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5" r:id="rId1"/>
  </p:sldMasterIdLst>
  <p:notesMasterIdLst>
    <p:notesMasterId r:id="rId10"/>
  </p:notesMasterIdLst>
  <p:handoutMasterIdLst>
    <p:handoutMasterId r:id="rId11"/>
  </p:handoutMasterIdLst>
  <p:sldIdLst>
    <p:sldId id="265" r:id="rId2"/>
    <p:sldId id="469" r:id="rId3"/>
    <p:sldId id="475" r:id="rId4"/>
    <p:sldId id="448" r:id="rId5"/>
    <p:sldId id="476" r:id="rId6"/>
    <p:sldId id="477" r:id="rId7"/>
    <p:sldId id="478" r:id="rId8"/>
    <p:sldId id="479" r:id="rId9"/>
  </p:sldIdLst>
  <p:sldSz cx="9144000" cy="6858000" type="screen4x3"/>
  <p:notesSz cx="6797675" cy="9928225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7E1D2D-06DF-58BE-5A62-0B06F81392AE}" name="Marianne BAUMBERGER" initials="MB" userId="S::mbaumberger@group-gac.com::95ddbeaf-0a6a-453f-992a-967046b6397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00"/>
    <a:srgbClr val="38A29B"/>
    <a:srgbClr val="FF3200"/>
    <a:srgbClr val="611061"/>
    <a:srgbClr val="FF9900"/>
    <a:srgbClr val="FFFFFF"/>
    <a:srgbClr val="FF5000"/>
    <a:srgbClr val="D9EDF3"/>
    <a:srgbClr val="FFFFCC"/>
    <a:srgbClr val="3B7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800" autoAdjust="0"/>
  </p:normalViewPr>
  <p:slideViewPr>
    <p:cSldViewPr snapToGrid="0" snapToObjects="1">
      <p:cViewPr varScale="1">
        <p:scale>
          <a:sx n="62" d="100"/>
          <a:sy n="62" d="100"/>
        </p:scale>
        <p:origin x="77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-1728" y="-9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FAEC43-1773-4289-B624-D6105D6FAD56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</dgm:pt>
    <dgm:pt modelId="{76691898-AEBB-4BCC-900C-F6BBE366BB78}">
      <dgm:prSet phldrT="[Texte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Infolettre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informer sur l'impact de l'action publique / communiquer à la radio et à la télé</a:t>
          </a:r>
          <a:endParaRPr lang="fr-FR" sz="1400" b="1" kern="1200" dirty="0">
            <a:solidFill>
              <a:schemeClr val="tx1"/>
            </a:solidFill>
            <a:latin typeface="Lato Black" panose="020B0604020202020204" charset="0"/>
            <a:ea typeface="Lato Black" panose="020B0604020202020204" charset="0"/>
            <a:cs typeface="Lato Black" panose="020B0604020202020204" charset="0"/>
          </a:endParaRPr>
        </a:p>
      </dgm:t>
    </dgm:pt>
    <dgm:pt modelId="{EA270B15-C856-4FD4-8DC1-42879F82B901}" type="sibTrans" cxnId="{9C2EA86E-494D-419F-A8CB-E25CB89C4B57}">
      <dgm:prSet/>
      <dgm:spPr/>
      <dgm:t>
        <a:bodyPr/>
        <a:lstStyle/>
        <a:p>
          <a:endParaRPr lang="fr-FR"/>
        </a:p>
      </dgm:t>
    </dgm:pt>
    <dgm:pt modelId="{9B3AB8E7-2425-48AC-933E-A74E00B4F487}" type="parTrans" cxnId="{9C2EA86E-494D-419F-A8CB-E25CB89C4B57}">
      <dgm:prSet/>
      <dgm:spPr/>
      <dgm:t>
        <a:bodyPr/>
        <a:lstStyle/>
        <a:p>
          <a:endParaRPr lang="fr-FR"/>
        </a:p>
      </dgm:t>
    </dgm:pt>
    <dgm:pt modelId="{685FC51F-601E-4EBA-BF91-188CA3D75B5F}">
      <dgm:prSet phldrT="[Texte]" custT="1"/>
      <dgm:spPr>
        <a:solidFill>
          <a:schemeClr val="accent2">
            <a:alpha val="49804"/>
          </a:schemeClr>
        </a:solidFill>
      </dgm:spPr>
      <dgm:t>
        <a:bodyPr/>
        <a:lstStyle/>
        <a:p>
          <a:pPr marL="0" indent="0" algn="ctr">
            <a:buNone/>
          </a:pPr>
          <a:r>
            <a:rPr lang="fr-FR" sz="1400" b="1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Consultations écrites</a:t>
          </a:r>
        </a:p>
        <a:p>
          <a:pPr marL="0" indent="0" algn="ctr">
            <a:buNone/>
          </a:pPr>
          <a:r>
            <a:rPr kumimoji="0" lang="fr-FR" sz="1400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rPr>
            <a:t>Concertations écrites / consultations / Sondages. </a:t>
          </a:r>
          <a:endParaRPr lang="fr-FR" sz="14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5180D868-6D4D-4927-AE58-7A41D44C85E6}" type="sibTrans" cxnId="{11496E75-F00A-4BF3-A799-2B4F9BA008E3}">
      <dgm:prSet/>
      <dgm:spPr/>
      <dgm:t>
        <a:bodyPr/>
        <a:lstStyle/>
        <a:p>
          <a:endParaRPr lang="fr-FR"/>
        </a:p>
      </dgm:t>
    </dgm:pt>
    <dgm:pt modelId="{CB397A92-2888-47DA-8544-49D46597E471}" type="parTrans" cxnId="{11496E75-F00A-4BF3-A799-2B4F9BA008E3}">
      <dgm:prSet/>
      <dgm:spPr/>
      <dgm:t>
        <a:bodyPr/>
        <a:lstStyle/>
        <a:p>
          <a:endParaRPr lang="fr-FR"/>
        </a:p>
      </dgm:t>
    </dgm:pt>
    <dgm:pt modelId="{5AF480D1-3FF1-4915-AD1B-155C7B66DBDC}">
      <dgm:prSet custT="1"/>
      <dgm:spPr>
        <a:solidFill>
          <a:schemeClr val="accent3">
            <a:alpha val="49804"/>
          </a:schemeClr>
        </a:solidFill>
      </dgm:spPr>
      <dgm:t>
        <a:bodyPr/>
        <a:lstStyle/>
        <a:p>
          <a:pPr algn="ctr"/>
          <a:r>
            <a:rPr lang="fr-FR" sz="1400" b="1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Consultations orales</a:t>
          </a:r>
        </a:p>
        <a:p>
          <a:pPr algn="ctr">
            <a:buNone/>
          </a:pPr>
          <a:r>
            <a:rPr kumimoji="0" lang="fr-FR" sz="1400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rPr>
            <a:t>Réunions avec des groupes de citoyens / Soutien aux associations citoyennes / Création d'un conseil de citoyen / mise en place de comités  locaux</a:t>
          </a:r>
          <a:endParaRPr lang="fr-FR" sz="1400" b="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D851E5D7-873C-4B34-BAEB-72F19645819C}" type="sibTrans" cxnId="{D33BA585-550F-49B2-A98F-ABAFB36AA91D}">
      <dgm:prSet/>
      <dgm:spPr/>
      <dgm:t>
        <a:bodyPr/>
        <a:lstStyle/>
        <a:p>
          <a:endParaRPr lang="fr-FR"/>
        </a:p>
      </dgm:t>
    </dgm:pt>
    <dgm:pt modelId="{1E695CBB-1FC2-404B-A84B-8B0FBD99EE13}" type="parTrans" cxnId="{D33BA585-550F-49B2-A98F-ABAFB36AA91D}">
      <dgm:prSet/>
      <dgm:spPr/>
      <dgm:t>
        <a:bodyPr/>
        <a:lstStyle/>
        <a:p>
          <a:endParaRPr lang="fr-FR"/>
        </a:p>
      </dgm:t>
    </dgm:pt>
    <dgm:pt modelId="{92D57691-700A-4336-9059-50EA7BA8FF6D}">
      <dgm:prSet phldrT="[Texte]" custT="1"/>
      <dgm:spPr>
        <a:solidFill>
          <a:schemeClr val="accent4">
            <a:alpha val="49804"/>
          </a:schemeClr>
        </a:solidFill>
      </dgm:spPr>
      <dgm:t>
        <a:bodyPr/>
        <a:lstStyle/>
        <a:p>
          <a:pPr algn="ctr"/>
          <a:r>
            <a:rPr lang="fr-FR" sz="1400" b="1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Formation des citoyens</a:t>
          </a:r>
          <a:endParaRPr lang="fr-FR" sz="14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DBCEE4B2-5E43-4D97-9405-474FD811A004}" type="sibTrans" cxnId="{E23987A3-0DDE-4CCA-8DAB-DDAA4A4F8BA8}">
      <dgm:prSet/>
      <dgm:spPr/>
      <dgm:t>
        <a:bodyPr/>
        <a:lstStyle/>
        <a:p>
          <a:endParaRPr lang="fr-FR"/>
        </a:p>
      </dgm:t>
    </dgm:pt>
    <dgm:pt modelId="{70548608-8F57-4F22-9471-25620D23C83F}" type="parTrans" cxnId="{E23987A3-0DDE-4CCA-8DAB-DDAA4A4F8BA8}">
      <dgm:prSet/>
      <dgm:spPr/>
      <dgm:t>
        <a:bodyPr/>
        <a:lstStyle/>
        <a:p>
          <a:endParaRPr lang="fr-FR"/>
        </a:p>
      </dgm:t>
    </dgm:pt>
    <dgm:pt modelId="{42C260FF-092F-4668-A31B-A91C215C37D5}" type="pres">
      <dgm:prSet presAssocID="{ECFAEC43-1773-4289-B624-D6105D6FAD56}" presName="Name0" presStyleCnt="0">
        <dgm:presLayoutVars>
          <dgm:dir/>
          <dgm:resizeHandles val="exact"/>
        </dgm:presLayoutVars>
      </dgm:prSet>
      <dgm:spPr/>
    </dgm:pt>
    <dgm:pt modelId="{49CE4283-B0B9-4413-8271-E4CEED923DB3}" type="pres">
      <dgm:prSet presAssocID="{76691898-AEBB-4BCC-900C-F6BBE366BB78}" presName="Name5" presStyleLbl="vennNode1" presStyleIdx="0" presStyleCnt="4">
        <dgm:presLayoutVars>
          <dgm:bulletEnabled val="1"/>
        </dgm:presLayoutVars>
      </dgm:prSet>
      <dgm:spPr/>
    </dgm:pt>
    <dgm:pt modelId="{F1FD3745-7759-4BB0-9DDD-9CE8E535A803}" type="pres">
      <dgm:prSet presAssocID="{EA270B15-C856-4FD4-8DC1-42879F82B901}" presName="space" presStyleCnt="0"/>
      <dgm:spPr/>
    </dgm:pt>
    <dgm:pt modelId="{BB73B202-8892-464F-A72C-7A9BFEC6E47D}" type="pres">
      <dgm:prSet presAssocID="{685FC51F-601E-4EBA-BF91-188CA3D75B5F}" presName="Name5" presStyleLbl="vennNode1" presStyleIdx="1" presStyleCnt="4" custLinFactNeighborX="2840" custLinFactNeighborY="-254">
        <dgm:presLayoutVars>
          <dgm:bulletEnabled val="1"/>
        </dgm:presLayoutVars>
      </dgm:prSet>
      <dgm:spPr/>
    </dgm:pt>
    <dgm:pt modelId="{1AADB164-3D9D-44D7-8DEE-3156E15BD9BD}" type="pres">
      <dgm:prSet presAssocID="{5180D868-6D4D-4927-AE58-7A41D44C85E6}" presName="space" presStyleCnt="0"/>
      <dgm:spPr/>
    </dgm:pt>
    <dgm:pt modelId="{CDF5FF57-C68B-4B0E-811C-86A76E9A55DA}" type="pres">
      <dgm:prSet presAssocID="{5AF480D1-3FF1-4915-AD1B-155C7B66DBDC}" presName="Name5" presStyleLbl="vennNode1" presStyleIdx="2" presStyleCnt="4">
        <dgm:presLayoutVars>
          <dgm:bulletEnabled val="1"/>
        </dgm:presLayoutVars>
      </dgm:prSet>
      <dgm:spPr/>
    </dgm:pt>
    <dgm:pt modelId="{0DE57C86-5CC1-4301-B92E-C230CF14B10F}" type="pres">
      <dgm:prSet presAssocID="{D851E5D7-873C-4B34-BAEB-72F19645819C}" presName="space" presStyleCnt="0"/>
      <dgm:spPr/>
    </dgm:pt>
    <dgm:pt modelId="{36321623-05DB-492D-A6AB-811AEB466F83}" type="pres">
      <dgm:prSet presAssocID="{92D57691-700A-4336-9059-50EA7BA8FF6D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5BC68340-974C-4B61-9E81-95E5A1961661}" type="presOf" srcId="{ECFAEC43-1773-4289-B624-D6105D6FAD56}" destId="{42C260FF-092F-4668-A31B-A91C215C37D5}" srcOrd="0" destOrd="0" presId="urn:microsoft.com/office/officeart/2005/8/layout/venn3"/>
    <dgm:cxn modelId="{9C2EA86E-494D-419F-A8CB-E25CB89C4B57}" srcId="{ECFAEC43-1773-4289-B624-D6105D6FAD56}" destId="{76691898-AEBB-4BCC-900C-F6BBE366BB78}" srcOrd="0" destOrd="0" parTransId="{9B3AB8E7-2425-48AC-933E-A74E00B4F487}" sibTransId="{EA270B15-C856-4FD4-8DC1-42879F82B901}"/>
    <dgm:cxn modelId="{11496E75-F00A-4BF3-A799-2B4F9BA008E3}" srcId="{ECFAEC43-1773-4289-B624-D6105D6FAD56}" destId="{685FC51F-601E-4EBA-BF91-188CA3D75B5F}" srcOrd="1" destOrd="0" parTransId="{CB397A92-2888-47DA-8544-49D46597E471}" sibTransId="{5180D868-6D4D-4927-AE58-7A41D44C85E6}"/>
    <dgm:cxn modelId="{32E7B058-8D95-404D-8BD9-725B5DA962E6}" type="presOf" srcId="{5AF480D1-3FF1-4915-AD1B-155C7B66DBDC}" destId="{CDF5FF57-C68B-4B0E-811C-86A76E9A55DA}" srcOrd="0" destOrd="0" presId="urn:microsoft.com/office/officeart/2005/8/layout/venn3"/>
    <dgm:cxn modelId="{D33BA585-550F-49B2-A98F-ABAFB36AA91D}" srcId="{ECFAEC43-1773-4289-B624-D6105D6FAD56}" destId="{5AF480D1-3FF1-4915-AD1B-155C7B66DBDC}" srcOrd="2" destOrd="0" parTransId="{1E695CBB-1FC2-404B-A84B-8B0FBD99EE13}" sibTransId="{D851E5D7-873C-4B34-BAEB-72F19645819C}"/>
    <dgm:cxn modelId="{923C599E-1146-4CE3-8BF4-58BFDBE7A97B}" type="presOf" srcId="{685FC51F-601E-4EBA-BF91-188CA3D75B5F}" destId="{BB73B202-8892-464F-A72C-7A9BFEC6E47D}" srcOrd="0" destOrd="0" presId="urn:microsoft.com/office/officeart/2005/8/layout/venn3"/>
    <dgm:cxn modelId="{E23987A3-0DDE-4CCA-8DAB-DDAA4A4F8BA8}" srcId="{ECFAEC43-1773-4289-B624-D6105D6FAD56}" destId="{92D57691-700A-4336-9059-50EA7BA8FF6D}" srcOrd="3" destOrd="0" parTransId="{70548608-8F57-4F22-9471-25620D23C83F}" sibTransId="{DBCEE4B2-5E43-4D97-9405-474FD811A004}"/>
    <dgm:cxn modelId="{14FD59A9-1336-4C39-9A92-B0CAC5272000}" type="presOf" srcId="{76691898-AEBB-4BCC-900C-F6BBE366BB78}" destId="{49CE4283-B0B9-4413-8271-E4CEED923DB3}" srcOrd="0" destOrd="0" presId="urn:microsoft.com/office/officeart/2005/8/layout/venn3"/>
    <dgm:cxn modelId="{628D34CD-CC48-424E-9285-D2CB02772778}" type="presOf" srcId="{92D57691-700A-4336-9059-50EA7BA8FF6D}" destId="{36321623-05DB-492D-A6AB-811AEB466F83}" srcOrd="0" destOrd="0" presId="urn:microsoft.com/office/officeart/2005/8/layout/venn3"/>
    <dgm:cxn modelId="{6F1EE735-82DE-4515-9E33-EAC317FB1EF0}" type="presParOf" srcId="{42C260FF-092F-4668-A31B-A91C215C37D5}" destId="{49CE4283-B0B9-4413-8271-E4CEED923DB3}" srcOrd="0" destOrd="0" presId="urn:microsoft.com/office/officeart/2005/8/layout/venn3"/>
    <dgm:cxn modelId="{93F4E674-21E7-445B-8619-A4F00521A2E1}" type="presParOf" srcId="{42C260FF-092F-4668-A31B-A91C215C37D5}" destId="{F1FD3745-7759-4BB0-9DDD-9CE8E535A803}" srcOrd="1" destOrd="0" presId="urn:microsoft.com/office/officeart/2005/8/layout/venn3"/>
    <dgm:cxn modelId="{2F0B1913-A03D-419A-9BC9-B556F07EB04D}" type="presParOf" srcId="{42C260FF-092F-4668-A31B-A91C215C37D5}" destId="{BB73B202-8892-464F-A72C-7A9BFEC6E47D}" srcOrd="2" destOrd="0" presId="urn:microsoft.com/office/officeart/2005/8/layout/venn3"/>
    <dgm:cxn modelId="{5EF1C51A-1B92-4449-9DB9-2D727EC8D699}" type="presParOf" srcId="{42C260FF-092F-4668-A31B-A91C215C37D5}" destId="{1AADB164-3D9D-44D7-8DEE-3156E15BD9BD}" srcOrd="3" destOrd="0" presId="urn:microsoft.com/office/officeart/2005/8/layout/venn3"/>
    <dgm:cxn modelId="{FFED29AA-A5C6-4DE0-A8C2-4B92E0325E0A}" type="presParOf" srcId="{42C260FF-092F-4668-A31B-A91C215C37D5}" destId="{CDF5FF57-C68B-4B0E-811C-86A76E9A55DA}" srcOrd="4" destOrd="0" presId="urn:microsoft.com/office/officeart/2005/8/layout/venn3"/>
    <dgm:cxn modelId="{B11BA042-1981-4D4E-8C3D-E7E3B40B9657}" type="presParOf" srcId="{42C260FF-092F-4668-A31B-A91C215C37D5}" destId="{0DE57C86-5CC1-4301-B92E-C230CF14B10F}" srcOrd="5" destOrd="0" presId="urn:microsoft.com/office/officeart/2005/8/layout/venn3"/>
    <dgm:cxn modelId="{23863C1E-E49E-48CF-8C02-DCA7D1C9D33B}" type="presParOf" srcId="{42C260FF-092F-4668-A31B-A91C215C37D5}" destId="{36321623-05DB-492D-A6AB-811AEB466F83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E4283-B0B9-4413-8271-E4CEED923DB3}">
      <dsp:nvSpPr>
        <dsp:cNvPr id="0" name=""/>
        <dsp:cNvSpPr/>
      </dsp:nvSpPr>
      <dsp:spPr>
        <a:xfrm>
          <a:off x="2442" y="1062123"/>
          <a:ext cx="2451011" cy="245101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887" tIns="17780" rIns="134887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Infolettre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informer sur l'impact de l'action publique / communiquer à la radio et à la télé</a:t>
          </a:r>
          <a:endParaRPr lang="fr-FR" sz="1400" b="1" kern="1200" dirty="0">
            <a:solidFill>
              <a:schemeClr val="tx1"/>
            </a:solidFill>
            <a:latin typeface="Lato Black" panose="020B0604020202020204" charset="0"/>
            <a:ea typeface="Lato Black" panose="020B0604020202020204" charset="0"/>
            <a:cs typeface="Lato Black" panose="020B0604020202020204" charset="0"/>
          </a:endParaRPr>
        </a:p>
      </dsp:txBody>
      <dsp:txXfrm>
        <a:off x="361384" y="1421065"/>
        <a:ext cx="1733127" cy="1733127"/>
      </dsp:txXfrm>
    </dsp:sp>
    <dsp:sp modelId="{BB73B202-8892-464F-A72C-7A9BFEC6E47D}">
      <dsp:nvSpPr>
        <dsp:cNvPr id="0" name=""/>
        <dsp:cNvSpPr/>
      </dsp:nvSpPr>
      <dsp:spPr>
        <a:xfrm>
          <a:off x="1977173" y="1055897"/>
          <a:ext cx="2451011" cy="2451011"/>
        </a:xfrm>
        <a:prstGeom prst="ellipse">
          <a:avLst/>
        </a:prstGeom>
        <a:solidFill>
          <a:schemeClr val="accent2">
            <a:alpha val="49804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887" tIns="17780" rIns="134887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Consultations écrites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rPr>
            <a:t>Concertations écrites / consultations / Sondages. </a:t>
          </a:r>
          <a:endParaRPr lang="fr-FR" sz="1400" kern="12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>
        <a:off x="2336115" y="1414839"/>
        <a:ext cx="1733127" cy="1733127"/>
      </dsp:txXfrm>
    </dsp:sp>
    <dsp:sp modelId="{CDF5FF57-C68B-4B0E-811C-86A76E9A55DA}">
      <dsp:nvSpPr>
        <dsp:cNvPr id="0" name=""/>
        <dsp:cNvSpPr/>
      </dsp:nvSpPr>
      <dsp:spPr>
        <a:xfrm>
          <a:off x="3924061" y="1062123"/>
          <a:ext cx="2451011" cy="2451011"/>
        </a:xfrm>
        <a:prstGeom prst="ellipse">
          <a:avLst/>
        </a:prstGeom>
        <a:solidFill>
          <a:schemeClr val="accent3">
            <a:alpha val="49804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887" tIns="17780" rIns="134887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Consultations orales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rPr>
            <a:t>Réunions avec des groupes de citoyens / Soutien aux associations citoyennes / Création d'un conseil de citoyen / mise en place de comités  locaux</a:t>
          </a:r>
          <a:endParaRPr lang="fr-FR" sz="1400" b="0" kern="12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>
        <a:off x="4283003" y="1421065"/>
        <a:ext cx="1733127" cy="1733127"/>
      </dsp:txXfrm>
    </dsp:sp>
    <dsp:sp modelId="{36321623-05DB-492D-A6AB-811AEB466F83}">
      <dsp:nvSpPr>
        <dsp:cNvPr id="0" name=""/>
        <dsp:cNvSpPr/>
      </dsp:nvSpPr>
      <dsp:spPr>
        <a:xfrm>
          <a:off x="5884870" y="1062123"/>
          <a:ext cx="2451011" cy="2451011"/>
        </a:xfrm>
        <a:prstGeom prst="ellipse">
          <a:avLst/>
        </a:prstGeom>
        <a:solidFill>
          <a:schemeClr val="accent4">
            <a:alpha val="49804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887" tIns="17780" rIns="134887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 dirty="0">
              <a:solidFill>
                <a:schemeClr val="tx1"/>
              </a:solidFill>
              <a:latin typeface="Lato Black" panose="020B0604020202020204" charset="0"/>
              <a:ea typeface="Lato Black" panose="020B0604020202020204" charset="0"/>
              <a:cs typeface="Lato Black" panose="020B0604020202020204" charset="0"/>
            </a:rPr>
            <a:t>Formation des citoyens</a:t>
          </a:r>
          <a:endParaRPr lang="fr-FR" sz="1400" kern="12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>
        <a:off x="6243812" y="1421065"/>
        <a:ext cx="1733127" cy="1733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0085A92-1D5C-3E44-9DAF-2CFDEAE4B6C1}" type="datetime1">
              <a:rPr lang="fr-FR"/>
              <a:pPr>
                <a:defRPr/>
              </a:pPr>
              <a:t>11/03/2022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BCF301F-D9A5-A442-AC05-3E6EC83F88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2563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07DDDB1-633D-A04B-B5B1-35DB4AA58682}" type="datetime1">
              <a:rPr lang="fr-FR"/>
              <a:pPr>
                <a:defRPr/>
              </a:pPr>
              <a:t>11/03/2022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2054824-21E4-C64C-BDA2-1A45F847FC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047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263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2"/>
          <p:cNvSpPr txBox="1">
            <a:spLocks/>
          </p:cNvSpPr>
          <p:nvPr userDrawn="1"/>
        </p:nvSpPr>
        <p:spPr>
          <a:xfrm>
            <a:off x="888761" y="6373443"/>
            <a:ext cx="5358515" cy="2837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algn="l" defTabSz="457200" rtl="0" fontAlgn="auto">
              <a:spcBef>
                <a:spcPts val="0"/>
              </a:spcBef>
              <a:spcAft>
                <a:spcPts val="0"/>
              </a:spcAft>
              <a:defRPr sz="1100" b="1" kern="1200" dirty="0" smtClean="0">
                <a:solidFill>
                  <a:srgbClr val="FF5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608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911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5441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8E835-9765-4EFC-95A2-24463EE13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05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1" r:id="rId3"/>
    <p:sldLayoutId id="2147483683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1" Type="http://schemas.openxmlformats.org/officeDocument/2006/relationships/image" Target="../media/image33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image" Target="../media/image2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2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5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2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1.png"/><Relationship Id="rId14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5909" y="1762812"/>
            <a:ext cx="6828091" cy="2663531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Gouvernance</a:t>
            </a:r>
          </a:p>
          <a:p>
            <a:pPr algn="ctr"/>
            <a:r>
              <a:rPr lang="fr-FR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des contributions écrites</a:t>
            </a:r>
          </a:p>
          <a:p>
            <a:pPr algn="ctr"/>
            <a:r>
              <a:rPr lang="fr-FR" sz="2800" b="1" dirty="0">
                <a:solidFill>
                  <a:schemeClr val="tx1"/>
                </a:solidFill>
                <a:highlight>
                  <a:srgbClr val="FFD2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Mercredi 9 mars </a:t>
            </a:r>
            <a: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  <a:p>
            <a:pPr algn="ctr"/>
            <a:endParaRPr lang="fr-FR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521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F1ED7E6-2802-4333-BBE1-7B41D65EBA7C}"/>
              </a:ext>
            </a:extLst>
          </p:cNvPr>
          <p:cNvSpPr txBox="1"/>
          <p:nvPr/>
        </p:nvSpPr>
        <p:spPr>
          <a:xfrm>
            <a:off x="1532299" y="2138602"/>
            <a:ext cx="60794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/>
              <a:t>Note: Les informations fournies ci-dessous sont une synthèse des contributions écrites recueillies dans le cadre de la concertation du SRDEII de la Région Bourgogne-Franche-Comté. Ainsi certaines contributions sont convergentes, d’autres complémentaires, d’autres divergentes. Elles ne reflètent en aucun cas le point de vue ou les arbitrages de la Région. </a:t>
            </a:r>
          </a:p>
        </p:txBody>
      </p:sp>
    </p:spTree>
    <p:extLst>
      <p:ext uri="{BB962C8B-B14F-4D97-AF65-F5344CB8AC3E}">
        <p14:creationId xmlns:p14="http://schemas.microsoft.com/office/powerpoint/2010/main" val="385360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CB1E8C6-AE4C-4174-AF59-10D3DB128965}"/>
              </a:ext>
            </a:extLst>
          </p:cNvPr>
          <p:cNvSpPr txBox="1"/>
          <p:nvPr/>
        </p:nvSpPr>
        <p:spPr>
          <a:xfrm>
            <a:off x="1828800" y="454410"/>
            <a:ext cx="6056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28 participants dont…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CEE809-A708-4B51-95A8-70ABD9ACD7F2}"/>
              </a:ext>
            </a:extLst>
          </p:cNvPr>
          <p:cNvSpPr txBox="1"/>
          <p:nvPr/>
        </p:nvSpPr>
        <p:spPr>
          <a:xfrm>
            <a:off x="332828" y="4827697"/>
            <a:ext cx="1190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Collectif citoyen Nord Franche Comté</a:t>
            </a:r>
          </a:p>
        </p:txBody>
      </p:sp>
      <p:pic>
        <p:nvPicPr>
          <p:cNvPr id="6" name="Picture 2" descr="Chambre de Métiers et de l&amp;#39;Artisanat de Région Bourgogne Franche Comté  (CMA) - Maison de l&amp;#39;Emploi de l&amp;#39;Auxerrois">
            <a:extLst>
              <a:ext uri="{FF2B5EF4-FFF2-40B4-BE49-F238E27FC236}">
                <a16:creationId xmlns:a16="http://schemas.microsoft.com/office/drawing/2014/main" id="{ED840C46-E2EC-4532-BD6C-78AD2462A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912" y="2223821"/>
            <a:ext cx="708472" cy="79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and Sénonais - Le site officiel de la communauté d'agglomération Grand  Sénonais">
            <a:extLst>
              <a:ext uri="{FF2B5EF4-FFF2-40B4-BE49-F238E27FC236}">
                <a16:creationId xmlns:a16="http://schemas.microsoft.com/office/drawing/2014/main" id="{2B4E33FE-0A9A-4436-B3FD-AB1ED6048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57" y="4446282"/>
            <a:ext cx="669317" cy="100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C du Val Marnaysien (70) - ⚠️ Alertes &amp; informations municipales de votre  Communauté de Commune">
            <a:extLst>
              <a:ext uri="{FF2B5EF4-FFF2-40B4-BE49-F238E27FC236}">
                <a16:creationId xmlns:a16="http://schemas.microsoft.com/office/drawing/2014/main" id="{F968DC73-9146-42F0-919F-E1710EC8E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6" y="4006677"/>
            <a:ext cx="1808526" cy="79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ommunauté d'agglomération de Nevers — Wikipédia">
            <a:extLst>
              <a:ext uri="{FF2B5EF4-FFF2-40B4-BE49-F238E27FC236}">
                <a16:creationId xmlns:a16="http://schemas.microsoft.com/office/drawing/2014/main" id="{940B8184-1FC3-4789-8A75-346E5AFDB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123" y="3533522"/>
            <a:ext cx="868459" cy="57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ommunauté de communes Le Grand Charolais — Wikipédia">
            <a:extLst>
              <a:ext uri="{FF2B5EF4-FFF2-40B4-BE49-F238E27FC236}">
                <a16:creationId xmlns:a16="http://schemas.microsoft.com/office/drawing/2014/main" id="{A8E0F5CC-7E7E-4B07-A119-7D5225666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45" y="3254217"/>
            <a:ext cx="1164377" cy="70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Nuclear Valley - Le pôle de compétitivité de l'Industrie Nucléaire">
            <a:extLst>
              <a:ext uri="{FF2B5EF4-FFF2-40B4-BE49-F238E27FC236}">
                <a16:creationId xmlns:a16="http://schemas.microsoft.com/office/drawing/2014/main" id="{E4E2B87A-687D-4258-A53B-534CA3B9D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044" y="2305931"/>
            <a:ext cx="905347" cy="63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6" descr="Untitled">
            <a:extLst>
              <a:ext uri="{FF2B5EF4-FFF2-40B4-BE49-F238E27FC236}">
                <a16:creationId xmlns:a16="http://schemas.microsoft.com/office/drawing/2014/main" id="{4B1AE8FC-96B3-41A4-9816-2A60968D8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078" y="2572767"/>
            <a:ext cx="1245228" cy="28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œur de Loire">
            <a:extLst>
              <a:ext uri="{FF2B5EF4-FFF2-40B4-BE49-F238E27FC236}">
                <a16:creationId xmlns:a16="http://schemas.microsoft.com/office/drawing/2014/main" id="{18086DC4-BC4C-44B6-AAF0-A2417DA15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613" y="4726674"/>
            <a:ext cx="619047" cy="63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Communauté de Communes des 2 Vallées Vertes - Doubs">
            <a:extLst>
              <a:ext uri="{FF2B5EF4-FFF2-40B4-BE49-F238E27FC236}">
                <a16:creationId xmlns:a16="http://schemas.microsoft.com/office/drawing/2014/main" id="{8AFC8821-8BBE-4E3C-9E42-73D93F424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352" y="2949991"/>
            <a:ext cx="849823" cy="49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 descr="du GÂTINAIS EN BOURGOGNE">
            <a:extLst>
              <a:ext uri="{FF2B5EF4-FFF2-40B4-BE49-F238E27FC236}">
                <a16:creationId xmlns:a16="http://schemas.microsoft.com/office/drawing/2014/main" id="{A82B3FBF-BBFB-42C0-88E5-5271F6F12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185" y="3756749"/>
            <a:ext cx="1084370" cy="43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POUR MIEUX S'IMPLANTER">
            <a:extLst>
              <a:ext uri="{FF2B5EF4-FFF2-40B4-BE49-F238E27FC236}">
                <a16:creationId xmlns:a16="http://schemas.microsoft.com/office/drawing/2014/main" id="{C514DC17-7AD7-4826-ADD9-DFECB01D2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501" y="3669398"/>
            <a:ext cx="1418428" cy="32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0" descr="Pôle des Microtechniques | Le Village by CA">
            <a:extLst>
              <a:ext uri="{FF2B5EF4-FFF2-40B4-BE49-F238E27FC236}">
                <a16:creationId xmlns:a16="http://schemas.microsoft.com/office/drawing/2014/main" id="{914DEC52-E339-4802-8DBE-57FE1F056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318" y="5253858"/>
            <a:ext cx="612900" cy="47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2" descr="France Active Franche-Comté - France Active">
            <a:extLst>
              <a:ext uri="{FF2B5EF4-FFF2-40B4-BE49-F238E27FC236}">
                <a16:creationId xmlns:a16="http://schemas.microsoft.com/office/drawing/2014/main" id="{78BEC8B8-7ABB-45C8-9BC4-AA7542099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72" y="4429477"/>
            <a:ext cx="1666357" cy="62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8" descr="Communauté urbaine Creusot Montceau — Wikipédia">
            <a:extLst>
              <a:ext uri="{FF2B5EF4-FFF2-40B4-BE49-F238E27FC236}">
                <a16:creationId xmlns:a16="http://schemas.microsoft.com/office/drawing/2014/main" id="{9387B9E0-E5DF-4733-879F-612C92C9E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197" y="2779720"/>
            <a:ext cx="1002827" cy="59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66E5E39-B19F-4816-95EC-244F0C9036AB}"/>
              </a:ext>
            </a:extLst>
          </p:cNvPr>
          <p:cNvCxnSpPr>
            <a:cxnSpLocks/>
          </p:cNvCxnSpPr>
          <p:nvPr/>
        </p:nvCxnSpPr>
        <p:spPr>
          <a:xfrm>
            <a:off x="4273237" y="2623386"/>
            <a:ext cx="0" cy="3186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226D67D0-DF1D-4CC6-9C53-4A52609AE37E}"/>
              </a:ext>
            </a:extLst>
          </p:cNvPr>
          <p:cNvSpPr txBox="1"/>
          <p:nvPr/>
        </p:nvSpPr>
        <p:spPr>
          <a:xfrm>
            <a:off x="1340704" y="1695610"/>
            <a:ext cx="1377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Collectivités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545BB3E-85D5-47A5-9ED5-76FB4B6CB0EF}"/>
              </a:ext>
            </a:extLst>
          </p:cNvPr>
          <p:cNvSpPr txBox="1"/>
          <p:nvPr/>
        </p:nvSpPr>
        <p:spPr>
          <a:xfrm>
            <a:off x="5495208" y="1678896"/>
            <a:ext cx="278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Autres acteurs régionaux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442E2AC-936D-4900-8F99-6A8C6B5917A1}"/>
              </a:ext>
            </a:extLst>
          </p:cNvPr>
          <p:cNvSpPr txBox="1"/>
          <p:nvPr/>
        </p:nvSpPr>
        <p:spPr>
          <a:xfrm>
            <a:off x="1539455" y="4803927"/>
            <a:ext cx="1190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Chamois – Territoire d’emplois</a:t>
            </a:r>
          </a:p>
        </p:txBody>
      </p:sp>
      <p:pic>
        <p:nvPicPr>
          <p:cNvPr id="4" name="Picture 2" descr="Ulterïa | Nos offres d'emploi">
            <a:extLst>
              <a:ext uri="{FF2B5EF4-FFF2-40B4-BE49-F238E27FC236}">
                <a16:creationId xmlns:a16="http://schemas.microsoft.com/office/drawing/2014/main" id="{DD521C54-1DCB-4241-A725-FB2C523BB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296" y="2160420"/>
            <a:ext cx="829870" cy="102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Le CETIM - Artema">
            <a:extLst>
              <a:ext uri="{FF2B5EF4-FFF2-40B4-BE49-F238E27FC236}">
                <a16:creationId xmlns:a16="http://schemas.microsoft.com/office/drawing/2014/main" id="{0115BF2F-3A61-4460-96D5-6337329D4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18" y="3353886"/>
            <a:ext cx="1290501" cy="75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SEM NUMERICA Information | SEM NUMERICA Profile">
            <a:extLst>
              <a:ext uri="{FF2B5EF4-FFF2-40B4-BE49-F238E27FC236}">
                <a16:creationId xmlns:a16="http://schemas.microsoft.com/office/drawing/2014/main" id="{7134526D-D896-47F7-8FE9-3DEBD1C1A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712" y="3141930"/>
            <a:ext cx="1020606" cy="102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Europe Écologie Les Verts — Wikipédia">
            <a:extLst>
              <a:ext uri="{FF2B5EF4-FFF2-40B4-BE49-F238E27FC236}">
                <a16:creationId xmlns:a16="http://schemas.microsoft.com/office/drawing/2014/main" id="{B6130057-96C9-4233-A1F0-013D66B00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461" y="4193326"/>
            <a:ext cx="1357176" cy="72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Manufacture des Usines Réunies -Constructions modulaires en bois, de  Bourgogne Franche-Comté - Manufacture des UR">
            <a:extLst>
              <a:ext uri="{FF2B5EF4-FFF2-40B4-BE49-F238E27FC236}">
                <a16:creationId xmlns:a16="http://schemas.microsoft.com/office/drawing/2014/main" id="{530D298E-870E-45F4-96E8-CF6D67316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398" y="5205029"/>
            <a:ext cx="1614705" cy="4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texte, clipart, graphiques vectoriels&#10;&#10;Description générée automatiquement">
            <a:extLst>
              <a:ext uri="{FF2B5EF4-FFF2-40B4-BE49-F238E27FC236}">
                <a16:creationId xmlns:a16="http://schemas.microsoft.com/office/drawing/2014/main" id="{A094B92C-8149-4A0D-99AB-34A272DDF86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4424" y="2425050"/>
            <a:ext cx="612016" cy="76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81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5293A21-35D5-4099-B4FA-99E86B04D19A}"/>
              </a:ext>
            </a:extLst>
          </p:cNvPr>
          <p:cNvSpPr txBox="1"/>
          <p:nvPr/>
        </p:nvSpPr>
        <p:spPr>
          <a:xfrm>
            <a:off x="1828800" y="454410"/>
            <a:ext cx="6056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469050-BA15-4F1A-8950-6D522DA27F21}"/>
              </a:ext>
            </a:extLst>
          </p:cNvPr>
          <p:cNvSpPr>
            <a:spLocks/>
          </p:cNvSpPr>
          <p:nvPr/>
        </p:nvSpPr>
        <p:spPr bwMode="auto">
          <a:xfrm>
            <a:off x="1033818" y="3796491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4320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Quelle place pour l’intelligence économique (anticipation des mutations, veille, sécurité économique, cybersécurité, protection des données, influence, lobbying) ?</a:t>
            </a:r>
          </a:p>
        </p:txBody>
      </p:sp>
      <p:sp>
        <p:nvSpPr>
          <p:cNvPr id="4" name="Pentagon 33">
            <a:extLst>
              <a:ext uri="{FF2B5EF4-FFF2-40B4-BE49-F238E27FC236}">
                <a16:creationId xmlns:a16="http://schemas.microsoft.com/office/drawing/2014/main" id="{BC391EAB-21DC-4DBD-BE83-39FDE4C9D861}"/>
              </a:ext>
            </a:extLst>
          </p:cNvPr>
          <p:cNvSpPr/>
          <p:nvPr/>
        </p:nvSpPr>
        <p:spPr bwMode="auto">
          <a:xfrm>
            <a:off x="479037" y="3801759"/>
            <a:ext cx="784540" cy="822020"/>
          </a:xfrm>
          <a:prstGeom prst="homePlate">
            <a:avLst>
              <a:gd name="adj" fmla="val 273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5B7721-0AEA-40AF-A5E9-5F5F91027FCC}"/>
              </a:ext>
            </a:extLst>
          </p:cNvPr>
          <p:cNvSpPr>
            <a:spLocks/>
          </p:cNvSpPr>
          <p:nvPr/>
        </p:nvSpPr>
        <p:spPr bwMode="auto">
          <a:xfrm>
            <a:off x="1033818" y="2822130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4320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Comment mobiliser les acteurs privés ?</a:t>
            </a:r>
          </a:p>
        </p:txBody>
      </p:sp>
      <p:sp>
        <p:nvSpPr>
          <p:cNvPr id="6" name="Pentagon 19">
            <a:extLst>
              <a:ext uri="{FF2B5EF4-FFF2-40B4-BE49-F238E27FC236}">
                <a16:creationId xmlns:a16="http://schemas.microsoft.com/office/drawing/2014/main" id="{21BEC07A-9D70-4923-91B4-623C8120410F}"/>
              </a:ext>
            </a:extLst>
          </p:cNvPr>
          <p:cNvSpPr/>
          <p:nvPr/>
        </p:nvSpPr>
        <p:spPr bwMode="auto">
          <a:xfrm>
            <a:off x="479036" y="2820601"/>
            <a:ext cx="816451" cy="828819"/>
          </a:xfrm>
          <a:prstGeom prst="homePlate">
            <a:avLst>
              <a:gd name="adj" fmla="val 2732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053580-9CF6-459B-9937-683013092EFA}"/>
              </a:ext>
            </a:extLst>
          </p:cNvPr>
          <p:cNvSpPr/>
          <p:nvPr/>
        </p:nvSpPr>
        <p:spPr bwMode="auto">
          <a:xfrm>
            <a:off x="1033818" y="1838472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0" bIns="0" rtlCol="0" anchor="ctr"/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Comment associer les EPCI (Etablissement public de coopération intercommunale) à la gouvernance économique régionale ?</a:t>
            </a:r>
          </a:p>
        </p:txBody>
      </p:sp>
      <p:sp>
        <p:nvSpPr>
          <p:cNvPr id="8" name="Pentagon 26">
            <a:extLst>
              <a:ext uri="{FF2B5EF4-FFF2-40B4-BE49-F238E27FC236}">
                <a16:creationId xmlns:a16="http://schemas.microsoft.com/office/drawing/2014/main" id="{B7D074BA-08F7-4000-9EA1-F919A0CEE5F7}"/>
              </a:ext>
            </a:extLst>
          </p:cNvPr>
          <p:cNvSpPr/>
          <p:nvPr/>
        </p:nvSpPr>
        <p:spPr bwMode="auto">
          <a:xfrm>
            <a:off x="479035" y="1838471"/>
            <a:ext cx="806612" cy="835059"/>
          </a:xfrm>
          <a:prstGeom prst="homePlate">
            <a:avLst>
              <a:gd name="adj" fmla="val 2732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3467B3-3729-496B-B0F1-1091C26D2726}"/>
              </a:ext>
            </a:extLst>
          </p:cNvPr>
          <p:cNvSpPr>
            <a:spLocks/>
          </p:cNvSpPr>
          <p:nvPr/>
        </p:nvSpPr>
        <p:spPr bwMode="auto">
          <a:xfrm>
            <a:off x="1033818" y="4760616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4320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Comment impliquer les citoyens ?</a:t>
            </a:r>
          </a:p>
        </p:txBody>
      </p:sp>
      <p:sp>
        <p:nvSpPr>
          <p:cNvPr id="10" name="Pentagon 33">
            <a:extLst>
              <a:ext uri="{FF2B5EF4-FFF2-40B4-BE49-F238E27FC236}">
                <a16:creationId xmlns:a16="http://schemas.microsoft.com/office/drawing/2014/main" id="{5D511535-45E4-4956-BF8E-6E38FA43EE9B}"/>
              </a:ext>
            </a:extLst>
          </p:cNvPr>
          <p:cNvSpPr/>
          <p:nvPr/>
        </p:nvSpPr>
        <p:spPr bwMode="auto">
          <a:xfrm>
            <a:off x="479037" y="4765884"/>
            <a:ext cx="784540" cy="822020"/>
          </a:xfrm>
          <a:prstGeom prst="homePlate">
            <a:avLst>
              <a:gd name="adj" fmla="val 273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4">
            <a:extLst>
              <a:ext uri="{FF2B5EF4-FFF2-40B4-BE49-F238E27FC236}">
                <a16:creationId xmlns:a16="http://schemas.microsoft.com/office/drawing/2014/main" id="{2691FAFD-78FD-435D-A4EB-C9303523A3D9}"/>
              </a:ext>
            </a:extLst>
          </p:cNvPr>
          <p:cNvCxnSpPr>
            <a:cxnSpLocks/>
          </p:cNvCxnSpPr>
          <p:nvPr/>
        </p:nvCxnSpPr>
        <p:spPr>
          <a:xfrm flipV="1">
            <a:off x="479036" y="2745582"/>
            <a:ext cx="8228545" cy="296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5">
            <a:extLst>
              <a:ext uri="{FF2B5EF4-FFF2-40B4-BE49-F238E27FC236}">
                <a16:creationId xmlns:a16="http://schemas.microsoft.com/office/drawing/2014/main" id="{864C3D4E-DA2E-4B46-8B2B-DB5C67E7942F}"/>
              </a:ext>
            </a:extLst>
          </p:cNvPr>
          <p:cNvCxnSpPr>
            <a:cxnSpLocks/>
          </p:cNvCxnSpPr>
          <p:nvPr/>
        </p:nvCxnSpPr>
        <p:spPr>
          <a:xfrm flipV="1">
            <a:off x="479036" y="3719465"/>
            <a:ext cx="8228545" cy="296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6">
            <a:extLst>
              <a:ext uri="{FF2B5EF4-FFF2-40B4-BE49-F238E27FC236}">
                <a16:creationId xmlns:a16="http://schemas.microsoft.com/office/drawing/2014/main" id="{B9BA2E8B-1202-4005-A075-901E03BCAD01}"/>
              </a:ext>
            </a:extLst>
          </p:cNvPr>
          <p:cNvCxnSpPr>
            <a:cxnSpLocks/>
          </p:cNvCxnSpPr>
          <p:nvPr/>
        </p:nvCxnSpPr>
        <p:spPr>
          <a:xfrm flipV="1">
            <a:off x="479036" y="4693347"/>
            <a:ext cx="8228545" cy="296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 descr="Personne avec une idée contour">
            <a:extLst>
              <a:ext uri="{FF2B5EF4-FFF2-40B4-BE49-F238E27FC236}">
                <a16:creationId xmlns:a16="http://schemas.microsoft.com/office/drawing/2014/main" id="{CD5BC0DB-5A1C-47BC-AEA5-3342D17A5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037" y="3870798"/>
            <a:ext cx="678675" cy="678675"/>
          </a:xfrm>
          <a:prstGeom prst="rect">
            <a:avLst/>
          </a:prstGeom>
        </p:spPr>
      </p:pic>
      <p:pic>
        <p:nvPicPr>
          <p:cNvPr id="18" name="Graphique 17" descr="Mégaphone1 contour">
            <a:extLst>
              <a:ext uri="{FF2B5EF4-FFF2-40B4-BE49-F238E27FC236}">
                <a16:creationId xmlns:a16="http://schemas.microsoft.com/office/drawing/2014/main" id="{E3304112-9791-4E94-A54D-56897E728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857" y="4833334"/>
            <a:ext cx="681853" cy="681853"/>
          </a:xfrm>
          <a:prstGeom prst="rect">
            <a:avLst/>
          </a:prstGeom>
        </p:spPr>
      </p:pic>
      <p:pic>
        <p:nvPicPr>
          <p:cNvPr id="20" name="Graphique 19" descr="Usine contour">
            <a:extLst>
              <a:ext uri="{FF2B5EF4-FFF2-40B4-BE49-F238E27FC236}">
                <a16:creationId xmlns:a16="http://schemas.microsoft.com/office/drawing/2014/main" id="{003926C6-A6FD-4A32-AAEB-DDF7EB156C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037" y="2857160"/>
            <a:ext cx="678675" cy="678675"/>
          </a:xfrm>
          <a:prstGeom prst="rect">
            <a:avLst/>
          </a:prstGeom>
        </p:spPr>
      </p:pic>
      <p:pic>
        <p:nvPicPr>
          <p:cNvPr id="22" name="Graphique 21" descr="Poignée de main contour">
            <a:extLst>
              <a:ext uri="{FF2B5EF4-FFF2-40B4-BE49-F238E27FC236}">
                <a16:creationId xmlns:a16="http://schemas.microsoft.com/office/drawing/2014/main" id="{09A93B32-99EB-4F36-8B0A-23F94EFC3B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037" y="1912780"/>
            <a:ext cx="678673" cy="67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72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946BAC-EBC2-4B48-B433-16F9AEC04701}"/>
              </a:ext>
            </a:extLst>
          </p:cNvPr>
          <p:cNvSpPr/>
          <p:nvPr/>
        </p:nvSpPr>
        <p:spPr bwMode="auto">
          <a:xfrm>
            <a:off x="1470236" y="365272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0" bIns="0" rtlCol="0" anchor="ctr"/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Comment associer les EPCI (Etablissement public de coopération intercommunale) à la gouvernance économique régionale 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A3E63B1-4833-4D86-B3C7-0C36D35F1ED4}"/>
              </a:ext>
            </a:extLst>
          </p:cNvPr>
          <p:cNvCxnSpPr>
            <a:cxnSpLocks/>
            <a:endCxn id="57" idx="5"/>
          </p:cNvCxnSpPr>
          <p:nvPr>
            <p:custDataLst>
              <p:tags r:id="rId1"/>
            </p:custDataLst>
          </p:nvPr>
        </p:nvCxnSpPr>
        <p:spPr>
          <a:xfrm flipV="1">
            <a:off x="2367638" y="2504365"/>
            <a:ext cx="2117747" cy="20734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033E43A-D165-4D3D-94AE-6C20436A9700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3058460" y="2536724"/>
            <a:ext cx="1388919" cy="112582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E111F89-5054-4F8E-8F68-AB5CD40E30AA}"/>
              </a:ext>
            </a:extLst>
          </p:cNvPr>
          <p:cNvCxnSpPr>
            <a:cxnSpLocks/>
            <a:stCxn id="30" idx="6"/>
            <a:endCxn id="57" idx="5"/>
          </p:cNvCxnSpPr>
          <p:nvPr>
            <p:custDataLst>
              <p:tags r:id="rId3"/>
            </p:custDataLst>
          </p:nvPr>
        </p:nvCxnSpPr>
        <p:spPr>
          <a:xfrm flipV="1">
            <a:off x="4016830" y="2504365"/>
            <a:ext cx="468555" cy="159664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8A28D5B-0509-4B38-9256-F5B24FD3D389}"/>
              </a:ext>
            </a:extLst>
          </p:cNvPr>
          <p:cNvCxnSpPr>
            <a:cxnSpLocks/>
            <a:endCxn id="57" idx="3"/>
          </p:cNvCxnSpPr>
          <p:nvPr>
            <p:custDataLst>
              <p:tags r:id="rId4"/>
            </p:custDataLst>
          </p:nvPr>
        </p:nvCxnSpPr>
        <p:spPr>
          <a:xfrm flipH="1" flipV="1">
            <a:off x="4657382" y="2661514"/>
            <a:ext cx="1377545" cy="80344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B32E4A3-AA17-42BD-B923-DC4E2A0AE2B4}"/>
              </a:ext>
            </a:extLst>
          </p:cNvPr>
          <p:cNvCxnSpPr>
            <a:cxnSpLocks/>
            <a:endCxn id="57" idx="1"/>
          </p:cNvCxnSpPr>
          <p:nvPr>
            <p:custDataLst>
              <p:tags r:id="rId5"/>
            </p:custDataLst>
          </p:nvPr>
        </p:nvCxnSpPr>
        <p:spPr>
          <a:xfrm flipH="1" flipV="1">
            <a:off x="4685841" y="2589745"/>
            <a:ext cx="1896202" cy="2561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>
            <a:extLst>
              <a:ext uri="{FF2B5EF4-FFF2-40B4-BE49-F238E27FC236}">
                <a16:creationId xmlns:a16="http://schemas.microsoft.com/office/drawing/2014/main" id="{87904CAE-102F-4A18-A9BE-E11254A8973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121032" y="2154351"/>
            <a:ext cx="922020" cy="922020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BAD70B4-625F-4907-A3AA-FDAAE4BB05F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5569579" y="3054968"/>
            <a:ext cx="922020" cy="92202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DC4D951-FE69-4E8D-9724-E6FAC4E0AE8E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3551247" y="3768407"/>
            <a:ext cx="922020" cy="92202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20565AD-1813-42F2-B3A1-44E382DA2746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2597449" y="3201533"/>
            <a:ext cx="922020" cy="9220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17CC493-40E7-4BC6-8103-223C460061B8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906628" y="2250701"/>
            <a:ext cx="922020" cy="922020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87774C5-C995-4DD7-94FB-5C1B14FC74D4}"/>
              </a:ext>
            </a:extLst>
          </p:cNvPr>
          <p:cNvSpPr>
            <a:spLocks noChangeAspect="1"/>
          </p:cNvSpPr>
          <p:nvPr/>
        </p:nvSpPr>
        <p:spPr>
          <a:xfrm>
            <a:off x="3981244" y="1882406"/>
            <a:ext cx="1181513" cy="118151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Climbing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A04EE299-0036-4E67-BB43-2F2C1DA9D863}"/>
              </a:ext>
            </a:extLst>
          </p:cNvPr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>
            <a:off x="2838400" y="3391555"/>
            <a:ext cx="440120" cy="541976"/>
            <a:chOff x="5856288" y="-142875"/>
            <a:chExt cx="1303337" cy="1604963"/>
          </a:xfrm>
          <a:solidFill>
            <a:schemeClr val="bg1"/>
          </a:solidFill>
        </p:grpSpPr>
        <p:sp>
          <p:nvSpPr>
            <p:cNvPr id="23" name="Freeform 342">
              <a:extLst>
                <a:ext uri="{FF2B5EF4-FFF2-40B4-BE49-F238E27FC236}">
                  <a16:creationId xmlns:a16="http://schemas.microsoft.com/office/drawing/2014/main" id="{0C01B349-C913-4A1D-974B-AEF40022C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00" y="550863"/>
              <a:ext cx="415925" cy="331788"/>
            </a:xfrm>
            <a:custGeom>
              <a:avLst/>
              <a:gdLst>
                <a:gd name="T0" fmla="*/ 89 w 547"/>
                <a:gd name="T1" fmla="*/ 401 h 435"/>
                <a:gd name="T2" fmla="*/ 0 w 547"/>
                <a:gd name="T3" fmla="*/ 230 h 435"/>
                <a:gd name="T4" fmla="*/ 224 w 547"/>
                <a:gd name="T5" fmla="*/ 251 h 435"/>
                <a:gd name="T6" fmla="*/ 333 w 547"/>
                <a:gd name="T7" fmla="*/ 195 h 435"/>
                <a:gd name="T8" fmla="*/ 446 w 547"/>
                <a:gd name="T9" fmla="*/ 0 h 435"/>
                <a:gd name="T10" fmla="*/ 534 w 547"/>
                <a:gd name="T11" fmla="*/ 170 h 435"/>
                <a:gd name="T12" fmla="*/ 513 w 547"/>
                <a:gd name="T13" fmla="*/ 238 h 435"/>
                <a:gd name="T14" fmla="*/ 156 w 547"/>
                <a:gd name="T15" fmla="*/ 422 h 435"/>
                <a:gd name="T16" fmla="*/ 89 w 547"/>
                <a:gd name="T17" fmla="*/ 40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435">
                  <a:moveTo>
                    <a:pt x="89" y="401"/>
                  </a:moveTo>
                  <a:cubicBezTo>
                    <a:pt x="67" y="358"/>
                    <a:pt x="33" y="294"/>
                    <a:pt x="0" y="230"/>
                  </a:cubicBezTo>
                  <a:cubicBezTo>
                    <a:pt x="86" y="238"/>
                    <a:pt x="165" y="246"/>
                    <a:pt x="224" y="251"/>
                  </a:cubicBezTo>
                  <a:cubicBezTo>
                    <a:pt x="264" y="255"/>
                    <a:pt x="313" y="229"/>
                    <a:pt x="333" y="195"/>
                  </a:cubicBezTo>
                  <a:cubicBezTo>
                    <a:pt x="363" y="143"/>
                    <a:pt x="403" y="74"/>
                    <a:pt x="446" y="0"/>
                  </a:cubicBezTo>
                  <a:cubicBezTo>
                    <a:pt x="479" y="64"/>
                    <a:pt x="512" y="128"/>
                    <a:pt x="534" y="170"/>
                  </a:cubicBezTo>
                  <a:cubicBezTo>
                    <a:pt x="547" y="195"/>
                    <a:pt x="537" y="225"/>
                    <a:pt x="513" y="238"/>
                  </a:cubicBezTo>
                  <a:cubicBezTo>
                    <a:pt x="430" y="280"/>
                    <a:pt x="239" y="379"/>
                    <a:pt x="156" y="422"/>
                  </a:cubicBezTo>
                  <a:cubicBezTo>
                    <a:pt x="131" y="435"/>
                    <a:pt x="101" y="425"/>
                    <a:pt x="89" y="40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Freeform 343">
              <a:extLst>
                <a:ext uri="{FF2B5EF4-FFF2-40B4-BE49-F238E27FC236}">
                  <a16:creationId xmlns:a16="http://schemas.microsoft.com/office/drawing/2014/main" id="{8514CE68-9A22-4F79-B88C-840C72AD27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02425" y="471488"/>
              <a:ext cx="374650" cy="249238"/>
            </a:xfrm>
            <a:custGeom>
              <a:avLst/>
              <a:gdLst>
                <a:gd name="T0" fmla="*/ 163 w 491"/>
                <a:gd name="T1" fmla="*/ 142 h 327"/>
                <a:gd name="T2" fmla="*/ 204 w 491"/>
                <a:gd name="T3" fmla="*/ 79 h 327"/>
                <a:gd name="T4" fmla="*/ 280 w 491"/>
                <a:gd name="T5" fmla="*/ 82 h 327"/>
                <a:gd name="T6" fmla="*/ 163 w 491"/>
                <a:gd name="T7" fmla="*/ 142 h 327"/>
                <a:gd name="T8" fmla="*/ 12 w 491"/>
                <a:gd name="T9" fmla="*/ 278 h 327"/>
                <a:gd name="T10" fmla="*/ 25 w 491"/>
                <a:gd name="T11" fmla="*/ 303 h 327"/>
                <a:gd name="T12" fmla="*/ 271 w 491"/>
                <a:gd name="T13" fmla="*/ 326 h 327"/>
                <a:gd name="T14" fmla="*/ 325 w 491"/>
                <a:gd name="T15" fmla="*/ 314 h 327"/>
                <a:gd name="T16" fmla="*/ 367 w 491"/>
                <a:gd name="T17" fmla="*/ 276 h 327"/>
                <a:gd name="T18" fmla="*/ 491 w 491"/>
                <a:gd name="T19" fmla="*/ 62 h 327"/>
                <a:gd name="T20" fmla="*/ 478 w 491"/>
                <a:gd name="T21" fmla="*/ 37 h 327"/>
                <a:gd name="T22" fmla="*/ 409 w 491"/>
                <a:gd name="T23" fmla="*/ 15 h 327"/>
                <a:gd name="T24" fmla="*/ 323 w 491"/>
                <a:gd name="T25" fmla="*/ 59 h 327"/>
                <a:gd name="T26" fmla="*/ 308 w 491"/>
                <a:gd name="T27" fmla="*/ 53 h 327"/>
                <a:gd name="T28" fmla="*/ 186 w 491"/>
                <a:gd name="T29" fmla="*/ 43 h 327"/>
                <a:gd name="T30" fmla="*/ 123 w 491"/>
                <a:gd name="T31" fmla="*/ 148 h 327"/>
                <a:gd name="T32" fmla="*/ 119 w 491"/>
                <a:gd name="T33" fmla="*/ 165 h 327"/>
                <a:gd name="T34" fmla="*/ 33 w 491"/>
                <a:gd name="T35" fmla="*/ 209 h 327"/>
                <a:gd name="T36" fmla="*/ 12 w 491"/>
                <a:gd name="T37" fmla="*/ 27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1" h="327">
                  <a:moveTo>
                    <a:pt x="163" y="142"/>
                  </a:moveTo>
                  <a:cubicBezTo>
                    <a:pt x="164" y="120"/>
                    <a:pt x="169" y="97"/>
                    <a:pt x="204" y="79"/>
                  </a:cubicBezTo>
                  <a:cubicBezTo>
                    <a:pt x="240" y="60"/>
                    <a:pt x="261" y="70"/>
                    <a:pt x="280" y="82"/>
                  </a:cubicBezTo>
                  <a:cubicBezTo>
                    <a:pt x="242" y="101"/>
                    <a:pt x="201" y="122"/>
                    <a:pt x="163" y="142"/>
                  </a:cubicBezTo>
                  <a:close/>
                  <a:moveTo>
                    <a:pt x="12" y="278"/>
                  </a:moveTo>
                  <a:cubicBezTo>
                    <a:pt x="17" y="288"/>
                    <a:pt x="25" y="303"/>
                    <a:pt x="25" y="303"/>
                  </a:cubicBezTo>
                  <a:lnTo>
                    <a:pt x="271" y="326"/>
                  </a:lnTo>
                  <a:cubicBezTo>
                    <a:pt x="288" y="327"/>
                    <a:pt x="307" y="323"/>
                    <a:pt x="325" y="314"/>
                  </a:cubicBezTo>
                  <a:cubicBezTo>
                    <a:pt x="343" y="304"/>
                    <a:pt x="359" y="291"/>
                    <a:pt x="367" y="276"/>
                  </a:cubicBezTo>
                  <a:lnTo>
                    <a:pt x="491" y="62"/>
                  </a:lnTo>
                  <a:cubicBezTo>
                    <a:pt x="491" y="62"/>
                    <a:pt x="483" y="47"/>
                    <a:pt x="478" y="37"/>
                  </a:cubicBezTo>
                  <a:cubicBezTo>
                    <a:pt x="466" y="15"/>
                    <a:pt x="438" y="0"/>
                    <a:pt x="409" y="15"/>
                  </a:cubicBezTo>
                  <a:cubicBezTo>
                    <a:pt x="397" y="21"/>
                    <a:pt x="354" y="43"/>
                    <a:pt x="323" y="59"/>
                  </a:cubicBezTo>
                  <a:cubicBezTo>
                    <a:pt x="319" y="61"/>
                    <a:pt x="312" y="55"/>
                    <a:pt x="308" y="53"/>
                  </a:cubicBezTo>
                  <a:cubicBezTo>
                    <a:pt x="286" y="38"/>
                    <a:pt x="246" y="12"/>
                    <a:pt x="186" y="43"/>
                  </a:cubicBezTo>
                  <a:cubicBezTo>
                    <a:pt x="125" y="75"/>
                    <a:pt x="124" y="123"/>
                    <a:pt x="123" y="148"/>
                  </a:cubicBezTo>
                  <a:cubicBezTo>
                    <a:pt x="122" y="153"/>
                    <a:pt x="123" y="163"/>
                    <a:pt x="119" y="165"/>
                  </a:cubicBezTo>
                  <a:cubicBezTo>
                    <a:pt x="81" y="184"/>
                    <a:pt x="45" y="203"/>
                    <a:pt x="33" y="209"/>
                  </a:cubicBezTo>
                  <a:cubicBezTo>
                    <a:pt x="5" y="224"/>
                    <a:pt x="0" y="256"/>
                    <a:pt x="12" y="27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Freeform 344">
              <a:extLst>
                <a:ext uri="{FF2B5EF4-FFF2-40B4-BE49-F238E27FC236}">
                  <a16:creationId xmlns:a16="http://schemas.microsoft.com/office/drawing/2014/main" id="{1689D161-F3D7-443D-89C5-DCF3D5E315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5038" y="138113"/>
              <a:ext cx="846138" cy="1042988"/>
            </a:xfrm>
            <a:custGeom>
              <a:avLst/>
              <a:gdLst>
                <a:gd name="T0" fmla="*/ 491 w 1111"/>
                <a:gd name="T1" fmla="*/ 131 h 1370"/>
                <a:gd name="T2" fmla="*/ 504 w 1111"/>
                <a:gd name="T3" fmla="*/ 92 h 1370"/>
                <a:gd name="T4" fmla="*/ 525 w 1111"/>
                <a:gd name="T5" fmla="*/ 80 h 1370"/>
                <a:gd name="T6" fmla="*/ 550 w 1111"/>
                <a:gd name="T7" fmla="*/ 83 h 1370"/>
                <a:gd name="T8" fmla="*/ 577 w 1111"/>
                <a:gd name="T9" fmla="*/ 113 h 1370"/>
                <a:gd name="T10" fmla="*/ 576 w 1111"/>
                <a:gd name="T11" fmla="*/ 140 h 1370"/>
                <a:gd name="T12" fmla="*/ 565 w 1111"/>
                <a:gd name="T13" fmla="*/ 182 h 1370"/>
                <a:gd name="T14" fmla="*/ 673 w 1111"/>
                <a:gd name="T15" fmla="*/ 415 h 1370"/>
                <a:gd name="T16" fmla="*/ 617 w 1111"/>
                <a:gd name="T17" fmla="*/ 515 h 1370"/>
                <a:gd name="T18" fmla="*/ 525 w 1111"/>
                <a:gd name="T19" fmla="*/ 446 h 1370"/>
                <a:gd name="T20" fmla="*/ 531 w 1111"/>
                <a:gd name="T21" fmla="*/ 190 h 1370"/>
                <a:gd name="T22" fmla="*/ 503 w 1111"/>
                <a:gd name="T23" fmla="*/ 155 h 1370"/>
                <a:gd name="T24" fmla="*/ 491 w 1111"/>
                <a:gd name="T25" fmla="*/ 131 h 1370"/>
                <a:gd name="T26" fmla="*/ 374 w 1111"/>
                <a:gd name="T27" fmla="*/ 302 h 1370"/>
                <a:gd name="T28" fmla="*/ 442 w 1111"/>
                <a:gd name="T29" fmla="*/ 621 h 1370"/>
                <a:gd name="T30" fmla="*/ 303 w 1111"/>
                <a:gd name="T31" fmla="*/ 656 h 1370"/>
                <a:gd name="T32" fmla="*/ 266 w 1111"/>
                <a:gd name="T33" fmla="*/ 764 h 1370"/>
                <a:gd name="T34" fmla="*/ 357 w 1111"/>
                <a:gd name="T35" fmla="*/ 1000 h 1370"/>
                <a:gd name="T36" fmla="*/ 305 w 1111"/>
                <a:gd name="T37" fmla="*/ 1023 h 1370"/>
                <a:gd name="T38" fmla="*/ 315 w 1111"/>
                <a:gd name="T39" fmla="*/ 1080 h 1370"/>
                <a:gd name="T40" fmla="*/ 458 w 1111"/>
                <a:gd name="T41" fmla="*/ 1080 h 1370"/>
                <a:gd name="T42" fmla="*/ 495 w 1111"/>
                <a:gd name="T43" fmla="*/ 1020 h 1370"/>
                <a:gd name="T44" fmla="*/ 442 w 1111"/>
                <a:gd name="T45" fmla="*/ 800 h 1370"/>
                <a:gd name="T46" fmla="*/ 674 w 1111"/>
                <a:gd name="T47" fmla="*/ 787 h 1370"/>
                <a:gd name="T48" fmla="*/ 788 w 1111"/>
                <a:gd name="T49" fmla="*/ 1283 h 1370"/>
                <a:gd name="T50" fmla="*/ 739 w 1111"/>
                <a:gd name="T51" fmla="*/ 1311 h 1370"/>
                <a:gd name="T52" fmla="*/ 751 w 1111"/>
                <a:gd name="T53" fmla="*/ 1370 h 1370"/>
                <a:gd name="T54" fmla="*/ 894 w 1111"/>
                <a:gd name="T55" fmla="*/ 1370 h 1370"/>
                <a:gd name="T56" fmla="*/ 930 w 1111"/>
                <a:gd name="T57" fmla="*/ 1314 h 1370"/>
                <a:gd name="T58" fmla="*/ 753 w 1111"/>
                <a:gd name="T59" fmla="*/ 222 h 1370"/>
                <a:gd name="T60" fmla="*/ 903 w 1111"/>
                <a:gd name="T61" fmla="*/ 286 h 1370"/>
                <a:gd name="T62" fmla="*/ 992 w 1111"/>
                <a:gd name="T63" fmla="*/ 436 h 1370"/>
                <a:gd name="T64" fmla="*/ 1046 w 1111"/>
                <a:gd name="T65" fmla="*/ 458 h 1370"/>
                <a:gd name="T66" fmla="*/ 1093 w 1111"/>
                <a:gd name="T67" fmla="*/ 433 h 1370"/>
                <a:gd name="T68" fmla="*/ 1094 w 1111"/>
                <a:gd name="T69" fmla="*/ 371 h 1370"/>
                <a:gd name="T70" fmla="*/ 1027 w 1111"/>
                <a:gd name="T71" fmla="*/ 236 h 1370"/>
                <a:gd name="T72" fmla="*/ 941 w 1111"/>
                <a:gd name="T73" fmla="*/ 142 h 1370"/>
                <a:gd name="T74" fmla="*/ 793 w 1111"/>
                <a:gd name="T75" fmla="*/ 48 h 1370"/>
                <a:gd name="T76" fmla="*/ 669 w 1111"/>
                <a:gd name="T77" fmla="*/ 9 h 1370"/>
                <a:gd name="T78" fmla="*/ 517 w 1111"/>
                <a:gd name="T79" fmla="*/ 40 h 1370"/>
                <a:gd name="T80" fmla="*/ 365 w 1111"/>
                <a:gd name="T81" fmla="*/ 72 h 1370"/>
                <a:gd name="T82" fmla="*/ 259 w 1111"/>
                <a:gd name="T83" fmla="*/ 175 h 1370"/>
                <a:gd name="T84" fmla="*/ 204 w 1111"/>
                <a:gd name="T85" fmla="*/ 272 h 1370"/>
                <a:gd name="T86" fmla="*/ 117 w 1111"/>
                <a:gd name="T87" fmla="*/ 177 h 1370"/>
                <a:gd name="T88" fmla="*/ 59 w 1111"/>
                <a:gd name="T89" fmla="*/ 154 h 1370"/>
                <a:gd name="T90" fmla="*/ 18 w 1111"/>
                <a:gd name="T91" fmla="*/ 189 h 1370"/>
                <a:gd name="T92" fmla="*/ 19 w 1111"/>
                <a:gd name="T93" fmla="*/ 247 h 1370"/>
                <a:gd name="T94" fmla="*/ 158 w 1111"/>
                <a:gd name="T95" fmla="*/ 420 h 1370"/>
                <a:gd name="T96" fmla="*/ 286 w 1111"/>
                <a:gd name="T97" fmla="*/ 414 h 1370"/>
                <a:gd name="T98" fmla="*/ 374 w 1111"/>
                <a:gd name="T99" fmla="*/ 302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11" h="1370">
                  <a:moveTo>
                    <a:pt x="491" y="131"/>
                  </a:moveTo>
                  <a:cubicBezTo>
                    <a:pt x="495" y="121"/>
                    <a:pt x="499" y="107"/>
                    <a:pt x="504" y="92"/>
                  </a:cubicBezTo>
                  <a:cubicBezTo>
                    <a:pt x="506" y="86"/>
                    <a:pt x="515" y="82"/>
                    <a:pt x="525" y="80"/>
                  </a:cubicBezTo>
                  <a:cubicBezTo>
                    <a:pt x="536" y="78"/>
                    <a:pt x="545" y="78"/>
                    <a:pt x="550" y="83"/>
                  </a:cubicBezTo>
                  <a:cubicBezTo>
                    <a:pt x="561" y="94"/>
                    <a:pt x="570" y="105"/>
                    <a:pt x="577" y="113"/>
                  </a:cubicBezTo>
                  <a:cubicBezTo>
                    <a:pt x="586" y="123"/>
                    <a:pt x="583" y="131"/>
                    <a:pt x="576" y="140"/>
                  </a:cubicBezTo>
                  <a:cubicBezTo>
                    <a:pt x="563" y="157"/>
                    <a:pt x="557" y="165"/>
                    <a:pt x="565" y="182"/>
                  </a:cubicBezTo>
                  <a:cubicBezTo>
                    <a:pt x="578" y="214"/>
                    <a:pt x="662" y="390"/>
                    <a:pt x="673" y="415"/>
                  </a:cubicBezTo>
                  <a:cubicBezTo>
                    <a:pt x="666" y="440"/>
                    <a:pt x="628" y="512"/>
                    <a:pt x="617" y="515"/>
                  </a:cubicBezTo>
                  <a:cubicBezTo>
                    <a:pt x="605" y="517"/>
                    <a:pt x="542" y="466"/>
                    <a:pt x="525" y="446"/>
                  </a:cubicBezTo>
                  <a:cubicBezTo>
                    <a:pt x="525" y="419"/>
                    <a:pt x="532" y="224"/>
                    <a:pt x="531" y="190"/>
                  </a:cubicBezTo>
                  <a:cubicBezTo>
                    <a:pt x="530" y="170"/>
                    <a:pt x="522" y="165"/>
                    <a:pt x="503" y="155"/>
                  </a:cubicBezTo>
                  <a:cubicBezTo>
                    <a:pt x="494" y="150"/>
                    <a:pt x="487" y="143"/>
                    <a:pt x="491" y="131"/>
                  </a:cubicBezTo>
                  <a:close/>
                  <a:moveTo>
                    <a:pt x="374" y="302"/>
                  </a:moveTo>
                  <a:cubicBezTo>
                    <a:pt x="381" y="337"/>
                    <a:pt x="411" y="476"/>
                    <a:pt x="442" y="621"/>
                  </a:cubicBezTo>
                  <a:cubicBezTo>
                    <a:pt x="395" y="633"/>
                    <a:pt x="336" y="648"/>
                    <a:pt x="303" y="656"/>
                  </a:cubicBezTo>
                  <a:cubicBezTo>
                    <a:pt x="262" y="667"/>
                    <a:pt x="250" y="722"/>
                    <a:pt x="266" y="764"/>
                  </a:cubicBezTo>
                  <a:cubicBezTo>
                    <a:pt x="315" y="895"/>
                    <a:pt x="335" y="944"/>
                    <a:pt x="357" y="1000"/>
                  </a:cubicBezTo>
                  <a:cubicBezTo>
                    <a:pt x="357" y="1010"/>
                    <a:pt x="333" y="1014"/>
                    <a:pt x="305" y="1023"/>
                  </a:cubicBezTo>
                  <a:cubicBezTo>
                    <a:pt x="277" y="1032"/>
                    <a:pt x="295" y="1080"/>
                    <a:pt x="315" y="1080"/>
                  </a:cubicBezTo>
                  <a:lnTo>
                    <a:pt x="458" y="1080"/>
                  </a:lnTo>
                  <a:cubicBezTo>
                    <a:pt x="476" y="1080"/>
                    <a:pt x="499" y="1064"/>
                    <a:pt x="495" y="1020"/>
                  </a:cubicBezTo>
                  <a:cubicBezTo>
                    <a:pt x="492" y="974"/>
                    <a:pt x="472" y="900"/>
                    <a:pt x="442" y="800"/>
                  </a:cubicBezTo>
                  <a:cubicBezTo>
                    <a:pt x="474" y="797"/>
                    <a:pt x="595" y="795"/>
                    <a:pt x="674" y="787"/>
                  </a:cubicBezTo>
                  <a:cubicBezTo>
                    <a:pt x="722" y="979"/>
                    <a:pt x="776" y="1201"/>
                    <a:pt x="788" y="1283"/>
                  </a:cubicBezTo>
                  <a:cubicBezTo>
                    <a:pt x="789" y="1293"/>
                    <a:pt x="764" y="1301"/>
                    <a:pt x="739" y="1311"/>
                  </a:cubicBezTo>
                  <a:cubicBezTo>
                    <a:pt x="699" y="1327"/>
                    <a:pt x="733" y="1370"/>
                    <a:pt x="751" y="1370"/>
                  </a:cubicBezTo>
                  <a:lnTo>
                    <a:pt x="894" y="1370"/>
                  </a:lnTo>
                  <a:cubicBezTo>
                    <a:pt x="913" y="1370"/>
                    <a:pt x="930" y="1362"/>
                    <a:pt x="930" y="1314"/>
                  </a:cubicBezTo>
                  <a:cubicBezTo>
                    <a:pt x="930" y="1212"/>
                    <a:pt x="775" y="323"/>
                    <a:pt x="753" y="222"/>
                  </a:cubicBezTo>
                  <a:cubicBezTo>
                    <a:pt x="808" y="244"/>
                    <a:pt x="849" y="259"/>
                    <a:pt x="903" y="286"/>
                  </a:cubicBezTo>
                  <a:cubicBezTo>
                    <a:pt x="935" y="338"/>
                    <a:pt x="965" y="390"/>
                    <a:pt x="992" y="436"/>
                  </a:cubicBezTo>
                  <a:cubicBezTo>
                    <a:pt x="1007" y="461"/>
                    <a:pt x="1024" y="469"/>
                    <a:pt x="1046" y="458"/>
                  </a:cubicBezTo>
                  <a:cubicBezTo>
                    <a:pt x="1064" y="450"/>
                    <a:pt x="1076" y="443"/>
                    <a:pt x="1093" y="433"/>
                  </a:cubicBezTo>
                  <a:cubicBezTo>
                    <a:pt x="1105" y="427"/>
                    <a:pt x="1111" y="406"/>
                    <a:pt x="1094" y="371"/>
                  </a:cubicBezTo>
                  <a:cubicBezTo>
                    <a:pt x="1070" y="323"/>
                    <a:pt x="1048" y="279"/>
                    <a:pt x="1027" y="236"/>
                  </a:cubicBezTo>
                  <a:cubicBezTo>
                    <a:pt x="1001" y="182"/>
                    <a:pt x="968" y="160"/>
                    <a:pt x="941" y="142"/>
                  </a:cubicBezTo>
                  <a:cubicBezTo>
                    <a:pt x="893" y="111"/>
                    <a:pt x="845" y="80"/>
                    <a:pt x="793" y="48"/>
                  </a:cubicBezTo>
                  <a:cubicBezTo>
                    <a:pt x="733" y="11"/>
                    <a:pt x="714" y="0"/>
                    <a:pt x="669" y="9"/>
                  </a:cubicBezTo>
                  <a:cubicBezTo>
                    <a:pt x="643" y="13"/>
                    <a:pt x="583" y="27"/>
                    <a:pt x="517" y="40"/>
                  </a:cubicBezTo>
                  <a:cubicBezTo>
                    <a:pt x="452" y="54"/>
                    <a:pt x="391" y="67"/>
                    <a:pt x="365" y="72"/>
                  </a:cubicBezTo>
                  <a:cubicBezTo>
                    <a:pt x="315" y="83"/>
                    <a:pt x="294" y="114"/>
                    <a:pt x="259" y="175"/>
                  </a:cubicBezTo>
                  <a:cubicBezTo>
                    <a:pt x="240" y="208"/>
                    <a:pt x="222" y="241"/>
                    <a:pt x="204" y="272"/>
                  </a:cubicBezTo>
                  <a:cubicBezTo>
                    <a:pt x="179" y="247"/>
                    <a:pt x="193" y="262"/>
                    <a:pt x="117" y="177"/>
                  </a:cubicBezTo>
                  <a:cubicBezTo>
                    <a:pt x="91" y="147"/>
                    <a:pt x="69" y="145"/>
                    <a:pt x="59" y="154"/>
                  </a:cubicBezTo>
                  <a:cubicBezTo>
                    <a:pt x="44" y="167"/>
                    <a:pt x="33" y="175"/>
                    <a:pt x="18" y="189"/>
                  </a:cubicBezTo>
                  <a:cubicBezTo>
                    <a:pt x="0" y="205"/>
                    <a:pt x="1" y="224"/>
                    <a:pt x="19" y="247"/>
                  </a:cubicBezTo>
                  <a:cubicBezTo>
                    <a:pt x="42" y="276"/>
                    <a:pt x="131" y="389"/>
                    <a:pt x="158" y="420"/>
                  </a:cubicBezTo>
                  <a:cubicBezTo>
                    <a:pt x="189" y="455"/>
                    <a:pt x="245" y="460"/>
                    <a:pt x="286" y="414"/>
                  </a:cubicBezTo>
                  <a:cubicBezTo>
                    <a:pt x="305" y="392"/>
                    <a:pt x="350" y="334"/>
                    <a:pt x="374" y="30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Freeform 345">
              <a:extLst>
                <a:ext uri="{FF2B5EF4-FFF2-40B4-BE49-F238E27FC236}">
                  <a16:creationId xmlns:a16="http://schemas.microsoft.com/office/drawing/2014/main" id="{E1CB8CDF-407A-4ADC-A6A5-EC51BF7FC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163" y="-142875"/>
              <a:ext cx="239713" cy="282575"/>
            </a:xfrm>
            <a:custGeom>
              <a:avLst/>
              <a:gdLst>
                <a:gd name="T0" fmla="*/ 193 w 314"/>
                <a:gd name="T1" fmla="*/ 355 h 371"/>
                <a:gd name="T2" fmla="*/ 20 w 314"/>
                <a:gd name="T3" fmla="*/ 214 h 371"/>
                <a:gd name="T4" fmla="*/ 121 w 314"/>
                <a:gd name="T5" fmla="*/ 16 h 371"/>
                <a:gd name="T6" fmla="*/ 294 w 314"/>
                <a:gd name="T7" fmla="*/ 156 h 371"/>
                <a:gd name="T8" fmla="*/ 193 w 314"/>
                <a:gd name="T9" fmla="*/ 35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371">
                  <a:moveTo>
                    <a:pt x="193" y="355"/>
                  </a:moveTo>
                  <a:cubicBezTo>
                    <a:pt x="117" y="371"/>
                    <a:pt x="39" y="308"/>
                    <a:pt x="20" y="214"/>
                  </a:cubicBezTo>
                  <a:cubicBezTo>
                    <a:pt x="0" y="121"/>
                    <a:pt x="46" y="32"/>
                    <a:pt x="121" y="16"/>
                  </a:cubicBezTo>
                  <a:cubicBezTo>
                    <a:pt x="197" y="0"/>
                    <a:pt x="275" y="63"/>
                    <a:pt x="294" y="156"/>
                  </a:cubicBezTo>
                  <a:cubicBezTo>
                    <a:pt x="314" y="250"/>
                    <a:pt x="269" y="339"/>
                    <a:pt x="193" y="35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Freeform 346">
              <a:extLst>
                <a:ext uri="{FF2B5EF4-FFF2-40B4-BE49-F238E27FC236}">
                  <a16:creationId xmlns:a16="http://schemas.microsoft.com/office/drawing/2014/main" id="{D6B2BDC8-5620-4E5F-B80D-056CC6DED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6288" y="765175"/>
              <a:ext cx="1203325" cy="696913"/>
            </a:xfrm>
            <a:custGeom>
              <a:avLst/>
              <a:gdLst>
                <a:gd name="T0" fmla="*/ 1131 w 1580"/>
                <a:gd name="T1" fmla="*/ 883 h 914"/>
                <a:gd name="T2" fmla="*/ 1131 w 1580"/>
                <a:gd name="T3" fmla="*/ 629 h 914"/>
                <a:gd name="T4" fmla="*/ 774 w 1580"/>
                <a:gd name="T5" fmla="*/ 629 h 914"/>
                <a:gd name="T6" fmla="*/ 743 w 1580"/>
                <a:gd name="T7" fmla="*/ 599 h 914"/>
                <a:gd name="T8" fmla="*/ 743 w 1580"/>
                <a:gd name="T9" fmla="*/ 345 h 914"/>
                <a:gd name="T10" fmla="*/ 386 w 1580"/>
                <a:gd name="T11" fmla="*/ 345 h 914"/>
                <a:gd name="T12" fmla="*/ 386 w 1580"/>
                <a:gd name="T13" fmla="*/ 345 h 914"/>
                <a:gd name="T14" fmla="*/ 355 w 1580"/>
                <a:gd name="T15" fmla="*/ 315 h 914"/>
                <a:gd name="T16" fmla="*/ 355 w 1580"/>
                <a:gd name="T17" fmla="*/ 61 h 914"/>
                <a:gd name="T18" fmla="*/ 31 w 1580"/>
                <a:gd name="T19" fmla="*/ 61 h 914"/>
                <a:gd name="T20" fmla="*/ 0 w 1580"/>
                <a:gd name="T21" fmla="*/ 30 h 914"/>
                <a:gd name="T22" fmla="*/ 31 w 1580"/>
                <a:gd name="T23" fmla="*/ 0 h 914"/>
                <a:gd name="T24" fmla="*/ 386 w 1580"/>
                <a:gd name="T25" fmla="*/ 0 h 914"/>
                <a:gd name="T26" fmla="*/ 416 w 1580"/>
                <a:gd name="T27" fmla="*/ 30 h 914"/>
                <a:gd name="T28" fmla="*/ 416 w 1580"/>
                <a:gd name="T29" fmla="*/ 284 h 914"/>
                <a:gd name="T30" fmla="*/ 774 w 1580"/>
                <a:gd name="T31" fmla="*/ 284 h 914"/>
                <a:gd name="T32" fmla="*/ 804 w 1580"/>
                <a:gd name="T33" fmla="*/ 315 h 914"/>
                <a:gd name="T34" fmla="*/ 804 w 1580"/>
                <a:gd name="T35" fmla="*/ 568 h 914"/>
                <a:gd name="T36" fmla="*/ 1162 w 1580"/>
                <a:gd name="T37" fmla="*/ 568 h 914"/>
                <a:gd name="T38" fmla="*/ 1192 w 1580"/>
                <a:gd name="T39" fmla="*/ 599 h 914"/>
                <a:gd name="T40" fmla="*/ 1192 w 1580"/>
                <a:gd name="T41" fmla="*/ 853 h 914"/>
                <a:gd name="T42" fmla="*/ 1550 w 1580"/>
                <a:gd name="T43" fmla="*/ 853 h 914"/>
                <a:gd name="T44" fmla="*/ 1580 w 1580"/>
                <a:gd name="T45" fmla="*/ 883 h 914"/>
                <a:gd name="T46" fmla="*/ 1544 w 1580"/>
                <a:gd name="T47" fmla="*/ 914 h 914"/>
                <a:gd name="T48" fmla="*/ 1162 w 1580"/>
                <a:gd name="T49" fmla="*/ 914 h 914"/>
                <a:gd name="T50" fmla="*/ 1131 w 1580"/>
                <a:gd name="T51" fmla="*/ 883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80" h="914">
                  <a:moveTo>
                    <a:pt x="1131" y="883"/>
                  </a:moveTo>
                  <a:lnTo>
                    <a:pt x="1131" y="629"/>
                  </a:lnTo>
                  <a:lnTo>
                    <a:pt x="774" y="629"/>
                  </a:lnTo>
                  <a:cubicBezTo>
                    <a:pt x="757" y="629"/>
                    <a:pt x="743" y="616"/>
                    <a:pt x="743" y="599"/>
                  </a:cubicBezTo>
                  <a:lnTo>
                    <a:pt x="743" y="345"/>
                  </a:lnTo>
                  <a:lnTo>
                    <a:pt x="386" y="345"/>
                  </a:lnTo>
                  <a:lnTo>
                    <a:pt x="386" y="345"/>
                  </a:lnTo>
                  <a:cubicBezTo>
                    <a:pt x="369" y="345"/>
                    <a:pt x="355" y="331"/>
                    <a:pt x="355" y="315"/>
                  </a:cubicBezTo>
                  <a:lnTo>
                    <a:pt x="355" y="61"/>
                  </a:lnTo>
                  <a:lnTo>
                    <a:pt x="31" y="61"/>
                  </a:lnTo>
                  <a:cubicBezTo>
                    <a:pt x="14" y="61"/>
                    <a:pt x="0" y="47"/>
                    <a:pt x="0" y="30"/>
                  </a:cubicBezTo>
                  <a:cubicBezTo>
                    <a:pt x="0" y="13"/>
                    <a:pt x="14" y="0"/>
                    <a:pt x="31" y="0"/>
                  </a:cubicBezTo>
                  <a:lnTo>
                    <a:pt x="386" y="0"/>
                  </a:lnTo>
                  <a:cubicBezTo>
                    <a:pt x="402" y="0"/>
                    <a:pt x="416" y="13"/>
                    <a:pt x="416" y="30"/>
                  </a:cubicBezTo>
                  <a:lnTo>
                    <a:pt x="416" y="284"/>
                  </a:lnTo>
                  <a:lnTo>
                    <a:pt x="774" y="284"/>
                  </a:lnTo>
                  <a:cubicBezTo>
                    <a:pt x="790" y="284"/>
                    <a:pt x="804" y="298"/>
                    <a:pt x="804" y="315"/>
                  </a:cubicBezTo>
                  <a:lnTo>
                    <a:pt x="804" y="568"/>
                  </a:lnTo>
                  <a:lnTo>
                    <a:pt x="1162" y="568"/>
                  </a:lnTo>
                  <a:cubicBezTo>
                    <a:pt x="1179" y="568"/>
                    <a:pt x="1192" y="582"/>
                    <a:pt x="1192" y="599"/>
                  </a:cubicBezTo>
                  <a:lnTo>
                    <a:pt x="1192" y="853"/>
                  </a:lnTo>
                  <a:lnTo>
                    <a:pt x="1550" y="853"/>
                  </a:lnTo>
                  <a:cubicBezTo>
                    <a:pt x="1567" y="853"/>
                    <a:pt x="1580" y="866"/>
                    <a:pt x="1580" y="883"/>
                  </a:cubicBezTo>
                  <a:cubicBezTo>
                    <a:pt x="1580" y="899"/>
                    <a:pt x="1568" y="914"/>
                    <a:pt x="1544" y="914"/>
                  </a:cubicBezTo>
                  <a:lnTo>
                    <a:pt x="1162" y="914"/>
                  </a:lnTo>
                  <a:cubicBezTo>
                    <a:pt x="1145" y="914"/>
                    <a:pt x="1131" y="900"/>
                    <a:pt x="1131" y="88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Interview3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43120389-79EF-4AD2-9D7A-0994CB536BCB}"/>
              </a:ext>
            </a:extLst>
          </p:cNvPr>
          <p:cNvGrpSpPr>
            <a:grpSpLocks noChangeAspect="1"/>
          </p:cNvGrpSpPr>
          <p:nvPr>
            <p:custDataLst>
              <p:tags r:id="rId12"/>
            </p:custDataLst>
          </p:nvPr>
        </p:nvGrpSpPr>
        <p:grpSpPr>
          <a:xfrm>
            <a:off x="3783792" y="4027203"/>
            <a:ext cx="495931" cy="407194"/>
            <a:chOff x="7069138" y="4486275"/>
            <a:chExt cx="949326" cy="779463"/>
          </a:xfrm>
          <a:solidFill>
            <a:schemeClr val="bg1"/>
          </a:solidFill>
        </p:grpSpPr>
        <p:sp>
          <p:nvSpPr>
            <p:cNvPr id="29" name="Freeform 156">
              <a:extLst>
                <a:ext uri="{FF2B5EF4-FFF2-40B4-BE49-F238E27FC236}">
                  <a16:creationId xmlns:a16="http://schemas.microsoft.com/office/drawing/2014/main" id="{BFBAB1A0-33D6-46AA-AE99-CA9738885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9138" y="4805363"/>
              <a:ext cx="538163" cy="419100"/>
            </a:xfrm>
            <a:custGeom>
              <a:avLst/>
              <a:gdLst>
                <a:gd name="T0" fmla="*/ 76 w 707"/>
                <a:gd name="T1" fmla="*/ 230 h 551"/>
                <a:gd name="T2" fmla="*/ 76 w 707"/>
                <a:gd name="T3" fmla="*/ 306 h 551"/>
                <a:gd name="T4" fmla="*/ 0 w 707"/>
                <a:gd name="T5" fmla="*/ 306 h 551"/>
                <a:gd name="T6" fmla="*/ 0 w 707"/>
                <a:gd name="T7" fmla="*/ 353 h 551"/>
                <a:gd name="T8" fmla="*/ 122 w 707"/>
                <a:gd name="T9" fmla="*/ 353 h 551"/>
                <a:gd name="T10" fmla="*/ 122 w 707"/>
                <a:gd name="T11" fmla="*/ 410 h 551"/>
                <a:gd name="T12" fmla="*/ 98 w 707"/>
                <a:gd name="T13" fmla="*/ 410 h 551"/>
                <a:gd name="T14" fmla="*/ 79 w 707"/>
                <a:gd name="T15" fmla="*/ 420 h 551"/>
                <a:gd name="T16" fmla="*/ 76 w 707"/>
                <a:gd name="T17" fmla="*/ 441 h 551"/>
                <a:gd name="T18" fmla="*/ 111 w 707"/>
                <a:gd name="T19" fmla="*/ 536 h 551"/>
                <a:gd name="T20" fmla="*/ 133 w 707"/>
                <a:gd name="T21" fmla="*/ 551 h 551"/>
                <a:gd name="T22" fmla="*/ 444 w 707"/>
                <a:gd name="T23" fmla="*/ 551 h 551"/>
                <a:gd name="T24" fmla="*/ 444 w 707"/>
                <a:gd name="T25" fmla="*/ 515 h 551"/>
                <a:gd name="T26" fmla="*/ 157 w 707"/>
                <a:gd name="T27" fmla="*/ 515 h 551"/>
                <a:gd name="T28" fmla="*/ 157 w 707"/>
                <a:gd name="T29" fmla="*/ 212 h 551"/>
                <a:gd name="T30" fmla="*/ 176 w 707"/>
                <a:gd name="T31" fmla="*/ 194 h 551"/>
                <a:gd name="T32" fmla="*/ 587 w 707"/>
                <a:gd name="T33" fmla="*/ 194 h 551"/>
                <a:gd name="T34" fmla="*/ 707 w 707"/>
                <a:gd name="T35" fmla="*/ 139 h 551"/>
                <a:gd name="T36" fmla="*/ 516 w 707"/>
                <a:gd name="T37" fmla="*/ 3 h 551"/>
                <a:gd name="T38" fmla="*/ 402 w 707"/>
                <a:gd name="T39" fmla="*/ 86 h 551"/>
                <a:gd name="T40" fmla="*/ 284 w 707"/>
                <a:gd name="T41" fmla="*/ 0 h 551"/>
                <a:gd name="T42" fmla="*/ 76 w 707"/>
                <a:gd name="T43" fmla="*/ 23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7" h="551">
                  <a:moveTo>
                    <a:pt x="76" y="230"/>
                  </a:moveTo>
                  <a:lnTo>
                    <a:pt x="76" y="306"/>
                  </a:lnTo>
                  <a:lnTo>
                    <a:pt x="0" y="306"/>
                  </a:lnTo>
                  <a:lnTo>
                    <a:pt x="0" y="353"/>
                  </a:lnTo>
                  <a:lnTo>
                    <a:pt x="122" y="353"/>
                  </a:lnTo>
                  <a:lnTo>
                    <a:pt x="122" y="410"/>
                  </a:lnTo>
                  <a:lnTo>
                    <a:pt x="98" y="410"/>
                  </a:lnTo>
                  <a:cubicBezTo>
                    <a:pt x="91" y="410"/>
                    <a:pt x="84" y="414"/>
                    <a:pt x="79" y="420"/>
                  </a:cubicBezTo>
                  <a:cubicBezTo>
                    <a:pt x="75" y="426"/>
                    <a:pt x="74" y="434"/>
                    <a:pt x="76" y="441"/>
                  </a:cubicBezTo>
                  <a:lnTo>
                    <a:pt x="111" y="536"/>
                  </a:lnTo>
                  <a:cubicBezTo>
                    <a:pt x="114" y="545"/>
                    <a:pt x="123" y="551"/>
                    <a:pt x="133" y="551"/>
                  </a:cubicBezTo>
                  <a:lnTo>
                    <a:pt x="444" y="551"/>
                  </a:lnTo>
                  <a:lnTo>
                    <a:pt x="444" y="515"/>
                  </a:lnTo>
                  <a:lnTo>
                    <a:pt x="157" y="515"/>
                  </a:lnTo>
                  <a:lnTo>
                    <a:pt x="157" y="212"/>
                  </a:lnTo>
                  <a:cubicBezTo>
                    <a:pt x="157" y="202"/>
                    <a:pt x="165" y="194"/>
                    <a:pt x="176" y="194"/>
                  </a:cubicBezTo>
                  <a:lnTo>
                    <a:pt x="587" y="194"/>
                  </a:lnTo>
                  <a:cubicBezTo>
                    <a:pt x="620" y="170"/>
                    <a:pt x="660" y="152"/>
                    <a:pt x="707" y="139"/>
                  </a:cubicBezTo>
                  <a:cubicBezTo>
                    <a:pt x="674" y="71"/>
                    <a:pt x="604" y="24"/>
                    <a:pt x="516" y="3"/>
                  </a:cubicBezTo>
                  <a:lnTo>
                    <a:pt x="402" y="86"/>
                  </a:lnTo>
                  <a:lnTo>
                    <a:pt x="284" y="0"/>
                  </a:lnTo>
                  <a:cubicBezTo>
                    <a:pt x="162" y="23"/>
                    <a:pt x="76" y="89"/>
                    <a:pt x="76" y="2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Oval 157">
              <a:extLst>
                <a:ext uri="{FF2B5EF4-FFF2-40B4-BE49-F238E27FC236}">
                  <a16:creationId xmlns:a16="http://schemas.microsoft.com/office/drawing/2014/main" id="{97558B3F-30DF-4FCB-9596-15FF65852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2651" y="4486275"/>
              <a:ext cx="282575" cy="2825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Oval 158">
              <a:extLst>
                <a:ext uri="{FF2B5EF4-FFF2-40B4-BE49-F238E27FC236}">
                  <a16:creationId xmlns:a16="http://schemas.microsoft.com/office/drawing/2014/main" id="{1AC01C13-5609-4ED9-A173-4442A4D8E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2188" y="5046663"/>
              <a:ext cx="65088" cy="650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Freeform 159">
              <a:extLst>
                <a:ext uri="{FF2B5EF4-FFF2-40B4-BE49-F238E27FC236}">
                  <a16:creationId xmlns:a16="http://schemas.microsoft.com/office/drawing/2014/main" id="{A30E1E89-8B27-48D4-A826-41F1D3C65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8551" y="4935538"/>
              <a:ext cx="569913" cy="330200"/>
            </a:xfrm>
            <a:custGeom>
              <a:avLst/>
              <a:gdLst>
                <a:gd name="T0" fmla="*/ 375 w 749"/>
                <a:gd name="T1" fmla="*/ 0 h 434"/>
                <a:gd name="T2" fmla="*/ 59 w 749"/>
                <a:gd name="T3" fmla="*/ 139 h 434"/>
                <a:gd name="T4" fmla="*/ 0 w 749"/>
                <a:gd name="T5" fmla="*/ 208 h 434"/>
                <a:gd name="T6" fmla="*/ 0 w 749"/>
                <a:gd name="T7" fmla="*/ 434 h 434"/>
                <a:gd name="T8" fmla="*/ 58 w 749"/>
                <a:gd name="T9" fmla="*/ 434 h 434"/>
                <a:gd name="T10" fmla="*/ 58 w 749"/>
                <a:gd name="T11" fmla="*/ 208 h 434"/>
                <a:gd name="T12" fmla="*/ 75 w 749"/>
                <a:gd name="T13" fmla="*/ 191 h 434"/>
                <a:gd name="T14" fmla="*/ 673 w 749"/>
                <a:gd name="T15" fmla="*/ 191 h 434"/>
                <a:gd name="T16" fmla="*/ 690 w 749"/>
                <a:gd name="T17" fmla="*/ 208 h 434"/>
                <a:gd name="T18" fmla="*/ 690 w 749"/>
                <a:gd name="T19" fmla="*/ 434 h 434"/>
                <a:gd name="T20" fmla="*/ 749 w 749"/>
                <a:gd name="T21" fmla="*/ 434 h 434"/>
                <a:gd name="T22" fmla="*/ 749 w 749"/>
                <a:gd name="T23" fmla="*/ 208 h 434"/>
                <a:gd name="T24" fmla="*/ 690 w 749"/>
                <a:gd name="T25" fmla="*/ 139 h 434"/>
                <a:gd name="T26" fmla="*/ 375 w 749"/>
                <a:gd name="T27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9" h="434">
                  <a:moveTo>
                    <a:pt x="375" y="0"/>
                  </a:moveTo>
                  <a:cubicBezTo>
                    <a:pt x="178" y="0"/>
                    <a:pt x="88" y="75"/>
                    <a:pt x="59" y="139"/>
                  </a:cubicBezTo>
                  <a:cubicBezTo>
                    <a:pt x="25" y="145"/>
                    <a:pt x="0" y="173"/>
                    <a:pt x="0" y="208"/>
                  </a:cubicBezTo>
                  <a:lnTo>
                    <a:pt x="0" y="434"/>
                  </a:lnTo>
                  <a:lnTo>
                    <a:pt x="58" y="434"/>
                  </a:lnTo>
                  <a:lnTo>
                    <a:pt x="58" y="208"/>
                  </a:lnTo>
                  <a:cubicBezTo>
                    <a:pt x="58" y="199"/>
                    <a:pt x="65" y="191"/>
                    <a:pt x="75" y="191"/>
                  </a:cubicBezTo>
                  <a:lnTo>
                    <a:pt x="673" y="191"/>
                  </a:lnTo>
                  <a:cubicBezTo>
                    <a:pt x="682" y="191"/>
                    <a:pt x="690" y="199"/>
                    <a:pt x="690" y="208"/>
                  </a:cubicBezTo>
                  <a:lnTo>
                    <a:pt x="690" y="434"/>
                  </a:lnTo>
                  <a:lnTo>
                    <a:pt x="749" y="434"/>
                  </a:lnTo>
                  <a:lnTo>
                    <a:pt x="749" y="208"/>
                  </a:lnTo>
                  <a:cubicBezTo>
                    <a:pt x="749" y="173"/>
                    <a:pt x="724" y="145"/>
                    <a:pt x="690" y="139"/>
                  </a:cubicBezTo>
                  <a:cubicBezTo>
                    <a:pt x="661" y="75"/>
                    <a:pt x="571" y="0"/>
                    <a:pt x="37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val 160">
              <a:extLst>
                <a:ext uri="{FF2B5EF4-FFF2-40B4-BE49-F238E27FC236}">
                  <a16:creationId xmlns:a16="http://schemas.microsoft.com/office/drawing/2014/main" id="{148D3D38-E80C-420D-A90C-BD79DB3E1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5076" y="4603750"/>
              <a:ext cx="296863" cy="2968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Map3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17615D35-36E6-4D60-BD4D-E495AAB96916}"/>
              </a:ext>
            </a:extLst>
          </p:cNvPr>
          <p:cNvGrpSpPr>
            <a:grpSpLocks noChangeAspect="1"/>
          </p:cNvGrpSpPr>
          <p:nvPr>
            <p:custDataLst>
              <p:tags r:id="rId13"/>
            </p:custDataLst>
          </p:nvPr>
        </p:nvGrpSpPr>
        <p:grpSpPr>
          <a:xfrm>
            <a:off x="6321289" y="2252663"/>
            <a:ext cx="521506" cy="596173"/>
            <a:chOff x="5716589" y="5786439"/>
            <a:chExt cx="709613" cy="811212"/>
          </a:xfrm>
          <a:solidFill>
            <a:schemeClr val="bg1"/>
          </a:solidFill>
        </p:grpSpPr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3403AC3D-B893-4BE8-97F5-3DAA8563D2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6589" y="6280151"/>
              <a:ext cx="709613" cy="317500"/>
            </a:xfrm>
            <a:custGeom>
              <a:avLst/>
              <a:gdLst>
                <a:gd name="T0" fmla="*/ 24 w 1024"/>
                <a:gd name="T1" fmla="*/ 330 h 459"/>
                <a:gd name="T2" fmla="*/ 537 w 1024"/>
                <a:gd name="T3" fmla="*/ 442 h 459"/>
                <a:gd name="T4" fmla="*/ 997 w 1024"/>
                <a:gd name="T5" fmla="*/ 254 h 459"/>
                <a:gd name="T6" fmla="*/ 848 w 1024"/>
                <a:gd name="T7" fmla="*/ 141 h 459"/>
                <a:gd name="T8" fmla="*/ 846 w 1024"/>
                <a:gd name="T9" fmla="*/ 138 h 459"/>
                <a:gd name="T10" fmla="*/ 828 w 1024"/>
                <a:gd name="T11" fmla="*/ 102 h 459"/>
                <a:gd name="T12" fmla="*/ 797 w 1024"/>
                <a:gd name="T13" fmla="*/ 39 h 459"/>
                <a:gd name="T14" fmla="*/ 564 w 1024"/>
                <a:gd name="T15" fmla="*/ 135 h 459"/>
                <a:gd name="T16" fmla="*/ 555 w 1024"/>
                <a:gd name="T17" fmla="*/ 134 h 459"/>
                <a:gd name="T18" fmla="*/ 483 w 1024"/>
                <a:gd name="T19" fmla="*/ 85 h 459"/>
                <a:gd name="T20" fmla="*/ 384 w 1024"/>
                <a:gd name="T21" fmla="*/ 18 h 459"/>
                <a:gd name="T22" fmla="*/ 181 w 1024"/>
                <a:gd name="T23" fmla="*/ 122 h 459"/>
                <a:gd name="T24" fmla="*/ 125 w 1024"/>
                <a:gd name="T25" fmla="*/ 197 h 459"/>
                <a:gd name="T26" fmla="*/ 24 w 1024"/>
                <a:gd name="T27" fmla="*/ 330 h 459"/>
                <a:gd name="T28" fmla="*/ 538 w 1024"/>
                <a:gd name="T29" fmla="*/ 459 h 459"/>
                <a:gd name="T30" fmla="*/ 536 w 1024"/>
                <a:gd name="T31" fmla="*/ 459 h 459"/>
                <a:gd name="T32" fmla="*/ 7 w 1024"/>
                <a:gd name="T33" fmla="*/ 342 h 459"/>
                <a:gd name="T34" fmla="*/ 1 w 1024"/>
                <a:gd name="T35" fmla="*/ 337 h 459"/>
                <a:gd name="T36" fmla="*/ 2 w 1024"/>
                <a:gd name="T37" fmla="*/ 329 h 459"/>
                <a:gd name="T38" fmla="*/ 110 w 1024"/>
                <a:gd name="T39" fmla="*/ 188 h 459"/>
                <a:gd name="T40" fmla="*/ 167 w 1024"/>
                <a:gd name="T41" fmla="*/ 112 h 459"/>
                <a:gd name="T42" fmla="*/ 169 w 1024"/>
                <a:gd name="T43" fmla="*/ 110 h 459"/>
                <a:gd name="T44" fmla="*/ 380 w 1024"/>
                <a:gd name="T45" fmla="*/ 1 h 459"/>
                <a:gd name="T46" fmla="*/ 388 w 1024"/>
                <a:gd name="T47" fmla="*/ 1 h 459"/>
                <a:gd name="T48" fmla="*/ 494 w 1024"/>
                <a:gd name="T49" fmla="*/ 71 h 459"/>
                <a:gd name="T50" fmla="*/ 561 w 1024"/>
                <a:gd name="T51" fmla="*/ 118 h 459"/>
                <a:gd name="T52" fmla="*/ 798 w 1024"/>
                <a:gd name="T53" fmla="*/ 20 h 459"/>
                <a:gd name="T54" fmla="*/ 805 w 1024"/>
                <a:gd name="T55" fmla="*/ 20 h 459"/>
                <a:gd name="T56" fmla="*/ 810 w 1024"/>
                <a:gd name="T57" fmla="*/ 25 h 459"/>
                <a:gd name="T58" fmla="*/ 844 w 1024"/>
                <a:gd name="T59" fmla="*/ 95 h 459"/>
                <a:gd name="T60" fmla="*/ 862 w 1024"/>
                <a:gd name="T61" fmla="*/ 130 h 459"/>
                <a:gd name="T62" fmla="*/ 1020 w 1024"/>
                <a:gd name="T63" fmla="*/ 249 h 459"/>
                <a:gd name="T64" fmla="*/ 1024 w 1024"/>
                <a:gd name="T65" fmla="*/ 257 h 459"/>
                <a:gd name="T66" fmla="*/ 1018 w 1024"/>
                <a:gd name="T67" fmla="*/ 263 h 459"/>
                <a:gd name="T68" fmla="*/ 541 w 1024"/>
                <a:gd name="T69" fmla="*/ 459 h 459"/>
                <a:gd name="T70" fmla="*/ 538 w 1024"/>
                <a:gd name="T71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4" h="459">
                  <a:moveTo>
                    <a:pt x="24" y="330"/>
                  </a:moveTo>
                  <a:cubicBezTo>
                    <a:pt x="120" y="355"/>
                    <a:pt x="479" y="431"/>
                    <a:pt x="537" y="442"/>
                  </a:cubicBezTo>
                  <a:cubicBezTo>
                    <a:pt x="588" y="424"/>
                    <a:pt x="924" y="284"/>
                    <a:pt x="997" y="254"/>
                  </a:cubicBezTo>
                  <a:cubicBezTo>
                    <a:pt x="960" y="227"/>
                    <a:pt x="868" y="158"/>
                    <a:pt x="848" y="141"/>
                  </a:cubicBezTo>
                  <a:cubicBezTo>
                    <a:pt x="847" y="140"/>
                    <a:pt x="847" y="139"/>
                    <a:pt x="846" y="138"/>
                  </a:cubicBezTo>
                  <a:cubicBezTo>
                    <a:pt x="842" y="131"/>
                    <a:pt x="836" y="117"/>
                    <a:pt x="828" y="102"/>
                  </a:cubicBezTo>
                  <a:cubicBezTo>
                    <a:pt x="818" y="82"/>
                    <a:pt x="806" y="58"/>
                    <a:pt x="797" y="39"/>
                  </a:cubicBezTo>
                  <a:cubicBezTo>
                    <a:pt x="748" y="60"/>
                    <a:pt x="598" y="122"/>
                    <a:pt x="564" y="135"/>
                  </a:cubicBezTo>
                  <a:cubicBezTo>
                    <a:pt x="561" y="136"/>
                    <a:pt x="558" y="136"/>
                    <a:pt x="555" y="134"/>
                  </a:cubicBezTo>
                  <a:cubicBezTo>
                    <a:pt x="541" y="126"/>
                    <a:pt x="513" y="106"/>
                    <a:pt x="483" y="85"/>
                  </a:cubicBezTo>
                  <a:cubicBezTo>
                    <a:pt x="445" y="58"/>
                    <a:pt x="403" y="29"/>
                    <a:pt x="384" y="18"/>
                  </a:cubicBezTo>
                  <a:cubicBezTo>
                    <a:pt x="341" y="38"/>
                    <a:pt x="218" y="99"/>
                    <a:pt x="181" y="122"/>
                  </a:cubicBezTo>
                  <a:cubicBezTo>
                    <a:pt x="166" y="142"/>
                    <a:pt x="146" y="169"/>
                    <a:pt x="125" y="197"/>
                  </a:cubicBezTo>
                  <a:cubicBezTo>
                    <a:pt x="90" y="244"/>
                    <a:pt x="51" y="296"/>
                    <a:pt x="24" y="330"/>
                  </a:cubicBezTo>
                  <a:close/>
                  <a:moveTo>
                    <a:pt x="538" y="459"/>
                  </a:moveTo>
                  <a:cubicBezTo>
                    <a:pt x="537" y="459"/>
                    <a:pt x="537" y="459"/>
                    <a:pt x="536" y="459"/>
                  </a:cubicBezTo>
                  <a:cubicBezTo>
                    <a:pt x="484" y="449"/>
                    <a:pt x="80" y="364"/>
                    <a:pt x="7" y="342"/>
                  </a:cubicBezTo>
                  <a:cubicBezTo>
                    <a:pt x="4" y="342"/>
                    <a:pt x="2" y="340"/>
                    <a:pt x="1" y="337"/>
                  </a:cubicBezTo>
                  <a:cubicBezTo>
                    <a:pt x="0" y="334"/>
                    <a:pt x="0" y="332"/>
                    <a:pt x="2" y="329"/>
                  </a:cubicBezTo>
                  <a:cubicBezTo>
                    <a:pt x="29" y="297"/>
                    <a:pt x="72" y="239"/>
                    <a:pt x="110" y="188"/>
                  </a:cubicBezTo>
                  <a:cubicBezTo>
                    <a:pt x="131" y="159"/>
                    <a:pt x="152" y="131"/>
                    <a:pt x="167" y="112"/>
                  </a:cubicBezTo>
                  <a:cubicBezTo>
                    <a:pt x="168" y="111"/>
                    <a:pt x="168" y="110"/>
                    <a:pt x="169" y="110"/>
                  </a:cubicBezTo>
                  <a:cubicBezTo>
                    <a:pt x="207" y="85"/>
                    <a:pt x="340" y="19"/>
                    <a:pt x="380" y="1"/>
                  </a:cubicBezTo>
                  <a:cubicBezTo>
                    <a:pt x="383" y="0"/>
                    <a:pt x="386" y="0"/>
                    <a:pt x="388" y="1"/>
                  </a:cubicBezTo>
                  <a:cubicBezTo>
                    <a:pt x="406" y="10"/>
                    <a:pt x="450" y="41"/>
                    <a:pt x="494" y="71"/>
                  </a:cubicBezTo>
                  <a:cubicBezTo>
                    <a:pt x="521" y="91"/>
                    <a:pt x="547" y="109"/>
                    <a:pt x="561" y="118"/>
                  </a:cubicBezTo>
                  <a:cubicBezTo>
                    <a:pt x="605" y="100"/>
                    <a:pt x="763" y="35"/>
                    <a:pt x="798" y="20"/>
                  </a:cubicBezTo>
                  <a:cubicBezTo>
                    <a:pt x="800" y="19"/>
                    <a:pt x="803" y="19"/>
                    <a:pt x="805" y="20"/>
                  </a:cubicBezTo>
                  <a:cubicBezTo>
                    <a:pt x="808" y="21"/>
                    <a:pt x="810" y="23"/>
                    <a:pt x="810" y="25"/>
                  </a:cubicBezTo>
                  <a:cubicBezTo>
                    <a:pt x="819" y="45"/>
                    <a:pt x="833" y="72"/>
                    <a:pt x="844" y="95"/>
                  </a:cubicBezTo>
                  <a:cubicBezTo>
                    <a:pt x="852" y="109"/>
                    <a:pt x="858" y="122"/>
                    <a:pt x="862" y="130"/>
                  </a:cubicBezTo>
                  <a:cubicBezTo>
                    <a:pt x="888" y="151"/>
                    <a:pt x="999" y="234"/>
                    <a:pt x="1020" y="249"/>
                  </a:cubicBezTo>
                  <a:cubicBezTo>
                    <a:pt x="1023" y="251"/>
                    <a:pt x="1024" y="254"/>
                    <a:pt x="1024" y="257"/>
                  </a:cubicBezTo>
                  <a:cubicBezTo>
                    <a:pt x="1023" y="260"/>
                    <a:pt x="1021" y="262"/>
                    <a:pt x="1018" y="263"/>
                  </a:cubicBezTo>
                  <a:cubicBezTo>
                    <a:pt x="1001" y="271"/>
                    <a:pt x="587" y="443"/>
                    <a:pt x="541" y="459"/>
                  </a:cubicBezTo>
                  <a:cubicBezTo>
                    <a:pt x="540" y="459"/>
                    <a:pt x="539" y="459"/>
                    <a:pt x="538" y="45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7E9DDD05-AF84-441B-826C-EB760A50D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2177" y="6451601"/>
              <a:ext cx="109538" cy="106363"/>
            </a:xfrm>
            <a:custGeom>
              <a:avLst/>
              <a:gdLst>
                <a:gd name="T0" fmla="*/ 158 w 160"/>
                <a:gd name="T1" fmla="*/ 27 h 154"/>
                <a:gd name="T2" fmla="*/ 81 w 160"/>
                <a:gd name="T3" fmla="*/ 0 h 154"/>
                <a:gd name="T4" fmla="*/ 0 w 160"/>
                <a:gd name="T5" fmla="*/ 121 h 154"/>
                <a:gd name="T6" fmla="*/ 160 w 160"/>
                <a:gd name="T7" fmla="*/ 154 h 154"/>
                <a:gd name="T8" fmla="*/ 158 w 160"/>
                <a:gd name="T9" fmla="*/ 2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54">
                  <a:moveTo>
                    <a:pt x="158" y="27"/>
                  </a:moveTo>
                  <a:cubicBezTo>
                    <a:pt x="137" y="20"/>
                    <a:pt x="110" y="11"/>
                    <a:pt x="81" y="0"/>
                  </a:cubicBezTo>
                  <a:cubicBezTo>
                    <a:pt x="52" y="44"/>
                    <a:pt x="23" y="87"/>
                    <a:pt x="0" y="121"/>
                  </a:cubicBezTo>
                  <a:cubicBezTo>
                    <a:pt x="67" y="135"/>
                    <a:pt x="127" y="147"/>
                    <a:pt x="160" y="154"/>
                  </a:cubicBezTo>
                  <a:cubicBezTo>
                    <a:pt x="158" y="110"/>
                    <a:pt x="158" y="55"/>
                    <a:pt x="158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4F3084CB-5829-436A-8FA3-99589F627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8552" y="6326189"/>
              <a:ext cx="103188" cy="80963"/>
            </a:xfrm>
            <a:custGeom>
              <a:avLst/>
              <a:gdLst>
                <a:gd name="T0" fmla="*/ 39 w 151"/>
                <a:gd name="T1" fmla="*/ 116 h 116"/>
                <a:gd name="T2" fmla="*/ 151 w 151"/>
                <a:gd name="T3" fmla="*/ 71 h 116"/>
                <a:gd name="T4" fmla="*/ 119 w 151"/>
                <a:gd name="T5" fmla="*/ 0 h 116"/>
                <a:gd name="T6" fmla="*/ 7 w 151"/>
                <a:gd name="T7" fmla="*/ 46 h 116"/>
                <a:gd name="T8" fmla="*/ 0 w 151"/>
                <a:gd name="T9" fmla="*/ 87 h 116"/>
                <a:gd name="T10" fmla="*/ 39 w 151"/>
                <a:gd name="T1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16">
                  <a:moveTo>
                    <a:pt x="39" y="116"/>
                  </a:moveTo>
                  <a:cubicBezTo>
                    <a:pt x="78" y="100"/>
                    <a:pt x="118" y="84"/>
                    <a:pt x="151" y="71"/>
                  </a:cubicBezTo>
                  <a:cubicBezTo>
                    <a:pt x="141" y="48"/>
                    <a:pt x="124" y="11"/>
                    <a:pt x="119" y="0"/>
                  </a:cubicBezTo>
                  <a:cubicBezTo>
                    <a:pt x="93" y="11"/>
                    <a:pt x="50" y="29"/>
                    <a:pt x="7" y="46"/>
                  </a:cubicBezTo>
                  <a:cubicBezTo>
                    <a:pt x="5" y="62"/>
                    <a:pt x="2" y="77"/>
                    <a:pt x="0" y="87"/>
                  </a:cubicBezTo>
                  <a:cubicBezTo>
                    <a:pt x="9" y="96"/>
                    <a:pt x="23" y="105"/>
                    <a:pt x="39" y="1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0F21A8DC-4125-406F-B24C-9728CC44C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39" y="6421439"/>
              <a:ext cx="95250" cy="109538"/>
            </a:xfrm>
            <a:custGeom>
              <a:avLst/>
              <a:gdLst>
                <a:gd name="T0" fmla="*/ 46 w 137"/>
                <a:gd name="T1" fmla="*/ 0 h 158"/>
                <a:gd name="T2" fmla="*/ 0 w 137"/>
                <a:gd name="T3" fmla="*/ 148 h 158"/>
                <a:gd name="T4" fmla="*/ 49 w 137"/>
                <a:gd name="T5" fmla="*/ 158 h 158"/>
                <a:gd name="T6" fmla="*/ 137 w 137"/>
                <a:gd name="T7" fmla="*/ 34 h 158"/>
                <a:gd name="T8" fmla="*/ 46 w 137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58">
                  <a:moveTo>
                    <a:pt x="46" y="0"/>
                  </a:moveTo>
                  <a:cubicBezTo>
                    <a:pt x="32" y="45"/>
                    <a:pt x="15" y="98"/>
                    <a:pt x="0" y="148"/>
                  </a:cubicBezTo>
                  <a:cubicBezTo>
                    <a:pt x="16" y="151"/>
                    <a:pt x="33" y="154"/>
                    <a:pt x="49" y="158"/>
                  </a:cubicBezTo>
                  <a:cubicBezTo>
                    <a:pt x="74" y="123"/>
                    <a:pt x="107" y="77"/>
                    <a:pt x="137" y="34"/>
                  </a:cubicBezTo>
                  <a:cubicBezTo>
                    <a:pt x="108" y="23"/>
                    <a:pt x="77" y="12"/>
                    <a:pt x="4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C7C51C7D-985A-4F08-804D-061DD14FD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4" y="6384926"/>
              <a:ext cx="147638" cy="133350"/>
            </a:xfrm>
            <a:custGeom>
              <a:avLst/>
              <a:gdLst>
                <a:gd name="T0" fmla="*/ 108 w 215"/>
                <a:gd name="T1" fmla="*/ 0 h 193"/>
                <a:gd name="T2" fmla="*/ 0 w 215"/>
                <a:gd name="T3" fmla="*/ 156 h 193"/>
                <a:gd name="T4" fmla="*/ 163 w 215"/>
                <a:gd name="T5" fmla="*/ 193 h 193"/>
                <a:gd name="T6" fmla="*/ 215 w 215"/>
                <a:gd name="T7" fmla="*/ 41 h 193"/>
                <a:gd name="T8" fmla="*/ 108 w 215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93">
                  <a:moveTo>
                    <a:pt x="108" y="0"/>
                  </a:moveTo>
                  <a:cubicBezTo>
                    <a:pt x="84" y="34"/>
                    <a:pt x="21" y="129"/>
                    <a:pt x="0" y="156"/>
                  </a:cubicBezTo>
                  <a:cubicBezTo>
                    <a:pt x="42" y="167"/>
                    <a:pt x="102" y="180"/>
                    <a:pt x="163" y="193"/>
                  </a:cubicBezTo>
                  <a:cubicBezTo>
                    <a:pt x="180" y="143"/>
                    <a:pt x="199" y="88"/>
                    <a:pt x="215" y="41"/>
                  </a:cubicBezTo>
                  <a:cubicBezTo>
                    <a:pt x="176" y="26"/>
                    <a:pt x="139" y="12"/>
                    <a:pt x="10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A9DA9E6B-5ACD-4228-A4F5-357B3C899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439" y="6365876"/>
              <a:ext cx="141288" cy="85725"/>
            </a:xfrm>
            <a:custGeom>
              <a:avLst/>
              <a:gdLst>
                <a:gd name="T0" fmla="*/ 70 w 204"/>
                <a:gd name="T1" fmla="*/ 122 h 122"/>
                <a:gd name="T2" fmla="*/ 204 w 204"/>
                <a:gd name="T3" fmla="*/ 71 h 122"/>
                <a:gd name="T4" fmla="*/ 165 w 204"/>
                <a:gd name="T5" fmla="*/ 41 h 122"/>
                <a:gd name="T6" fmla="*/ 174 w 204"/>
                <a:gd name="T7" fmla="*/ 0 h 122"/>
                <a:gd name="T8" fmla="*/ 89 w 204"/>
                <a:gd name="T9" fmla="*/ 34 h 122"/>
                <a:gd name="T10" fmla="*/ 56 w 204"/>
                <a:gd name="T11" fmla="*/ 12 h 122"/>
                <a:gd name="T12" fmla="*/ 0 w 204"/>
                <a:gd name="T13" fmla="*/ 95 h 122"/>
                <a:gd name="T14" fmla="*/ 70 w 204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122">
                  <a:moveTo>
                    <a:pt x="70" y="122"/>
                  </a:moveTo>
                  <a:cubicBezTo>
                    <a:pt x="98" y="112"/>
                    <a:pt x="149" y="92"/>
                    <a:pt x="204" y="71"/>
                  </a:cubicBezTo>
                  <a:cubicBezTo>
                    <a:pt x="188" y="59"/>
                    <a:pt x="174" y="49"/>
                    <a:pt x="165" y="41"/>
                  </a:cubicBezTo>
                  <a:cubicBezTo>
                    <a:pt x="168" y="31"/>
                    <a:pt x="171" y="17"/>
                    <a:pt x="174" y="0"/>
                  </a:cubicBezTo>
                  <a:cubicBezTo>
                    <a:pt x="128" y="19"/>
                    <a:pt x="89" y="34"/>
                    <a:pt x="89" y="34"/>
                  </a:cubicBezTo>
                  <a:cubicBezTo>
                    <a:pt x="89" y="34"/>
                    <a:pt x="76" y="25"/>
                    <a:pt x="56" y="12"/>
                  </a:cubicBezTo>
                  <a:cubicBezTo>
                    <a:pt x="39" y="37"/>
                    <a:pt x="20" y="65"/>
                    <a:pt x="0" y="95"/>
                  </a:cubicBezTo>
                  <a:cubicBezTo>
                    <a:pt x="30" y="106"/>
                    <a:pt x="55" y="116"/>
                    <a:pt x="70" y="12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id="{7A16D2F7-B725-43CC-A612-15DF7481A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3127" y="6348414"/>
              <a:ext cx="111125" cy="76200"/>
            </a:xfrm>
            <a:custGeom>
              <a:avLst/>
              <a:gdLst>
                <a:gd name="T0" fmla="*/ 0 w 161"/>
                <a:gd name="T1" fmla="*/ 71 h 111"/>
                <a:gd name="T2" fmla="*/ 100 w 161"/>
                <a:gd name="T3" fmla="*/ 111 h 111"/>
                <a:gd name="T4" fmla="*/ 161 w 161"/>
                <a:gd name="T5" fmla="*/ 23 h 111"/>
                <a:gd name="T6" fmla="*/ 126 w 161"/>
                <a:gd name="T7" fmla="*/ 0 h 111"/>
                <a:gd name="T8" fmla="*/ 12 w 161"/>
                <a:gd name="T9" fmla="*/ 34 h 111"/>
                <a:gd name="T10" fmla="*/ 0 w 161"/>
                <a:gd name="T11" fmla="*/ 7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111">
                  <a:moveTo>
                    <a:pt x="0" y="71"/>
                  </a:moveTo>
                  <a:cubicBezTo>
                    <a:pt x="33" y="84"/>
                    <a:pt x="68" y="98"/>
                    <a:pt x="100" y="111"/>
                  </a:cubicBezTo>
                  <a:cubicBezTo>
                    <a:pt x="125" y="76"/>
                    <a:pt x="147" y="45"/>
                    <a:pt x="161" y="23"/>
                  </a:cubicBezTo>
                  <a:cubicBezTo>
                    <a:pt x="150" y="16"/>
                    <a:pt x="138" y="8"/>
                    <a:pt x="126" y="0"/>
                  </a:cubicBezTo>
                  <a:cubicBezTo>
                    <a:pt x="83" y="13"/>
                    <a:pt x="38" y="27"/>
                    <a:pt x="12" y="34"/>
                  </a:cubicBezTo>
                  <a:cubicBezTo>
                    <a:pt x="9" y="44"/>
                    <a:pt x="5" y="57"/>
                    <a:pt x="0" y="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C4311773-5DCE-4E1F-8680-AB69AC37C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177" y="6391276"/>
              <a:ext cx="138113" cy="79375"/>
            </a:xfrm>
            <a:custGeom>
              <a:avLst/>
              <a:gdLst>
                <a:gd name="T0" fmla="*/ 125 w 199"/>
                <a:gd name="T1" fmla="*/ 113 h 113"/>
                <a:gd name="T2" fmla="*/ 199 w 199"/>
                <a:gd name="T3" fmla="*/ 83 h 113"/>
                <a:gd name="T4" fmla="*/ 98 w 199"/>
                <a:gd name="T5" fmla="*/ 0 h 113"/>
                <a:gd name="T6" fmla="*/ 0 w 199"/>
                <a:gd name="T7" fmla="*/ 40 h 113"/>
                <a:gd name="T8" fmla="*/ 125 w 199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13">
                  <a:moveTo>
                    <a:pt x="125" y="113"/>
                  </a:moveTo>
                  <a:cubicBezTo>
                    <a:pt x="153" y="102"/>
                    <a:pt x="178" y="92"/>
                    <a:pt x="199" y="83"/>
                  </a:cubicBezTo>
                  <a:cubicBezTo>
                    <a:pt x="165" y="58"/>
                    <a:pt x="117" y="17"/>
                    <a:pt x="98" y="0"/>
                  </a:cubicBezTo>
                  <a:cubicBezTo>
                    <a:pt x="67" y="13"/>
                    <a:pt x="33" y="27"/>
                    <a:pt x="0" y="40"/>
                  </a:cubicBezTo>
                  <a:cubicBezTo>
                    <a:pt x="38" y="63"/>
                    <a:pt x="83" y="89"/>
                    <a:pt x="125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id="{88A9B799-B79F-4144-9CDA-7924EAA4D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764" y="6429376"/>
              <a:ext cx="185738" cy="123825"/>
            </a:xfrm>
            <a:custGeom>
              <a:avLst/>
              <a:gdLst>
                <a:gd name="T0" fmla="*/ 0 w 268"/>
                <a:gd name="T1" fmla="*/ 58 h 178"/>
                <a:gd name="T2" fmla="*/ 9 w 268"/>
                <a:gd name="T3" fmla="*/ 178 h 178"/>
                <a:gd name="T4" fmla="*/ 268 w 268"/>
                <a:gd name="T5" fmla="*/ 75 h 178"/>
                <a:gd name="T6" fmla="*/ 147 w 268"/>
                <a:gd name="T7" fmla="*/ 0 h 178"/>
                <a:gd name="T8" fmla="*/ 0 w 268"/>
                <a:gd name="T9" fmla="*/ 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78">
                  <a:moveTo>
                    <a:pt x="0" y="58"/>
                  </a:moveTo>
                  <a:cubicBezTo>
                    <a:pt x="2" y="81"/>
                    <a:pt x="6" y="132"/>
                    <a:pt x="9" y="178"/>
                  </a:cubicBezTo>
                  <a:cubicBezTo>
                    <a:pt x="66" y="156"/>
                    <a:pt x="174" y="113"/>
                    <a:pt x="268" y="75"/>
                  </a:cubicBezTo>
                  <a:cubicBezTo>
                    <a:pt x="226" y="50"/>
                    <a:pt x="183" y="23"/>
                    <a:pt x="147" y="0"/>
                  </a:cubicBezTo>
                  <a:cubicBezTo>
                    <a:pt x="88" y="24"/>
                    <a:pt x="33" y="45"/>
                    <a:pt x="0" y="5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id="{B39728A9-2F0E-42F3-A134-A9C8B5207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5339" y="6308726"/>
              <a:ext cx="147638" cy="80963"/>
            </a:xfrm>
            <a:custGeom>
              <a:avLst/>
              <a:gdLst>
                <a:gd name="T0" fmla="*/ 98 w 212"/>
                <a:gd name="T1" fmla="*/ 70 h 117"/>
                <a:gd name="T2" fmla="*/ 212 w 212"/>
                <a:gd name="T3" fmla="*/ 40 h 117"/>
                <a:gd name="T4" fmla="*/ 153 w 212"/>
                <a:gd name="T5" fmla="*/ 0 h 117"/>
                <a:gd name="T6" fmla="*/ 0 w 212"/>
                <a:gd name="T7" fmla="*/ 83 h 117"/>
                <a:gd name="T8" fmla="*/ 82 w 212"/>
                <a:gd name="T9" fmla="*/ 117 h 117"/>
                <a:gd name="T10" fmla="*/ 98 w 212"/>
                <a:gd name="T11" fmla="*/ 7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" h="117">
                  <a:moveTo>
                    <a:pt x="98" y="70"/>
                  </a:moveTo>
                  <a:cubicBezTo>
                    <a:pt x="122" y="65"/>
                    <a:pt x="168" y="52"/>
                    <a:pt x="212" y="40"/>
                  </a:cubicBezTo>
                  <a:cubicBezTo>
                    <a:pt x="184" y="21"/>
                    <a:pt x="160" y="5"/>
                    <a:pt x="153" y="0"/>
                  </a:cubicBezTo>
                  <a:cubicBezTo>
                    <a:pt x="115" y="19"/>
                    <a:pt x="45" y="57"/>
                    <a:pt x="0" y="83"/>
                  </a:cubicBezTo>
                  <a:cubicBezTo>
                    <a:pt x="17" y="91"/>
                    <a:pt x="47" y="103"/>
                    <a:pt x="82" y="117"/>
                  </a:cubicBezTo>
                  <a:cubicBezTo>
                    <a:pt x="89" y="98"/>
                    <a:pt x="94" y="82"/>
                    <a:pt x="98" y="7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CD9C883F-99F1-4173-B5A5-F9B20146C0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2964" y="5786439"/>
              <a:ext cx="354013" cy="566738"/>
            </a:xfrm>
            <a:custGeom>
              <a:avLst/>
              <a:gdLst>
                <a:gd name="T0" fmla="*/ 294 w 513"/>
                <a:gd name="T1" fmla="*/ 441 h 818"/>
                <a:gd name="T2" fmla="*/ 125 w 513"/>
                <a:gd name="T3" fmla="*/ 272 h 818"/>
                <a:gd name="T4" fmla="*/ 237 w 513"/>
                <a:gd name="T5" fmla="*/ 159 h 818"/>
                <a:gd name="T6" fmla="*/ 406 w 513"/>
                <a:gd name="T7" fmla="*/ 328 h 818"/>
                <a:gd name="T8" fmla="*/ 294 w 513"/>
                <a:gd name="T9" fmla="*/ 441 h 818"/>
                <a:gd name="T10" fmla="*/ 162 w 513"/>
                <a:gd name="T11" fmla="*/ 74 h 818"/>
                <a:gd name="T12" fmla="*/ 20 w 513"/>
                <a:gd name="T13" fmla="*/ 271 h 818"/>
                <a:gd name="T14" fmla="*/ 266 w 513"/>
                <a:gd name="T15" fmla="*/ 818 h 818"/>
                <a:gd name="T16" fmla="*/ 513 w 513"/>
                <a:gd name="T17" fmla="*/ 300 h 818"/>
                <a:gd name="T18" fmla="*/ 162 w 513"/>
                <a:gd name="T19" fmla="*/ 74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3" h="818">
                  <a:moveTo>
                    <a:pt x="294" y="441"/>
                  </a:moveTo>
                  <a:cubicBezTo>
                    <a:pt x="193" y="460"/>
                    <a:pt x="106" y="373"/>
                    <a:pt x="125" y="272"/>
                  </a:cubicBezTo>
                  <a:cubicBezTo>
                    <a:pt x="136" y="215"/>
                    <a:pt x="181" y="170"/>
                    <a:pt x="237" y="159"/>
                  </a:cubicBezTo>
                  <a:cubicBezTo>
                    <a:pt x="339" y="140"/>
                    <a:pt x="426" y="227"/>
                    <a:pt x="406" y="328"/>
                  </a:cubicBezTo>
                  <a:cubicBezTo>
                    <a:pt x="396" y="385"/>
                    <a:pt x="350" y="430"/>
                    <a:pt x="294" y="441"/>
                  </a:cubicBezTo>
                  <a:close/>
                  <a:moveTo>
                    <a:pt x="162" y="74"/>
                  </a:moveTo>
                  <a:cubicBezTo>
                    <a:pt x="82" y="107"/>
                    <a:pt x="28" y="185"/>
                    <a:pt x="20" y="271"/>
                  </a:cubicBezTo>
                  <a:cubicBezTo>
                    <a:pt x="0" y="495"/>
                    <a:pt x="216" y="557"/>
                    <a:pt x="266" y="818"/>
                  </a:cubicBezTo>
                  <a:cubicBezTo>
                    <a:pt x="313" y="568"/>
                    <a:pt x="513" y="501"/>
                    <a:pt x="513" y="300"/>
                  </a:cubicBezTo>
                  <a:cubicBezTo>
                    <a:pt x="513" y="130"/>
                    <a:pt x="341" y="0"/>
                    <a:pt x="162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1" name="Leader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F3443F09-91D9-4BDB-9142-D0A3B60A3F5E}"/>
              </a:ext>
            </a:extLst>
          </p:cNvPr>
          <p:cNvGrpSpPr>
            <a:grpSpLocks noChangeAspect="1"/>
          </p:cNvGrpSpPr>
          <p:nvPr>
            <p:custDataLst>
              <p:tags r:id="rId14"/>
            </p:custDataLst>
          </p:nvPr>
        </p:nvGrpSpPr>
        <p:grpSpPr>
          <a:xfrm>
            <a:off x="4286166" y="2161609"/>
            <a:ext cx="571672" cy="541976"/>
            <a:chOff x="2497138" y="7669213"/>
            <a:chExt cx="733425" cy="69532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52" name="Freeform 150">
              <a:extLst>
                <a:ext uri="{FF2B5EF4-FFF2-40B4-BE49-F238E27FC236}">
                  <a16:creationId xmlns:a16="http://schemas.microsoft.com/office/drawing/2014/main" id="{F763533D-7EE4-4EB0-842C-24350B1C9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838" y="7856538"/>
              <a:ext cx="187325" cy="284163"/>
            </a:xfrm>
            <a:custGeom>
              <a:avLst/>
              <a:gdLst>
                <a:gd name="T0" fmla="*/ 36 w 245"/>
                <a:gd name="T1" fmla="*/ 233 h 372"/>
                <a:gd name="T2" fmla="*/ 36 w 245"/>
                <a:gd name="T3" fmla="*/ 372 h 372"/>
                <a:gd name="T4" fmla="*/ 106 w 245"/>
                <a:gd name="T5" fmla="*/ 372 h 372"/>
                <a:gd name="T6" fmla="*/ 106 w 245"/>
                <a:gd name="T7" fmla="*/ 248 h 372"/>
                <a:gd name="T8" fmla="*/ 123 w 245"/>
                <a:gd name="T9" fmla="*/ 232 h 372"/>
                <a:gd name="T10" fmla="*/ 139 w 245"/>
                <a:gd name="T11" fmla="*/ 248 h 372"/>
                <a:gd name="T12" fmla="*/ 139 w 245"/>
                <a:gd name="T13" fmla="*/ 372 h 372"/>
                <a:gd name="T14" fmla="*/ 209 w 245"/>
                <a:gd name="T15" fmla="*/ 372 h 372"/>
                <a:gd name="T16" fmla="*/ 209 w 245"/>
                <a:gd name="T17" fmla="*/ 233 h 372"/>
                <a:gd name="T18" fmla="*/ 245 w 245"/>
                <a:gd name="T19" fmla="*/ 191 h 372"/>
                <a:gd name="T20" fmla="*/ 245 w 245"/>
                <a:gd name="T21" fmla="*/ 58 h 372"/>
                <a:gd name="T22" fmla="*/ 182 w 245"/>
                <a:gd name="T23" fmla="*/ 0 h 372"/>
                <a:gd name="T24" fmla="*/ 62 w 245"/>
                <a:gd name="T25" fmla="*/ 0 h 372"/>
                <a:gd name="T26" fmla="*/ 0 w 245"/>
                <a:gd name="T27" fmla="*/ 59 h 372"/>
                <a:gd name="T28" fmla="*/ 0 w 245"/>
                <a:gd name="T29" fmla="*/ 191 h 372"/>
                <a:gd name="T30" fmla="*/ 36 w 245"/>
                <a:gd name="T31" fmla="*/ 233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372">
                  <a:moveTo>
                    <a:pt x="36" y="233"/>
                  </a:moveTo>
                  <a:lnTo>
                    <a:pt x="36" y="372"/>
                  </a:lnTo>
                  <a:lnTo>
                    <a:pt x="106" y="372"/>
                  </a:lnTo>
                  <a:lnTo>
                    <a:pt x="106" y="248"/>
                  </a:lnTo>
                  <a:cubicBezTo>
                    <a:pt x="106" y="239"/>
                    <a:pt x="114" y="232"/>
                    <a:pt x="123" y="232"/>
                  </a:cubicBezTo>
                  <a:cubicBezTo>
                    <a:pt x="131" y="232"/>
                    <a:pt x="139" y="239"/>
                    <a:pt x="139" y="248"/>
                  </a:cubicBezTo>
                  <a:lnTo>
                    <a:pt x="139" y="372"/>
                  </a:lnTo>
                  <a:lnTo>
                    <a:pt x="209" y="372"/>
                  </a:lnTo>
                  <a:lnTo>
                    <a:pt x="209" y="233"/>
                  </a:lnTo>
                  <a:cubicBezTo>
                    <a:pt x="230" y="228"/>
                    <a:pt x="245" y="211"/>
                    <a:pt x="245" y="191"/>
                  </a:cubicBezTo>
                  <a:lnTo>
                    <a:pt x="245" y="58"/>
                  </a:lnTo>
                  <a:cubicBezTo>
                    <a:pt x="245" y="32"/>
                    <a:pt x="228" y="0"/>
                    <a:pt x="182" y="0"/>
                  </a:cubicBezTo>
                  <a:lnTo>
                    <a:pt x="62" y="0"/>
                  </a:lnTo>
                  <a:cubicBezTo>
                    <a:pt x="21" y="0"/>
                    <a:pt x="0" y="28"/>
                    <a:pt x="0" y="59"/>
                  </a:cubicBezTo>
                  <a:lnTo>
                    <a:pt x="0" y="191"/>
                  </a:lnTo>
                  <a:cubicBezTo>
                    <a:pt x="0" y="211"/>
                    <a:pt x="15" y="228"/>
                    <a:pt x="36" y="2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Oval 151">
              <a:extLst>
                <a:ext uri="{FF2B5EF4-FFF2-40B4-BE49-F238E27FC236}">
                  <a16:creationId xmlns:a16="http://schemas.microsoft.com/office/drawing/2014/main" id="{F398EC96-AADA-43C9-A0E9-CA65A3CC1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7938" y="7727950"/>
              <a:ext cx="111125" cy="1111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Freeform 152">
              <a:extLst>
                <a:ext uri="{FF2B5EF4-FFF2-40B4-BE49-F238E27FC236}">
                  <a16:creationId xmlns:a16="http://schemas.microsoft.com/office/drawing/2014/main" id="{59A10AFA-0B26-41A4-9AE0-D31508B3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013" y="7912100"/>
              <a:ext cx="185738" cy="273050"/>
            </a:xfrm>
            <a:custGeom>
              <a:avLst/>
              <a:gdLst>
                <a:gd name="T0" fmla="*/ 62 w 245"/>
                <a:gd name="T1" fmla="*/ 0 h 358"/>
                <a:gd name="T2" fmla="*/ 0 w 245"/>
                <a:gd name="T3" fmla="*/ 59 h 358"/>
                <a:gd name="T4" fmla="*/ 0 w 245"/>
                <a:gd name="T5" fmla="*/ 191 h 358"/>
                <a:gd name="T6" fmla="*/ 36 w 245"/>
                <a:gd name="T7" fmla="*/ 234 h 358"/>
                <a:gd name="T8" fmla="*/ 36 w 245"/>
                <a:gd name="T9" fmla="*/ 358 h 358"/>
                <a:gd name="T10" fmla="*/ 107 w 245"/>
                <a:gd name="T11" fmla="*/ 358 h 358"/>
                <a:gd name="T12" fmla="*/ 107 w 245"/>
                <a:gd name="T13" fmla="*/ 249 h 358"/>
                <a:gd name="T14" fmla="*/ 123 w 245"/>
                <a:gd name="T15" fmla="*/ 233 h 358"/>
                <a:gd name="T16" fmla="*/ 139 w 245"/>
                <a:gd name="T17" fmla="*/ 249 h 358"/>
                <a:gd name="T18" fmla="*/ 139 w 245"/>
                <a:gd name="T19" fmla="*/ 358 h 358"/>
                <a:gd name="T20" fmla="*/ 210 w 245"/>
                <a:gd name="T21" fmla="*/ 358 h 358"/>
                <a:gd name="T22" fmla="*/ 210 w 245"/>
                <a:gd name="T23" fmla="*/ 234 h 358"/>
                <a:gd name="T24" fmla="*/ 245 w 245"/>
                <a:gd name="T25" fmla="*/ 191 h 358"/>
                <a:gd name="T26" fmla="*/ 245 w 245"/>
                <a:gd name="T27" fmla="*/ 58 h 358"/>
                <a:gd name="T28" fmla="*/ 182 w 245"/>
                <a:gd name="T29" fmla="*/ 0 h 358"/>
                <a:gd name="T30" fmla="*/ 62 w 245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358">
                  <a:moveTo>
                    <a:pt x="62" y="0"/>
                  </a:moveTo>
                  <a:cubicBezTo>
                    <a:pt x="22" y="0"/>
                    <a:pt x="0" y="28"/>
                    <a:pt x="0" y="59"/>
                  </a:cubicBezTo>
                  <a:lnTo>
                    <a:pt x="0" y="191"/>
                  </a:lnTo>
                  <a:cubicBezTo>
                    <a:pt x="0" y="212"/>
                    <a:pt x="15" y="229"/>
                    <a:pt x="36" y="234"/>
                  </a:cubicBezTo>
                  <a:lnTo>
                    <a:pt x="36" y="358"/>
                  </a:lnTo>
                  <a:lnTo>
                    <a:pt x="107" y="358"/>
                  </a:lnTo>
                  <a:lnTo>
                    <a:pt x="107" y="249"/>
                  </a:lnTo>
                  <a:cubicBezTo>
                    <a:pt x="107" y="240"/>
                    <a:pt x="114" y="233"/>
                    <a:pt x="123" y="233"/>
                  </a:cubicBezTo>
                  <a:cubicBezTo>
                    <a:pt x="132" y="233"/>
                    <a:pt x="139" y="240"/>
                    <a:pt x="139" y="249"/>
                  </a:cubicBezTo>
                  <a:lnTo>
                    <a:pt x="139" y="358"/>
                  </a:lnTo>
                  <a:lnTo>
                    <a:pt x="210" y="358"/>
                  </a:lnTo>
                  <a:lnTo>
                    <a:pt x="210" y="234"/>
                  </a:lnTo>
                  <a:cubicBezTo>
                    <a:pt x="230" y="229"/>
                    <a:pt x="245" y="212"/>
                    <a:pt x="245" y="191"/>
                  </a:cubicBezTo>
                  <a:lnTo>
                    <a:pt x="245" y="58"/>
                  </a:lnTo>
                  <a:cubicBezTo>
                    <a:pt x="245" y="32"/>
                    <a:pt x="228" y="0"/>
                    <a:pt x="182" y="0"/>
                  </a:cubicBez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Oval 153">
              <a:extLst>
                <a:ext uri="{FF2B5EF4-FFF2-40B4-BE49-F238E27FC236}">
                  <a16:creationId xmlns:a16="http://schemas.microsoft.com/office/drawing/2014/main" id="{9008B577-22B7-4F0B-A42D-93A506FF7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9113" y="7783513"/>
              <a:ext cx="109538" cy="1095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Oval 154">
              <a:extLst>
                <a:ext uri="{FF2B5EF4-FFF2-40B4-BE49-F238E27FC236}">
                  <a16:creationId xmlns:a16="http://schemas.microsoft.com/office/drawing/2014/main" id="{CE919FA0-719D-4E55-9451-3879CBF3D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6701" y="7669213"/>
              <a:ext cx="112713" cy="1111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Freeform 155">
              <a:extLst>
                <a:ext uri="{FF2B5EF4-FFF2-40B4-BE49-F238E27FC236}">
                  <a16:creationId xmlns:a16="http://schemas.microsoft.com/office/drawing/2014/main" id="{B46AAB49-0293-40C2-9384-95D5A8B47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138" y="8108950"/>
              <a:ext cx="733425" cy="255588"/>
            </a:xfrm>
            <a:custGeom>
              <a:avLst/>
              <a:gdLst>
                <a:gd name="T0" fmla="*/ 462 w 462"/>
                <a:gd name="T1" fmla="*/ 69 h 161"/>
                <a:gd name="T2" fmla="*/ 323 w 462"/>
                <a:gd name="T3" fmla="*/ 69 h 161"/>
                <a:gd name="T4" fmla="*/ 323 w 462"/>
                <a:gd name="T5" fmla="*/ 127 h 161"/>
                <a:gd name="T6" fmla="*/ 300 w 462"/>
                <a:gd name="T7" fmla="*/ 127 h 161"/>
                <a:gd name="T8" fmla="*/ 300 w 462"/>
                <a:gd name="T9" fmla="*/ 0 h 161"/>
                <a:gd name="T10" fmla="*/ 161 w 462"/>
                <a:gd name="T11" fmla="*/ 0 h 161"/>
                <a:gd name="T12" fmla="*/ 161 w 462"/>
                <a:gd name="T13" fmla="*/ 127 h 161"/>
                <a:gd name="T14" fmla="*/ 138 w 462"/>
                <a:gd name="T15" fmla="*/ 127 h 161"/>
                <a:gd name="T16" fmla="*/ 138 w 462"/>
                <a:gd name="T17" fmla="*/ 41 h 161"/>
                <a:gd name="T18" fmla="*/ 0 w 462"/>
                <a:gd name="T19" fmla="*/ 41 h 161"/>
                <a:gd name="T20" fmla="*/ 0 w 462"/>
                <a:gd name="T21" fmla="*/ 161 h 161"/>
                <a:gd name="T22" fmla="*/ 462 w 462"/>
                <a:gd name="T23" fmla="*/ 161 h 161"/>
                <a:gd name="T24" fmla="*/ 462 w 462"/>
                <a:gd name="T25" fmla="*/ 6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2" h="161">
                  <a:moveTo>
                    <a:pt x="462" y="69"/>
                  </a:moveTo>
                  <a:lnTo>
                    <a:pt x="323" y="69"/>
                  </a:lnTo>
                  <a:lnTo>
                    <a:pt x="323" y="127"/>
                  </a:lnTo>
                  <a:lnTo>
                    <a:pt x="300" y="127"/>
                  </a:lnTo>
                  <a:lnTo>
                    <a:pt x="300" y="0"/>
                  </a:lnTo>
                  <a:lnTo>
                    <a:pt x="161" y="0"/>
                  </a:lnTo>
                  <a:lnTo>
                    <a:pt x="161" y="127"/>
                  </a:lnTo>
                  <a:lnTo>
                    <a:pt x="138" y="127"/>
                  </a:lnTo>
                  <a:lnTo>
                    <a:pt x="138" y="41"/>
                  </a:lnTo>
                  <a:lnTo>
                    <a:pt x="0" y="41"/>
                  </a:lnTo>
                  <a:lnTo>
                    <a:pt x="0" y="161"/>
                  </a:lnTo>
                  <a:lnTo>
                    <a:pt x="462" y="161"/>
                  </a:lnTo>
                  <a:lnTo>
                    <a:pt x="462" y="6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Freeform 156">
              <a:extLst>
                <a:ext uri="{FF2B5EF4-FFF2-40B4-BE49-F238E27FC236}">
                  <a16:creationId xmlns:a16="http://schemas.microsoft.com/office/drawing/2014/main" id="{2C08E74E-1E26-422F-8B31-17F2924AB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4938" y="7678738"/>
              <a:ext cx="376238" cy="396875"/>
            </a:xfrm>
            <a:custGeom>
              <a:avLst/>
              <a:gdLst>
                <a:gd name="T0" fmla="*/ 153 w 494"/>
                <a:gd name="T1" fmla="*/ 234 h 519"/>
                <a:gd name="T2" fmla="*/ 153 w 494"/>
                <a:gd name="T3" fmla="*/ 519 h 519"/>
                <a:gd name="T4" fmla="*/ 228 w 494"/>
                <a:gd name="T5" fmla="*/ 519 h 519"/>
                <a:gd name="T6" fmla="*/ 228 w 494"/>
                <a:gd name="T7" fmla="*/ 409 h 519"/>
                <a:gd name="T8" fmla="*/ 247 w 494"/>
                <a:gd name="T9" fmla="*/ 389 h 519"/>
                <a:gd name="T10" fmla="*/ 267 w 494"/>
                <a:gd name="T11" fmla="*/ 409 h 519"/>
                <a:gd name="T12" fmla="*/ 267 w 494"/>
                <a:gd name="T13" fmla="*/ 519 h 519"/>
                <a:gd name="T14" fmla="*/ 341 w 494"/>
                <a:gd name="T15" fmla="*/ 519 h 519"/>
                <a:gd name="T16" fmla="*/ 341 w 494"/>
                <a:gd name="T17" fmla="*/ 234 h 519"/>
                <a:gd name="T18" fmla="*/ 483 w 494"/>
                <a:gd name="T19" fmla="*/ 54 h 519"/>
                <a:gd name="T20" fmla="*/ 480 w 494"/>
                <a:gd name="T21" fmla="*/ 12 h 519"/>
                <a:gd name="T22" fmla="*/ 436 w 494"/>
                <a:gd name="T23" fmla="*/ 21 h 519"/>
                <a:gd name="T24" fmla="*/ 286 w 494"/>
                <a:gd name="T25" fmla="*/ 157 h 519"/>
                <a:gd name="T26" fmla="*/ 248 w 494"/>
                <a:gd name="T27" fmla="*/ 195 h 519"/>
                <a:gd name="T28" fmla="*/ 210 w 494"/>
                <a:gd name="T29" fmla="*/ 157 h 519"/>
                <a:gd name="T30" fmla="*/ 58 w 494"/>
                <a:gd name="T31" fmla="*/ 21 h 519"/>
                <a:gd name="T32" fmla="*/ 14 w 494"/>
                <a:gd name="T33" fmla="*/ 12 h 519"/>
                <a:gd name="T34" fmla="*/ 11 w 494"/>
                <a:gd name="T35" fmla="*/ 54 h 519"/>
                <a:gd name="T36" fmla="*/ 153 w 494"/>
                <a:gd name="T37" fmla="*/ 234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4" h="519">
                  <a:moveTo>
                    <a:pt x="153" y="234"/>
                  </a:moveTo>
                  <a:lnTo>
                    <a:pt x="153" y="519"/>
                  </a:lnTo>
                  <a:lnTo>
                    <a:pt x="228" y="519"/>
                  </a:lnTo>
                  <a:lnTo>
                    <a:pt x="228" y="409"/>
                  </a:lnTo>
                  <a:cubicBezTo>
                    <a:pt x="228" y="398"/>
                    <a:pt x="237" y="389"/>
                    <a:pt x="247" y="389"/>
                  </a:cubicBezTo>
                  <a:cubicBezTo>
                    <a:pt x="258" y="389"/>
                    <a:pt x="267" y="398"/>
                    <a:pt x="267" y="409"/>
                  </a:cubicBezTo>
                  <a:lnTo>
                    <a:pt x="267" y="519"/>
                  </a:lnTo>
                  <a:lnTo>
                    <a:pt x="341" y="519"/>
                  </a:lnTo>
                  <a:lnTo>
                    <a:pt x="341" y="234"/>
                  </a:lnTo>
                  <a:cubicBezTo>
                    <a:pt x="341" y="234"/>
                    <a:pt x="432" y="185"/>
                    <a:pt x="483" y="54"/>
                  </a:cubicBezTo>
                  <a:cubicBezTo>
                    <a:pt x="491" y="36"/>
                    <a:pt x="494" y="23"/>
                    <a:pt x="480" y="12"/>
                  </a:cubicBezTo>
                  <a:cubicBezTo>
                    <a:pt x="469" y="4"/>
                    <a:pt x="451" y="0"/>
                    <a:pt x="436" y="21"/>
                  </a:cubicBezTo>
                  <a:cubicBezTo>
                    <a:pt x="436" y="21"/>
                    <a:pt x="379" y="132"/>
                    <a:pt x="286" y="157"/>
                  </a:cubicBezTo>
                  <a:lnTo>
                    <a:pt x="248" y="195"/>
                  </a:lnTo>
                  <a:lnTo>
                    <a:pt x="210" y="157"/>
                  </a:lnTo>
                  <a:cubicBezTo>
                    <a:pt x="117" y="131"/>
                    <a:pt x="58" y="21"/>
                    <a:pt x="58" y="21"/>
                  </a:cubicBezTo>
                  <a:cubicBezTo>
                    <a:pt x="42" y="0"/>
                    <a:pt x="25" y="4"/>
                    <a:pt x="14" y="12"/>
                  </a:cubicBezTo>
                  <a:cubicBezTo>
                    <a:pt x="0" y="23"/>
                    <a:pt x="3" y="36"/>
                    <a:pt x="11" y="54"/>
                  </a:cubicBezTo>
                  <a:cubicBezTo>
                    <a:pt x="67" y="188"/>
                    <a:pt x="153" y="234"/>
                    <a:pt x="153" y="23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9" name="TextBox 12 - 1">
            <a:extLst>
              <a:ext uri="{FF2B5EF4-FFF2-40B4-BE49-F238E27FC236}">
                <a16:creationId xmlns:a16="http://schemas.microsoft.com/office/drawing/2014/main" id="{082481E5-D556-490D-A0E2-A95025D05DBD}"/>
              </a:ext>
            </a:extLst>
          </p:cNvPr>
          <p:cNvSpPr txBox="1"/>
          <p:nvPr/>
        </p:nvSpPr>
        <p:spPr>
          <a:xfrm>
            <a:off x="25038" y="1998548"/>
            <a:ext cx="2055059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Renfort de l'animation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Plus de réunions en présentiel ou distanciel avec les élus de la région et des EPCI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Plus de réunions entre les élus des différents EPCI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Délocaliser les réunions vers les espaces ruraux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Maintien du RET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Accroître la concertation</a:t>
            </a:r>
          </a:p>
        </p:txBody>
      </p:sp>
      <p:sp>
        <p:nvSpPr>
          <p:cNvPr id="60" name="TextBox 12">
            <a:extLst>
              <a:ext uri="{FF2B5EF4-FFF2-40B4-BE49-F238E27FC236}">
                <a16:creationId xmlns:a16="http://schemas.microsoft.com/office/drawing/2014/main" id="{EA4B8DAB-0DE7-4351-AEF9-83D236B27239}"/>
              </a:ext>
            </a:extLst>
          </p:cNvPr>
          <p:cNvSpPr txBox="1"/>
          <p:nvPr/>
        </p:nvSpPr>
        <p:spPr>
          <a:xfrm>
            <a:off x="6884795" y="1690487"/>
            <a:ext cx="222542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Mise en place d'une expertise partagée</a:t>
            </a:r>
          </a:p>
          <a:p>
            <a:pPr marL="171450" indent="-171450" algn="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Réseau d’opérateurs techniques experts dont les compétences s’exercent aussi aux niveaux régional et territorial.</a:t>
            </a:r>
          </a:p>
          <a:p>
            <a:pPr marL="171450" indent="-171450" algn="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Création de postes sur les 2 structures</a:t>
            </a:r>
          </a:p>
        </p:txBody>
      </p:sp>
      <p:sp>
        <p:nvSpPr>
          <p:cNvPr id="61" name="TextBox 12 - 1">
            <a:extLst>
              <a:ext uri="{FF2B5EF4-FFF2-40B4-BE49-F238E27FC236}">
                <a16:creationId xmlns:a16="http://schemas.microsoft.com/office/drawing/2014/main" id="{49F60242-F3C7-4978-B540-51694A3B321F}"/>
              </a:ext>
            </a:extLst>
          </p:cNvPr>
          <p:cNvSpPr txBox="1"/>
          <p:nvPr/>
        </p:nvSpPr>
        <p:spPr>
          <a:xfrm>
            <a:off x="0" y="4045313"/>
            <a:ext cx="248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Intégrer les EPCI aux instances existantes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Réserver des places pour les élus des EPCI dans le CA des administrations économiques de la Région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Participation à la gouvernance de l'AER</a:t>
            </a:r>
          </a:p>
        </p:txBody>
      </p:sp>
      <p:sp>
        <p:nvSpPr>
          <p:cNvPr id="62" name="TextBox 12">
            <a:extLst>
              <a:ext uri="{FF2B5EF4-FFF2-40B4-BE49-F238E27FC236}">
                <a16:creationId xmlns:a16="http://schemas.microsoft.com/office/drawing/2014/main" id="{3F48D22B-6FF4-4CDB-AF3A-DC104D916FAF}"/>
              </a:ext>
            </a:extLst>
          </p:cNvPr>
          <p:cNvSpPr txBox="1"/>
          <p:nvPr/>
        </p:nvSpPr>
        <p:spPr>
          <a:xfrm>
            <a:off x="5911343" y="3574296"/>
            <a:ext cx="2484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Communication</a:t>
            </a:r>
            <a:endParaRPr lang="fr-FR" sz="1050" dirty="0">
              <a:solidFill>
                <a:schemeClr val="accent5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Communiquer sur les actions régionales auprès des EPCI</a:t>
            </a:r>
          </a:p>
        </p:txBody>
      </p:sp>
      <p:sp>
        <p:nvSpPr>
          <p:cNvPr id="63" name="TextBox 12 - 1">
            <a:extLst>
              <a:ext uri="{FF2B5EF4-FFF2-40B4-BE49-F238E27FC236}">
                <a16:creationId xmlns:a16="http://schemas.microsoft.com/office/drawing/2014/main" id="{D05818F6-7281-4B23-8DDD-CBD7EEEDB8B9}"/>
              </a:ext>
            </a:extLst>
          </p:cNvPr>
          <p:cNvSpPr txBox="1"/>
          <p:nvPr/>
        </p:nvSpPr>
        <p:spPr>
          <a:xfrm>
            <a:off x="2553414" y="4737810"/>
            <a:ext cx="281650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Création d'instance de gouvernance partagée ad hoc</a:t>
            </a:r>
          </a:p>
          <a:p>
            <a:pPr marL="171450" indent="-171450" algn="ct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Ajouter un comité technique au RET</a:t>
            </a:r>
          </a:p>
          <a:p>
            <a:pPr marL="171450" indent="-171450" algn="ct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Créer des commissions par sujet (Plan de relance, CRTE, Territoires d’Industrie, Feder (axe urbain), Cœur de ville)</a:t>
            </a:r>
          </a:p>
          <a:p>
            <a:pPr marL="171450" indent="-171450" algn="ct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Créer une commission de suivi du SRDEII entre la région et les EPCI</a:t>
            </a:r>
          </a:p>
          <a:p>
            <a:pPr marL="171450" indent="-171450" algn="ct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Création d'instance de coordination.</a:t>
            </a: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8EB06019-EDDB-4AF8-854B-AAED5DAEAAC2}"/>
              </a:ext>
            </a:extLst>
          </p:cNvPr>
          <p:cNvCxnSpPr>
            <a:cxnSpLocks/>
            <a:endCxn id="57" idx="3"/>
          </p:cNvCxnSpPr>
          <p:nvPr>
            <p:custDataLst>
              <p:tags r:id="rId15"/>
            </p:custDataLst>
          </p:nvPr>
        </p:nvCxnSpPr>
        <p:spPr>
          <a:xfrm flipH="1" flipV="1">
            <a:off x="4657382" y="2661514"/>
            <a:ext cx="561886" cy="142705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DF8CCF28-AA24-4484-BFA2-3CD4FEE33EDF}"/>
              </a:ext>
            </a:extLst>
          </p:cNvPr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4770692" y="3663437"/>
            <a:ext cx="922020" cy="92202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12 - 1">
            <a:extLst>
              <a:ext uri="{FF2B5EF4-FFF2-40B4-BE49-F238E27FC236}">
                <a16:creationId xmlns:a16="http://schemas.microsoft.com/office/drawing/2014/main" id="{8433B6D9-8581-4399-B501-1D9D9E3960C3}"/>
              </a:ext>
            </a:extLst>
          </p:cNvPr>
          <p:cNvSpPr txBox="1"/>
          <p:nvPr/>
        </p:nvSpPr>
        <p:spPr>
          <a:xfrm>
            <a:off x="5317775" y="4409873"/>
            <a:ext cx="219517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b="1" dirty="0">
              <a:solidFill>
                <a:schemeClr val="accent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Renfort de l'intelligence économique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Communiquer sur les actions régionales auprès des EPCI</a:t>
            </a:r>
          </a:p>
        </p:txBody>
      </p:sp>
      <p:grpSp>
        <p:nvGrpSpPr>
          <p:cNvPr id="34" name="Making_money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AE6DC155-57D4-4AB3-896E-1457EBEB4186}"/>
              </a:ext>
            </a:extLst>
          </p:cNvPr>
          <p:cNvGrpSpPr>
            <a:grpSpLocks noChangeAspect="1"/>
          </p:cNvGrpSpPr>
          <p:nvPr>
            <p:custDataLst>
              <p:tags r:id="rId17"/>
            </p:custDataLst>
          </p:nvPr>
        </p:nvGrpSpPr>
        <p:grpSpPr>
          <a:xfrm>
            <a:off x="4955458" y="3937976"/>
            <a:ext cx="582707" cy="492705"/>
            <a:chOff x="7386638" y="2532063"/>
            <a:chExt cx="801688" cy="677863"/>
          </a:xfrm>
          <a:solidFill>
            <a:schemeClr val="bg1"/>
          </a:solidFill>
        </p:grpSpPr>
        <p:sp>
          <p:nvSpPr>
            <p:cNvPr id="35" name="Freeform 241">
              <a:extLst>
                <a:ext uri="{FF2B5EF4-FFF2-40B4-BE49-F238E27FC236}">
                  <a16:creationId xmlns:a16="http://schemas.microsoft.com/office/drawing/2014/main" id="{D84C7E0F-941A-4601-97F6-0FB599A9AA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2088" y="2833688"/>
              <a:ext cx="376238" cy="376238"/>
            </a:xfrm>
            <a:custGeom>
              <a:avLst/>
              <a:gdLst>
                <a:gd name="T0" fmla="*/ 247 w 494"/>
                <a:gd name="T1" fmla="*/ 333 h 494"/>
                <a:gd name="T2" fmla="*/ 160 w 494"/>
                <a:gd name="T3" fmla="*/ 247 h 494"/>
                <a:gd name="T4" fmla="*/ 247 w 494"/>
                <a:gd name="T5" fmla="*/ 160 h 494"/>
                <a:gd name="T6" fmla="*/ 333 w 494"/>
                <a:gd name="T7" fmla="*/ 247 h 494"/>
                <a:gd name="T8" fmla="*/ 247 w 494"/>
                <a:gd name="T9" fmla="*/ 333 h 494"/>
                <a:gd name="T10" fmla="*/ 492 w 494"/>
                <a:gd name="T11" fmla="*/ 272 h 494"/>
                <a:gd name="T12" fmla="*/ 494 w 494"/>
                <a:gd name="T13" fmla="*/ 247 h 494"/>
                <a:gd name="T14" fmla="*/ 492 w 494"/>
                <a:gd name="T15" fmla="*/ 221 h 494"/>
                <a:gd name="T16" fmla="*/ 427 w 494"/>
                <a:gd name="T17" fmla="*/ 198 h 494"/>
                <a:gd name="T18" fmla="*/ 408 w 494"/>
                <a:gd name="T19" fmla="*/ 153 h 494"/>
                <a:gd name="T20" fmla="*/ 438 w 494"/>
                <a:gd name="T21" fmla="*/ 91 h 494"/>
                <a:gd name="T22" fmla="*/ 402 w 494"/>
                <a:gd name="T23" fmla="*/ 55 h 494"/>
                <a:gd name="T24" fmla="*/ 340 w 494"/>
                <a:gd name="T25" fmla="*/ 85 h 494"/>
                <a:gd name="T26" fmla="*/ 295 w 494"/>
                <a:gd name="T27" fmla="*/ 66 h 494"/>
                <a:gd name="T28" fmla="*/ 272 w 494"/>
                <a:gd name="T29" fmla="*/ 1 h 494"/>
                <a:gd name="T30" fmla="*/ 247 w 494"/>
                <a:gd name="T31" fmla="*/ 0 h 494"/>
                <a:gd name="T32" fmla="*/ 222 w 494"/>
                <a:gd name="T33" fmla="*/ 1 h 494"/>
                <a:gd name="T34" fmla="*/ 198 w 494"/>
                <a:gd name="T35" fmla="*/ 66 h 494"/>
                <a:gd name="T36" fmla="*/ 154 w 494"/>
                <a:gd name="T37" fmla="*/ 85 h 494"/>
                <a:gd name="T38" fmla="*/ 91 w 494"/>
                <a:gd name="T39" fmla="*/ 55 h 494"/>
                <a:gd name="T40" fmla="*/ 55 w 494"/>
                <a:gd name="T41" fmla="*/ 91 h 494"/>
                <a:gd name="T42" fmla="*/ 85 w 494"/>
                <a:gd name="T43" fmla="*/ 153 h 494"/>
                <a:gd name="T44" fmla="*/ 66 w 494"/>
                <a:gd name="T45" fmla="*/ 198 h 494"/>
                <a:gd name="T46" fmla="*/ 1 w 494"/>
                <a:gd name="T47" fmla="*/ 221 h 494"/>
                <a:gd name="T48" fmla="*/ 0 w 494"/>
                <a:gd name="T49" fmla="*/ 247 h 494"/>
                <a:gd name="T50" fmla="*/ 1 w 494"/>
                <a:gd name="T51" fmla="*/ 272 h 494"/>
                <a:gd name="T52" fmla="*/ 66 w 494"/>
                <a:gd name="T53" fmla="*/ 295 h 494"/>
                <a:gd name="T54" fmla="*/ 85 w 494"/>
                <a:gd name="T55" fmla="*/ 340 h 494"/>
                <a:gd name="T56" fmla="*/ 55 w 494"/>
                <a:gd name="T57" fmla="*/ 403 h 494"/>
                <a:gd name="T58" fmla="*/ 91 w 494"/>
                <a:gd name="T59" fmla="*/ 439 h 494"/>
                <a:gd name="T60" fmla="*/ 154 w 494"/>
                <a:gd name="T61" fmla="*/ 409 h 494"/>
                <a:gd name="T62" fmla="*/ 198 w 494"/>
                <a:gd name="T63" fmla="*/ 427 h 494"/>
                <a:gd name="T64" fmla="*/ 222 w 494"/>
                <a:gd name="T65" fmla="*/ 492 h 494"/>
                <a:gd name="T66" fmla="*/ 247 w 494"/>
                <a:gd name="T67" fmla="*/ 494 h 494"/>
                <a:gd name="T68" fmla="*/ 272 w 494"/>
                <a:gd name="T69" fmla="*/ 492 h 494"/>
                <a:gd name="T70" fmla="*/ 295 w 494"/>
                <a:gd name="T71" fmla="*/ 427 h 494"/>
                <a:gd name="T72" fmla="*/ 340 w 494"/>
                <a:gd name="T73" fmla="*/ 409 h 494"/>
                <a:gd name="T74" fmla="*/ 402 w 494"/>
                <a:gd name="T75" fmla="*/ 439 h 494"/>
                <a:gd name="T76" fmla="*/ 438 w 494"/>
                <a:gd name="T77" fmla="*/ 403 h 494"/>
                <a:gd name="T78" fmla="*/ 408 w 494"/>
                <a:gd name="T79" fmla="*/ 340 h 494"/>
                <a:gd name="T80" fmla="*/ 427 w 494"/>
                <a:gd name="T81" fmla="*/ 295 h 494"/>
                <a:gd name="T82" fmla="*/ 492 w 494"/>
                <a:gd name="T83" fmla="*/ 272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4" h="494">
                  <a:moveTo>
                    <a:pt x="247" y="333"/>
                  </a:moveTo>
                  <a:cubicBezTo>
                    <a:pt x="199" y="333"/>
                    <a:pt x="160" y="294"/>
                    <a:pt x="160" y="247"/>
                  </a:cubicBezTo>
                  <a:cubicBezTo>
                    <a:pt x="160" y="199"/>
                    <a:pt x="199" y="160"/>
                    <a:pt x="247" y="160"/>
                  </a:cubicBezTo>
                  <a:cubicBezTo>
                    <a:pt x="294" y="160"/>
                    <a:pt x="333" y="199"/>
                    <a:pt x="333" y="247"/>
                  </a:cubicBezTo>
                  <a:cubicBezTo>
                    <a:pt x="333" y="294"/>
                    <a:pt x="294" y="333"/>
                    <a:pt x="247" y="333"/>
                  </a:cubicBezTo>
                  <a:close/>
                  <a:moveTo>
                    <a:pt x="492" y="272"/>
                  </a:moveTo>
                  <a:cubicBezTo>
                    <a:pt x="493" y="264"/>
                    <a:pt x="494" y="255"/>
                    <a:pt x="494" y="247"/>
                  </a:cubicBezTo>
                  <a:cubicBezTo>
                    <a:pt x="494" y="238"/>
                    <a:pt x="493" y="230"/>
                    <a:pt x="492" y="221"/>
                  </a:cubicBezTo>
                  <a:lnTo>
                    <a:pt x="427" y="198"/>
                  </a:lnTo>
                  <a:cubicBezTo>
                    <a:pt x="423" y="182"/>
                    <a:pt x="416" y="167"/>
                    <a:pt x="408" y="153"/>
                  </a:cubicBezTo>
                  <a:lnTo>
                    <a:pt x="438" y="91"/>
                  </a:lnTo>
                  <a:cubicBezTo>
                    <a:pt x="427" y="77"/>
                    <a:pt x="415" y="65"/>
                    <a:pt x="402" y="55"/>
                  </a:cubicBezTo>
                  <a:lnTo>
                    <a:pt x="340" y="85"/>
                  </a:lnTo>
                  <a:cubicBezTo>
                    <a:pt x="326" y="77"/>
                    <a:pt x="311" y="70"/>
                    <a:pt x="295" y="66"/>
                  </a:cubicBezTo>
                  <a:lnTo>
                    <a:pt x="272" y="1"/>
                  </a:lnTo>
                  <a:cubicBezTo>
                    <a:pt x="263" y="0"/>
                    <a:pt x="255" y="0"/>
                    <a:pt x="247" y="0"/>
                  </a:cubicBezTo>
                  <a:cubicBezTo>
                    <a:pt x="238" y="0"/>
                    <a:pt x="230" y="0"/>
                    <a:pt x="222" y="1"/>
                  </a:cubicBezTo>
                  <a:lnTo>
                    <a:pt x="198" y="66"/>
                  </a:lnTo>
                  <a:cubicBezTo>
                    <a:pt x="183" y="70"/>
                    <a:pt x="168" y="77"/>
                    <a:pt x="154" y="85"/>
                  </a:cubicBezTo>
                  <a:lnTo>
                    <a:pt x="91" y="55"/>
                  </a:lnTo>
                  <a:cubicBezTo>
                    <a:pt x="78" y="65"/>
                    <a:pt x="66" y="77"/>
                    <a:pt x="55" y="91"/>
                  </a:cubicBezTo>
                  <a:lnTo>
                    <a:pt x="85" y="153"/>
                  </a:lnTo>
                  <a:cubicBezTo>
                    <a:pt x="77" y="167"/>
                    <a:pt x="71" y="182"/>
                    <a:pt x="66" y="198"/>
                  </a:cubicBezTo>
                  <a:lnTo>
                    <a:pt x="1" y="221"/>
                  </a:lnTo>
                  <a:cubicBezTo>
                    <a:pt x="0" y="230"/>
                    <a:pt x="0" y="238"/>
                    <a:pt x="0" y="247"/>
                  </a:cubicBezTo>
                  <a:cubicBezTo>
                    <a:pt x="0" y="255"/>
                    <a:pt x="0" y="264"/>
                    <a:pt x="1" y="272"/>
                  </a:cubicBezTo>
                  <a:lnTo>
                    <a:pt x="66" y="295"/>
                  </a:lnTo>
                  <a:cubicBezTo>
                    <a:pt x="71" y="311"/>
                    <a:pt x="77" y="326"/>
                    <a:pt x="85" y="340"/>
                  </a:cubicBezTo>
                  <a:lnTo>
                    <a:pt x="55" y="403"/>
                  </a:lnTo>
                  <a:cubicBezTo>
                    <a:pt x="66" y="416"/>
                    <a:pt x="78" y="428"/>
                    <a:pt x="91" y="439"/>
                  </a:cubicBezTo>
                  <a:lnTo>
                    <a:pt x="154" y="409"/>
                  </a:lnTo>
                  <a:cubicBezTo>
                    <a:pt x="168" y="417"/>
                    <a:pt x="183" y="423"/>
                    <a:pt x="198" y="427"/>
                  </a:cubicBezTo>
                  <a:lnTo>
                    <a:pt x="222" y="492"/>
                  </a:lnTo>
                  <a:cubicBezTo>
                    <a:pt x="230" y="493"/>
                    <a:pt x="238" y="494"/>
                    <a:pt x="247" y="494"/>
                  </a:cubicBezTo>
                  <a:cubicBezTo>
                    <a:pt x="255" y="494"/>
                    <a:pt x="263" y="493"/>
                    <a:pt x="272" y="492"/>
                  </a:cubicBezTo>
                  <a:lnTo>
                    <a:pt x="295" y="427"/>
                  </a:lnTo>
                  <a:cubicBezTo>
                    <a:pt x="311" y="423"/>
                    <a:pt x="326" y="417"/>
                    <a:pt x="340" y="409"/>
                  </a:cubicBezTo>
                  <a:lnTo>
                    <a:pt x="402" y="439"/>
                  </a:lnTo>
                  <a:cubicBezTo>
                    <a:pt x="415" y="428"/>
                    <a:pt x="427" y="416"/>
                    <a:pt x="438" y="403"/>
                  </a:cubicBezTo>
                  <a:lnTo>
                    <a:pt x="408" y="340"/>
                  </a:lnTo>
                  <a:cubicBezTo>
                    <a:pt x="416" y="326"/>
                    <a:pt x="423" y="311"/>
                    <a:pt x="427" y="295"/>
                  </a:cubicBezTo>
                  <a:lnTo>
                    <a:pt x="492" y="2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Freeform 242">
              <a:extLst>
                <a:ext uri="{FF2B5EF4-FFF2-40B4-BE49-F238E27FC236}">
                  <a16:creationId xmlns:a16="http://schemas.microsoft.com/office/drawing/2014/main" id="{18844387-90A4-4C77-B351-E2FAB2930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075" y="2689225"/>
              <a:ext cx="101600" cy="182563"/>
            </a:xfrm>
            <a:custGeom>
              <a:avLst/>
              <a:gdLst>
                <a:gd name="T0" fmla="*/ 67 w 134"/>
                <a:gd name="T1" fmla="*/ 103 h 240"/>
                <a:gd name="T2" fmla="*/ 35 w 134"/>
                <a:gd name="T3" fmla="*/ 79 h 240"/>
                <a:gd name="T4" fmla="*/ 67 w 134"/>
                <a:gd name="T5" fmla="*/ 54 h 240"/>
                <a:gd name="T6" fmla="*/ 99 w 134"/>
                <a:gd name="T7" fmla="*/ 79 h 240"/>
                <a:gd name="T8" fmla="*/ 134 w 134"/>
                <a:gd name="T9" fmla="*/ 79 h 240"/>
                <a:gd name="T10" fmla="*/ 84 w 134"/>
                <a:gd name="T11" fmla="*/ 22 h 240"/>
                <a:gd name="T12" fmla="*/ 84 w 134"/>
                <a:gd name="T13" fmla="*/ 0 h 240"/>
                <a:gd name="T14" fmla="*/ 50 w 134"/>
                <a:gd name="T15" fmla="*/ 0 h 240"/>
                <a:gd name="T16" fmla="*/ 50 w 134"/>
                <a:gd name="T17" fmla="*/ 22 h 240"/>
                <a:gd name="T18" fmla="*/ 0 w 134"/>
                <a:gd name="T19" fmla="*/ 79 h 240"/>
                <a:gd name="T20" fmla="*/ 67 w 134"/>
                <a:gd name="T21" fmla="*/ 137 h 240"/>
                <a:gd name="T22" fmla="*/ 99 w 134"/>
                <a:gd name="T23" fmla="*/ 162 h 240"/>
                <a:gd name="T24" fmla="*/ 67 w 134"/>
                <a:gd name="T25" fmla="*/ 186 h 240"/>
                <a:gd name="T26" fmla="*/ 35 w 134"/>
                <a:gd name="T27" fmla="*/ 162 h 240"/>
                <a:gd name="T28" fmla="*/ 0 w 134"/>
                <a:gd name="T29" fmla="*/ 162 h 240"/>
                <a:gd name="T30" fmla="*/ 50 w 134"/>
                <a:gd name="T31" fmla="*/ 218 h 240"/>
                <a:gd name="T32" fmla="*/ 50 w 134"/>
                <a:gd name="T33" fmla="*/ 240 h 240"/>
                <a:gd name="T34" fmla="*/ 84 w 134"/>
                <a:gd name="T35" fmla="*/ 240 h 240"/>
                <a:gd name="T36" fmla="*/ 84 w 134"/>
                <a:gd name="T37" fmla="*/ 218 h 240"/>
                <a:gd name="T38" fmla="*/ 134 w 134"/>
                <a:gd name="T39" fmla="*/ 162 h 240"/>
                <a:gd name="T40" fmla="*/ 67 w 134"/>
                <a:gd name="T41" fmla="*/ 10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4" h="240">
                  <a:moveTo>
                    <a:pt x="67" y="103"/>
                  </a:moveTo>
                  <a:cubicBezTo>
                    <a:pt x="55" y="103"/>
                    <a:pt x="35" y="100"/>
                    <a:pt x="35" y="79"/>
                  </a:cubicBezTo>
                  <a:cubicBezTo>
                    <a:pt x="35" y="65"/>
                    <a:pt x="49" y="54"/>
                    <a:pt x="67" y="54"/>
                  </a:cubicBezTo>
                  <a:cubicBezTo>
                    <a:pt x="84" y="54"/>
                    <a:pt x="99" y="65"/>
                    <a:pt x="99" y="79"/>
                  </a:cubicBezTo>
                  <a:lnTo>
                    <a:pt x="134" y="79"/>
                  </a:lnTo>
                  <a:cubicBezTo>
                    <a:pt x="134" y="51"/>
                    <a:pt x="113" y="29"/>
                    <a:pt x="84" y="22"/>
                  </a:cubicBezTo>
                  <a:lnTo>
                    <a:pt x="84" y="0"/>
                  </a:lnTo>
                  <a:lnTo>
                    <a:pt x="50" y="0"/>
                  </a:lnTo>
                  <a:lnTo>
                    <a:pt x="50" y="22"/>
                  </a:lnTo>
                  <a:cubicBezTo>
                    <a:pt x="21" y="29"/>
                    <a:pt x="0" y="51"/>
                    <a:pt x="0" y="79"/>
                  </a:cubicBezTo>
                  <a:cubicBezTo>
                    <a:pt x="0" y="108"/>
                    <a:pt x="21" y="137"/>
                    <a:pt x="67" y="137"/>
                  </a:cubicBezTo>
                  <a:cubicBezTo>
                    <a:pt x="87" y="137"/>
                    <a:pt x="99" y="146"/>
                    <a:pt x="99" y="162"/>
                  </a:cubicBezTo>
                  <a:cubicBezTo>
                    <a:pt x="99" y="175"/>
                    <a:pt x="84" y="186"/>
                    <a:pt x="67" y="186"/>
                  </a:cubicBezTo>
                  <a:cubicBezTo>
                    <a:pt x="49" y="186"/>
                    <a:pt x="35" y="175"/>
                    <a:pt x="35" y="162"/>
                  </a:cubicBezTo>
                  <a:lnTo>
                    <a:pt x="0" y="162"/>
                  </a:lnTo>
                  <a:cubicBezTo>
                    <a:pt x="0" y="189"/>
                    <a:pt x="21" y="211"/>
                    <a:pt x="50" y="218"/>
                  </a:cubicBezTo>
                  <a:lnTo>
                    <a:pt x="50" y="240"/>
                  </a:lnTo>
                  <a:lnTo>
                    <a:pt x="84" y="240"/>
                  </a:lnTo>
                  <a:lnTo>
                    <a:pt x="84" y="218"/>
                  </a:lnTo>
                  <a:cubicBezTo>
                    <a:pt x="113" y="211"/>
                    <a:pt x="134" y="189"/>
                    <a:pt x="134" y="162"/>
                  </a:cubicBezTo>
                  <a:cubicBezTo>
                    <a:pt x="134" y="127"/>
                    <a:pt x="106" y="103"/>
                    <a:pt x="67" y="10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Freeform 243">
              <a:extLst>
                <a:ext uri="{FF2B5EF4-FFF2-40B4-BE49-F238E27FC236}">
                  <a16:creationId xmlns:a16="http://schemas.microsoft.com/office/drawing/2014/main" id="{DD6589AE-60FC-4962-89BE-0E8C41BF26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86638" y="2532063"/>
              <a:ext cx="498475" cy="498475"/>
            </a:xfrm>
            <a:custGeom>
              <a:avLst/>
              <a:gdLst>
                <a:gd name="T0" fmla="*/ 327 w 654"/>
                <a:gd name="T1" fmla="*/ 483 h 654"/>
                <a:gd name="T2" fmla="*/ 171 w 654"/>
                <a:gd name="T3" fmla="*/ 327 h 654"/>
                <a:gd name="T4" fmla="*/ 327 w 654"/>
                <a:gd name="T5" fmla="*/ 171 h 654"/>
                <a:gd name="T6" fmla="*/ 483 w 654"/>
                <a:gd name="T7" fmla="*/ 327 h 654"/>
                <a:gd name="T8" fmla="*/ 327 w 654"/>
                <a:gd name="T9" fmla="*/ 483 h 654"/>
                <a:gd name="T10" fmla="*/ 652 w 654"/>
                <a:gd name="T11" fmla="*/ 361 h 654"/>
                <a:gd name="T12" fmla="*/ 654 w 654"/>
                <a:gd name="T13" fmla="*/ 327 h 654"/>
                <a:gd name="T14" fmla="*/ 652 w 654"/>
                <a:gd name="T15" fmla="*/ 294 h 654"/>
                <a:gd name="T16" fmla="*/ 565 w 654"/>
                <a:gd name="T17" fmla="*/ 263 h 654"/>
                <a:gd name="T18" fmla="*/ 541 w 654"/>
                <a:gd name="T19" fmla="*/ 203 h 654"/>
                <a:gd name="T20" fmla="*/ 580 w 654"/>
                <a:gd name="T21" fmla="*/ 121 h 654"/>
                <a:gd name="T22" fmla="*/ 533 w 654"/>
                <a:gd name="T23" fmla="*/ 73 h 654"/>
                <a:gd name="T24" fmla="*/ 450 w 654"/>
                <a:gd name="T25" fmla="*/ 113 h 654"/>
                <a:gd name="T26" fmla="*/ 391 w 654"/>
                <a:gd name="T27" fmla="*/ 88 h 654"/>
                <a:gd name="T28" fmla="*/ 360 w 654"/>
                <a:gd name="T29" fmla="*/ 2 h 654"/>
                <a:gd name="T30" fmla="*/ 327 w 654"/>
                <a:gd name="T31" fmla="*/ 0 h 654"/>
                <a:gd name="T32" fmla="*/ 294 w 654"/>
                <a:gd name="T33" fmla="*/ 2 h 654"/>
                <a:gd name="T34" fmla="*/ 263 w 654"/>
                <a:gd name="T35" fmla="*/ 88 h 654"/>
                <a:gd name="T36" fmla="*/ 204 w 654"/>
                <a:gd name="T37" fmla="*/ 113 h 654"/>
                <a:gd name="T38" fmla="*/ 121 w 654"/>
                <a:gd name="T39" fmla="*/ 73 h 654"/>
                <a:gd name="T40" fmla="*/ 74 w 654"/>
                <a:gd name="T41" fmla="*/ 121 h 654"/>
                <a:gd name="T42" fmla="*/ 113 w 654"/>
                <a:gd name="T43" fmla="*/ 203 h 654"/>
                <a:gd name="T44" fmla="*/ 88 w 654"/>
                <a:gd name="T45" fmla="*/ 263 h 654"/>
                <a:gd name="T46" fmla="*/ 2 w 654"/>
                <a:gd name="T47" fmla="*/ 294 h 654"/>
                <a:gd name="T48" fmla="*/ 0 w 654"/>
                <a:gd name="T49" fmla="*/ 327 h 654"/>
                <a:gd name="T50" fmla="*/ 2 w 654"/>
                <a:gd name="T51" fmla="*/ 361 h 654"/>
                <a:gd name="T52" fmla="*/ 88 w 654"/>
                <a:gd name="T53" fmla="*/ 391 h 654"/>
                <a:gd name="T54" fmla="*/ 113 w 654"/>
                <a:gd name="T55" fmla="*/ 451 h 654"/>
                <a:gd name="T56" fmla="*/ 74 w 654"/>
                <a:gd name="T57" fmla="*/ 533 h 654"/>
                <a:gd name="T58" fmla="*/ 121 w 654"/>
                <a:gd name="T59" fmla="*/ 581 h 654"/>
                <a:gd name="T60" fmla="*/ 204 w 654"/>
                <a:gd name="T61" fmla="*/ 541 h 654"/>
                <a:gd name="T62" fmla="*/ 263 w 654"/>
                <a:gd name="T63" fmla="*/ 566 h 654"/>
                <a:gd name="T64" fmla="*/ 294 w 654"/>
                <a:gd name="T65" fmla="*/ 652 h 654"/>
                <a:gd name="T66" fmla="*/ 327 w 654"/>
                <a:gd name="T67" fmla="*/ 654 h 654"/>
                <a:gd name="T68" fmla="*/ 360 w 654"/>
                <a:gd name="T69" fmla="*/ 652 h 654"/>
                <a:gd name="T70" fmla="*/ 391 w 654"/>
                <a:gd name="T71" fmla="*/ 566 h 654"/>
                <a:gd name="T72" fmla="*/ 450 w 654"/>
                <a:gd name="T73" fmla="*/ 541 h 654"/>
                <a:gd name="T74" fmla="*/ 533 w 654"/>
                <a:gd name="T75" fmla="*/ 581 h 654"/>
                <a:gd name="T76" fmla="*/ 580 w 654"/>
                <a:gd name="T77" fmla="*/ 533 h 654"/>
                <a:gd name="T78" fmla="*/ 541 w 654"/>
                <a:gd name="T79" fmla="*/ 451 h 654"/>
                <a:gd name="T80" fmla="*/ 565 w 654"/>
                <a:gd name="T81" fmla="*/ 391 h 654"/>
                <a:gd name="T82" fmla="*/ 652 w 654"/>
                <a:gd name="T83" fmla="*/ 361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327" y="483"/>
                  </a:moveTo>
                  <a:cubicBezTo>
                    <a:pt x="241" y="483"/>
                    <a:pt x="171" y="413"/>
                    <a:pt x="171" y="327"/>
                  </a:cubicBezTo>
                  <a:cubicBezTo>
                    <a:pt x="171" y="241"/>
                    <a:pt x="241" y="171"/>
                    <a:pt x="327" y="171"/>
                  </a:cubicBezTo>
                  <a:cubicBezTo>
                    <a:pt x="413" y="171"/>
                    <a:pt x="483" y="241"/>
                    <a:pt x="483" y="327"/>
                  </a:cubicBezTo>
                  <a:cubicBezTo>
                    <a:pt x="483" y="413"/>
                    <a:pt x="413" y="483"/>
                    <a:pt x="327" y="483"/>
                  </a:cubicBezTo>
                  <a:close/>
                  <a:moveTo>
                    <a:pt x="652" y="361"/>
                  </a:moveTo>
                  <a:cubicBezTo>
                    <a:pt x="653" y="350"/>
                    <a:pt x="654" y="338"/>
                    <a:pt x="654" y="327"/>
                  </a:cubicBezTo>
                  <a:cubicBezTo>
                    <a:pt x="654" y="316"/>
                    <a:pt x="653" y="305"/>
                    <a:pt x="652" y="294"/>
                  </a:cubicBezTo>
                  <a:lnTo>
                    <a:pt x="565" y="263"/>
                  </a:lnTo>
                  <a:cubicBezTo>
                    <a:pt x="560" y="242"/>
                    <a:pt x="551" y="222"/>
                    <a:pt x="541" y="203"/>
                  </a:cubicBezTo>
                  <a:lnTo>
                    <a:pt x="580" y="121"/>
                  </a:lnTo>
                  <a:cubicBezTo>
                    <a:pt x="566" y="103"/>
                    <a:pt x="550" y="87"/>
                    <a:pt x="533" y="73"/>
                  </a:cubicBezTo>
                  <a:lnTo>
                    <a:pt x="450" y="113"/>
                  </a:lnTo>
                  <a:cubicBezTo>
                    <a:pt x="431" y="102"/>
                    <a:pt x="412" y="94"/>
                    <a:pt x="391" y="88"/>
                  </a:cubicBezTo>
                  <a:lnTo>
                    <a:pt x="360" y="2"/>
                  </a:lnTo>
                  <a:cubicBezTo>
                    <a:pt x="349" y="1"/>
                    <a:pt x="338" y="0"/>
                    <a:pt x="327" y="0"/>
                  </a:cubicBezTo>
                  <a:cubicBezTo>
                    <a:pt x="316" y="0"/>
                    <a:pt x="305" y="1"/>
                    <a:pt x="294" y="2"/>
                  </a:cubicBezTo>
                  <a:lnTo>
                    <a:pt x="263" y="88"/>
                  </a:lnTo>
                  <a:cubicBezTo>
                    <a:pt x="242" y="94"/>
                    <a:pt x="222" y="102"/>
                    <a:pt x="204" y="113"/>
                  </a:cubicBezTo>
                  <a:lnTo>
                    <a:pt x="121" y="73"/>
                  </a:lnTo>
                  <a:cubicBezTo>
                    <a:pt x="104" y="87"/>
                    <a:pt x="88" y="103"/>
                    <a:pt x="74" y="121"/>
                  </a:cubicBezTo>
                  <a:lnTo>
                    <a:pt x="113" y="203"/>
                  </a:lnTo>
                  <a:cubicBezTo>
                    <a:pt x="102" y="222"/>
                    <a:pt x="94" y="242"/>
                    <a:pt x="88" y="263"/>
                  </a:cubicBezTo>
                  <a:lnTo>
                    <a:pt x="2" y="294"/>
                  </a:lnTo>
                  <a:cubicBezTo>
                    <a:pt x="1" y="305"/>
                    <a:pt x="0" y="316"/>
                    <a:pt x="0" y="327"/>
                  </a:cubicBezTo>
                  <a:cubicBezTo>
                    <a:pt x="0" y="338"/>
                    <a:pt x="1" y="350"/>
                    <a:pt x="2" y="361"/>
                  </a:cubicBezTo>
                  <a:lnTo>
                    <a:pt x="88" y="391"/>
                  </a:lnTo>
                  <a:cubicBezTo>
                    <a:pt x="94" y="412"/>
                    <a:pt x="102" y="432"/>
                    <a:pt x="113" y="451"/>
                  </a:cubicBezTo>
                  <a:lnTo>
                    <a:pt x="74" y="533"/>
                  </a:lnTo>
                  <a:cubicBezTo>
                    <a:pt x="88" y="551"/>
                    <a:pt x="104" y="567"/>
                    <a:pt x="121" y="581"/>
                  </a:cubicBezTo>
                  <a:lnTo>
                    <a:pt x="204" y="541"/>
                  </a:lnTo>
                  <a:cubicBezTo>
                    <a:pt x="222" y="552"/>
                    <a:pt x="242" y="560"/>
                    <a:pt x="263" y="566"/>
                  </a:cubicBezTo>
                  <a:lnTo>
                    <a:pt x="294" y="652"/>
                  </a:lnTo>
                  <a:cubicBezTo>
                    <a:pt x="305" y="653"/>
                    <a:pt x="316" y="654"/>
                    <a:pt x="327" y="654"/>
                  </a:cubicBezTo>
                  <a:cubicBezTo>
                    <a:pt x="338" y="654"/>
                    <a:pt x="349" y="653"/>
                    <a:pt x="360" y="652"/>
                  </a:cubicBezTo>
                  <a:lnTo>
                    <a:pt x="391" y="566"/>
                  </a:lnTo>
                  <a:cubicBezTo>
                    <a:pt x="412" y="560"/>
                    <a:pt x="431" y="552"/>
                    <a:pt x="450" y="541"/>
                  </a:cubicBezTo>
                  <a:lnTo>
                    <a:pt x="533" y="581"/>
                  </a:lnTo>
                  <a:cubicBezTo>
                    <a:pt x="550" y="567"/>
                    <a:pt x="566" y="551"/>
                    <a:pt x="580" y="533"/>
                  </a:cubicBezTo>
                  <a:lnTo>
                    <a:pt x="541" y="451"/>
                  </a:lnTo>
                  <a:cubicBezTo>
                    <a:pt x="551" y="432"/>
                    <a:pt x="560" y="412"/>
                    <a:pt x="565" y="391"/>
                  </a:cubicBezTo>
                  <a:lnTo>
                    <a:pt x="652" y="361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Freeform 244">
              <a:extLst>
                <a:ext uri="{FF2B5EF4-FFF2-40B4-BE49-F238E27FC236}">
                  <a16:creationId xmlns:a16="http://schemas.microsoft.com/office/drawing/2014/main" id="{9B3BFC6E-058E-483B-871C-ED6DEBC06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363" y="2541588"/>
              <a:ext cx="257175" cy="269875"/>
            </a:xfrm>
            <a:custGeom>
              <a:avLst/>
              <a:gdLst>
                <a:gd name="T0" fmla="*/ 337 w 338"/>
                <a:gd name="T1" fmla="*/ 231 h 353"/>
                <a:gd name="T2" fmla="*/ 268 w 338"/>
                <a:gd name="T3" fmla="*/ 207 h 353"/>
                <a:gd name="T4" fmla="*/ 249 w 338"/>
                <a:gd name="T5" fmla="*/ 160 h 353"/>
                <a:gd name="T6" fmla="*/ 280 w 338"/>
                <a:gd name="T7" fmla="*/ 95 h 353"/>
                <a:gd name="T8" fmla="*/ 243 w 338"/>
                <a:gd name="T9" fmla="*/ 58 h 353"/>
                <a:gd name="T10" fmla="*/ 177 w 338"/>
                <a:gd name="T11" fmla="*/ 89 h 353"/>
                <a:gd name="T12" fmla="*/ 131 w 338"/>
                <a:gd name="T13" fmla="*/ 70 h 353"/>
                <a:gd name="T14" fmla="*/ 107 w 338"/>
                <a:gd name="T15" fmla="*/ 2 h 353"/>
                <a:gd name="T16" fmla="*/ 81 w 338"/>
                <a:gd name="T17" fmla="*/ 0 h 353"/>
                <a:gd name="T18" fmla="*/ 55 w 338"/>
                <a:gd name="T19" fmla="*/ 2 h 353"/>
                <a:gd name="T20" fmla="*/ 31 w 338"/>
                <a:gd name="T21" fmla="*/ 70 h 353"/>
                <a:gd name="T22" fmla="*/ 0 w 338"/>
                <a:gd name="T23" fmla="*/ 81 h 353"/>
                <a:gd name="T24" fmla="*/ 40 w 338"/>
                <a:gd name="T25" fmla="*/ 177 h 353"/>
                <a:gd name="T26" fmla="*/ 81 w 338"/>
                <a:gd name="T27" fmla="*/ 168 h 353"/>
                <a:gd name="T28" fmla="*/ 170 w 338"/>
                <a:gd name="T29" fmla="*/ 257 h 353"/>
                <a:gd name="T30" fmla="*/ 157 w 338"/>
                <a:gd name="T31" fmla="*/ 304 h 353"/>
                <a:gd name="T32" fmla="*/ 250 w 338"/>
                <a:gd name="T33" fmla="*/ 353 h 353"/>
                <a:gd name="T34" fmla="*/ 268 w 338"/>
                <a:gd name="T35" fmla="*/ 308 h 353"/>
                <a:gd name="T36" fmla="*/ 337 w 338"/>
                <a:gd name="T37" fmla="*/ 284 h 353"/>
                <a:gd name="T38" fmla="*/ 338 w 338"/>
                <a:gd name="T39" fmla="*/ 257 h 353"/>
                <a:gd name="T40" fmla="*/ 337 w 338"/>
                <a:gd name="T41" fmla="*/ 231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8" h="353">
                  <a:moveTo>
                    <a:pt x="337" y="231"/>
                  </a:moveTo>
                  <a:lnTo>
                    <a:pt x="268" y="207"/>
                  </a:lnTo>
                  <a:cubicBezTo>
                    <a:pt x="264" y="190"/>
                    <a:pt x="257" y="175"/>
                    <a:pt x="249" y="160"/>
                  </a:cubicBezTo>
                  <a:lnTo>
                    <a:pt x="280" y="95"/>
                  </a:lnTo>
                  <a:cubicBezTo>
                    <a:pt x="269" y="81"/>
                    <a:pt x="256" y="69"/>
                    <a:pt x="243" y="58"/>
                  </a:cubicBezTo>
                  <a:lnTo>
                    <a:pt x="177" y="89"/>
                  </a:lnTo>
                  <a:cubicBezTo>
                    <a:pt x="163" y="81"/>
                    <a:pt x="147" y="74"/>
                    <a:pt x="131" y="70"/>
                  </a:cubicBezTo>
                  <a:lnTo>
                    <a:pt x="107" y="2"/>
                  </a:lnTo>
                  <a:cubicBezTo>
                    <a:pt x="98" y="1"/>
                    <a:pt x="90" y="0"/>
                    <a:pt x="81" y="0"/>
                  </a:cubicBezTo>
                  <a:cubicBezTo>
                    <a:pt x="72" y="0"/>
                    <a:pt x="63" y="1"/>
                    <a:pt x="55" y="2"/>
                  </a:cubicBezTo>
                  <a:lnTo>
                    <a:pt x="31" y="70"/>
                  </a:lnTo>
                  <a:cubicBezTo>
                    <a:pt x="20" y="73"/>
                    <a:pt x="10" y="77"/>
                    <a:pt x="0" y="81"/>
                  </a:cubicBezTo>
                  <a:lnTo>
                    <a:pt x="40" y="177"/>
                  </a:lnTo>
                  <a:cubicBezTo>
                    <a:pt x="52" y="171"/>
                    <a:pt x="66" y="168"/>
                    <a:pt x="81" y="168"/>
                  </a:cubicBezTo>
                  <a:cubicBezTo>
                    <a:pt x="130" y="168"/>
                    <a:pt x="170" y="208"/>
                    <a:pt x="170" y="257"/>
                  </a:cubicBezTo>
                  <a:cubicBezTo>
                    <a:pt x="170" y="275"/>
                    <a:pt x="165" y="291"/>
                    <a:pt x="157" y="304"/>
                  </a:cubicBezTo>
                  <a:lnTo>
                    <a:pt x="250" y="353"/>
                  </a:lnTo>
                  <a:cubicBezTo>
                    <a:pt x="258" y="339"/>
                    <a:pt x="264" y="324"/>
                    <a:pt x="268" y="308"/>
                  </a:cubicBezTo>
                  <a:lnTo>
                    <a:pt x="337" y="284"/>
                  </a:lnTo>
                  <a:cubicBezTo>
                    <a:pt x="337" y="275"/>
                    <a:pt x="338" y="266"/>
                    <a:pt x="338" y="257"/>
                  </a:cubicBezTo>
                  <a:cubicBezTo>
                    <a:pt x="338" y="249"/>
                    <a:pt x="337" y="240"/>
                    <a:pt x="337" y="23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83" name="Graphique 82" descr="Mégaphone1 contour">
            <a:extLst>
              <a:ext uri="{FF2B5EF4-FFF2-40B4-BE49-F238E27FC236}">
                <a16:creationId xmlns:a16="http://schemas.microsoft.com/office/drawing/2014/main" id="{341F2FA7-A506-4991-B74B-85E779CD9A1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76353" y="3156792"/>
            <a:ext cx="681853" cy="681853"/>
          </a:xfrm>
          <a:prstGeom prst="rect">
            <a:avLst/>
          </a:prstGeom>
        </p:spPr>
      </p:pic>
      <p:pic>
        <p:nvPicPr>
          <p:cNvPr id="85" name="Graphique 84" descr="Vivats contour">
            <a:extLst>
              <a:ext uri="{FF2B5EF4-FFF2-40B4-BE49-F238E27FC236}">
                <a16:creationId xmlns:a16="http://schemas.microsoft.com/office/drawing/2014/main" id="{496A5A67-1830-482B-8452-1C14A391918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032693" y="2437291"/>
            <a:ext cx="655892" cy="65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8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6ED248-4E64-421B-8CE2-E82AB91AF691}"/>
              </a:ext>
            </a:extLst>
          </p:cNvPr>
          <p:cNvSpPr>
            <a:spLocks/>
          </p:cNvSpPr>
          <p:nvPr/>
        </p:nvSpPr>
        <p:spPr bwMode="auto">
          <a:xfrm>
            <a:off x="1470236" y="332930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4320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Comment mobiliser les acteurs privés ?</a:t>
            </a:r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BB94B3AB-BEF2-47D5-9608-D7651419374A}"/>
              </a:ext>
            </a:extLst>
          </p:cNvPr>
          <p:cNvGrpSpPr/>
          <p:nvPr/>
        </p:nvGrpSpPr>
        <p:grpSpPr>
          <a:xfrm rot="21056994">
            <a:off x="3077943" y="2078869"/>
            <a:ext cx="2988116" cy="2917866"/>
            <a:chOff x="3653042" y="1822721"/>
            <a:chExt cx="3984154" cy="3890489"/>
          </a:xfrm>
        </p:grpSpPr>
        <p:sp>
          <p:nvSpPr>
            <p:cNvPr id="6" name="Freeform: Shape 33">
              <a:extLst>
                <a:ext uri="{FF2B5EF4-FFF2-40B4-BE49-F238E27FC236}">
                  <a16:creationId xmlns:a16="http://schemas.microsoft.com/office/drawing/2014/main" id="{04A3E0DF-BF0B-485F-9568-2E07B72BDF03}"/>
                </a:ext>
              </a:extLst>
            </p:cNvPr>
            <p:cNvSpPr/>
            <p:nvPr/>
          </p:nvSpPr>
          <p:spPr>
            <a:xfrm rot="2231616">
              <a:off x="5303720" y="1822721"/>
              <a:ext cx="1781906" cy="2407907"/>
            </a:xfrm>
            <a:custGeom>
              <a:avLst/>
              <a:gdLst>
                <a:gd name="connsiteX0" fmla="*/ 608533 w 1217066"/>
                <a:gd name="connsiteY0" fmla="*/ 0 h 1644633"/>
                <a:gd name="connsiteX1" fmla="*/ 1217066 w 1217066"/>
                <a:gd name="connsiteY1" fmla="*/ 608533 h 1644633"/>
                <a:gd name="connsiteX2" fmla="*/ 912800 w 1217066"/>
                <a:gd name="connsiteY2" fmla="*/ 608533 h 1644633"/>
                <a:gd name="connsiteX3" fmla="*/ 608533 w 1217066"/>
                <a:gd name="connsiteY3" fmla="*/ 304266 h 1644633"/>
                <a:gd name="connsiteX4" fmla="*/ 304266 w 1217066"/>
                <a:gd name="connsiteY4" fmla="*/ 608533 h 1644633"/>
                <a:gd name="connsiteX5" fmla="*/ 292432 w 1217066"/>
                <a:gd name="connsiteY5" fmla="*/ 608533 h 1644633"/>
                <a:gd name="connsiteX6" fmla="*/ 296851 w 1217066"/>
                <a:gd name="connsiteY6" fmla="*/ 615088 h 1644633"/>
                <a:gd name="connsiteX7" fmla="*/ 300791 w 1217066"/>
                <a:gd name="connsiteY7" fmla="*/ 634602 h 1644633"/>
                <a:gd name="connsiteX8" fmla="*/ 300791 w 1217066"/>
                <a:gd name="connsiteY8" fmla="*/ 1594500 h 1644633"/>
                <a:gd name="connsiteX9" fmla="*/ 250658 w 1217066"/>
                <a:gd name="connsiteY9" fmla="*/ 1644633 h 1644633"/>
                <a:gd name="connsiteX10" fmla="*/ 50134 w 1217066"/>
                <a:gd name="connsiteY10" fmla="*/ 1644633 h 1644633"/>
                <a:gd name="connsiteX11" fmla="*/ 1 w 1217066"/>
                <a:gd name="connsiteY11" fmla="*/ 1594500 h 1644633"/>
                <a:gd name="connsiteX12" fmla="*/ 1 w 1217066"/>
                <a:gd name="connsiteY12" fmla="*/ 634602 h 1644633"/>
                <a:gd name="connsiteX13" fmla="*/ 3941 w 1217066"/>
                <a:gd name="connsiteY13" fmla="*/ 615088 h 1644633"/>
                <a:gd name="connsiteX14" fmla="*/ 8360 w 1217066"/>
                <a:gd name="connsiteY14" fmla="*/ 608533 h 1644633"/>
                <a:gd name="connsiteX15" fmla="*/ 0 w 1217066"/>
                <a:gd name="connsiteY15" fmla="*/ 608533 h 1644633"/>
                <a:gd name="connsiteX16" fmla="*/ 608533 w 1217066"/>
                <a:gd name="connsiteY16" fmla="*/ 0 h 1644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7066" h="1644633">
                  <a:moveTo>
                    <a:pt x="608533" y="0"/>
                  </a:moveTo>
                  <a:cubicBezTo>
                    <a:pt x="944616" y="0"/>
                    <a:pt x="1217066" y="272450"/>
                    <a:pt x="1217066" y="608533"/>
                  </a:cubicBezTo>
                  <a:lnTo>
                    <a:pt x="912800" y="608533"/>
                  </a:lnTo>
                  <a:cubicBezTo>
                    <a:pt x="912800" y="440491"/>
                    <a:pt x="776575" y="304266"/>
                    <a:pt x="608533" y="304266"/>
                  </a:cubicBezTo>
                  <a:cubicBezTo>
                    <a:pt x="440491" y="304266"/>
                    <a:pt x="304266" y="440491"/>
                    <a:pt x="304266" y="608533"/>
                  </a:cubicBezTo>
                  <a:lnTo>
                    <a:pt x="292432" y="608533"/>
                  </a:lnTo>
                  <a:lnTo>
                    <a:pt x="296851" y="615088"/>
                  </a:lnTo>
                  <a:cubicBezTo>
                    <a:pt x="299388" y="621086"/>
                    <a:pt x="300791" y="627680"/>
                    <a:pt x="300791" y="634602"/>
                  </a:cubicBezTo>
                  <a:lnTo>
                    <a:pt x="300791" y="1594500"/>
                  </a:lnTo>
                  <a:cubicBezTo>
                    <a:pt x="300791" y="1622188"/>
                    <a:pt x="278346" y="1644633"/>
                    <a:pt x="250658" y="1644633"/>
                  </a:cubicBezTo>
                  <a:lnTo>
                    <a:pt x="50134" y="1644633"/>
                  </a:lnTo>
                  <a:cubicBezTo>
                    <a:pt x="22446" y="1644633"/>
                    <a:pt x="1" y="1622188"/>
                    <a:pt x="1" y="1594500"/>
                  </a:cubicBezTo>
                  <a:lnTo>
                    <a:pt x="1" y="634602"/>
                  </a:lnTo>
                  <a:cubicBezTo>
                    <a:pt x="1" y="627680"/>
                    <a:pt x="1404" y="621086"/>
                    <a:pt x="3941" y="615088"/>
                  </a:cubicBezTo>
                  <a:lnTo>
                    <a:pt x="8360" y="608533"/>
                  </a:lnTo>
                  <a:lnTo>
                    <a:pt x="0" y="608533"/>
                  </a:ln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: Shape 35">
              <a:extLst>
                <a:ext uri="{FF2B5EF4-FFF2-40B4-BE49-F238E27FC236}">
                  <a16:creationId xmlns:a16="http://schemas.microsoft.com/office/drawing/2014/main" id="{9E8DA0C4-1A8D-4C75-8139-C8BAE505E015}"/>
                </a:ext>
              </a:extLst>
            </p:cNvPr>
            <p:cNvSpPr/>
            <p:nvPr/>
          </p:nvSpPr>
          <p:spPr>
            <a:xfrm rot="7631616">
              <a:off x="5542290" y="3141979"/>
              <a:ext cx="1781906" cy="2407907"/>
            </a:xfrm>
            <a:custGeom>
              <a:avLst/>
              <a:gdLst>
                <a:gd name="connsiteX0" fmla="*/ 608533 w 1217066"/>
                <a:gd name="connsiteY0" fmla="*/ 0 h 1644633"/>
                <a:gd name="connsiteX1" fmla="*/ 1217066 w 1217066"/>
                <a:gd name="connsiteY1" fmla="*/ 608533 h 1644633"/>
                <a:gd name="connsiteX2" fmla="*/ 912800 w 1217066"/>
                <a:gd name="connsiteY2" fmla="*/ 608533 h 1644633"/>
                <a:gd name="connsiteX3" fmla="*/ 608533 w 1217066"/>
                <a:gd name="connsiteY3" fmla="*/ 304266 h 1644633"/>
                <a:gd name="connsiteX4" fmla="*/ 304266 w 1217066"/>
                <a:gd name="connsiteY4" fmla="*/ 608533 h 1644633"/>
                <a:gd name="connsiteX5" fmla="*/ 292432 w 1217066"/>
                <a:gd name="connsiteY5" fmla="*/ 608533 h 1644633"/>
                <a:gd name="connsiteX6" fmla="*/ 296851 w 1217066"/>
                <a:gd name="connsiteY6" fmla="*/ 615088 h 1644633"/>
                <a:gd name="connsiteX7" fmla="*/ 300791 w 1217066"/>
                <a:gd name="connsiteY7" fmla="*/ 634602 h 1644633"/>
                <a:gd name="connsiteX8" fmla="*/ 300791 w 1217066"/>
                <a:gd name="connsiteY8" fmla="*/ 1594500 h 1644633"/>
                <a:gd name="connsiteX9" fmla="*/ 250658 w 1217066"/>
                <a:gd name="connsiteY9" fmla="*/ 1644633 h 1644633"/>
                <a:gd name="connsiteX10" fmla="*/ 50134 w 1217066"/>
                <a:gd name="connsiteY10" fmla="*/ 1644633 h 1644633"/>
                <a:gd name="connsiteX11" fmla="*/ 1 w 1217066"/>
                <a:gd name="connsiteY11" fmla="*/ 1594500 h 1644633"/>
                <a:gd name="connsiteX12" fmla="*/ 1 w 1217066"/>
                <a:gd name="connsiteY12" fmla="*/ 634602 h 1644633"/>
                <a:gd name="connsiteX13" fmla="*/ 3941 w 1217066"/>
                <a:gd name="connsiteY13" fmla="*/ 615088 h 1644633"/>
                <a:gd name="connsiteX14" fmla="*/ 8360 w 1217066"/>
                <a:gd name="connsiteY14" fmla="*/ 608533 h 1644633"/>
                <a:gd name="connsiteX15" fmla="*/ 0 w 1217066"/>
                <a:gd name="connsiteY15" fmla="*/ 608533 h 1644633"/>
                <a:gd name="connsiteX16" fmla="*/ 608533 w 1217066"/>
                <a:gd name="connsiteY16" fmla="*/ 0 h 1644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7066" h="1644633">
                  <a:moveTo>
                    <a:pt x="608533" y="0"/>
                  </a:moveTo>
                  <a:cubicBezTo>
                    <a:pt x="944616" y="0"/>
                    <a:pt x="1217066" y="272450"/>
                    <a:pt x="1217066" y="608533"/>
                  </a:cubicBezTo>
                  <a:lnTo>
                    <a:pt x="912800" y="608533"/>
                  </a:lnTo>
                  <a:cubicBezTo>
                    <a:pt x="912800" y="440491"/>
                    <a:pt x="776575" y="304266"/>
                    <a:pt x="608533" y="304266"/>
                  </a:cubicBezTo>
                  <a:cubicBezTo>
                    <a:pt x="440491" y="304266"/>
                    <a:pt x="304266" y="440491"/>
                    <a:pt x="304266" y="608533"/>
                  </a:cubicBezTo>
                  <a:lnTo>
                    <a:pt x="292432" y="608533"/>
                  </a:lnTo>
                  <a:lnTo>
                    <a:pt x="296851" y="615088"/>
                  </a:lnTo>
                  <a:cubicBezTo>
                    <a:pt x="299388" y="621086"/>
                    <a:pt x="300791" y="627680"/>
                    <a:pt x="300791" y="634602"/>
                  </a:cubicBezTo>
                  <a:lnTo>
                    <a:pt x="300791" y="1594500"/>
                  </a:lnTo>
                  <a:cubicBezTo>
                    <a:pt x="300791" y="1622188"/>
                    <a:pt x="278346" y="1644633"/>
                    <a:pt x="250658" y="1644633"/>
                  </a:cubicBezTo>
                  <a:lnTo>
                    <a:pt x="50134" y="1644633"/>
                  </a:lnTo>
                  <a:cubicBezTo>
                    <a:pt x="22446" y="1644633"/>
                    <a:pt x="1" y="1622188"/>
                    <a:pt x="1" y="1594500"/>
                  </a:cubicBezTo>
                  <a:lnTo>
                    <a:pt x="1" y="634602"/>
                  </a:lnTo>
                  <a:cubicBezTo>
                    <a:pt x="1" y="627680"/>
                    <a:pt x="1404" y="621086"/>
                    <a:pt x="3941" y="615088"/>
                  </a:cubicBezTo>
                  <a:lnTo>
                    <a:pt x="8360" y="608533"/>
                  </a:lnTo>
                  <a:lnTo>
                    <a:pt x="0" y="608533"/>
                  </a:ln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37">
              <a:extLst>
                <a:ext uri="{FF2B5EF4-FFF2-40B4-BE49-F238E27FC236}">
                  <a16:creationId xmlns:a16="http://schemas.microsoft.com/office/drawing/2014/main" id="{637FBFF0-E77C-44BF-B5D6-AA6D0727B07C}"/>
                </a:ext>
              </a:extLst>
            </p:cNvPr>
            <p:cNvSpPr/>
            <p:nvPr/>
          </p:nvSpPr>
          <p:spPr>
            <a:xfrm rot="13031616">
              <a:off x="4178640" y="3305303"/>
              <a:ext cx="1781906" cy="2407907"/>
            </a:xfrm>
            <a:custGeom>
              <a:avLst/>
              <a:gdLst>
                <a:gd name="connsiteX0" fmla="*/ 608533 w 1217066"/>
                <a:gd name="connsiteY0" fmla="*/ 0 h 1644633"/>
                <a:gd name="connsiteX1" fmla="*/ 1217066 w 1217066"/>
                <a:gd name="connsiteY1" fmla="*/ 608533 h 1644633"/>
                <a:gd name="connsiteX2" fmla="*/ 912800 w 1217066"/>
                <a:gd name="connsiteY2" fmla="*/ 608533 h 1644633"/>
                <a:gd name="connsiteX3" fmla="*/ 608533 w 1217066"/>
                <a:gd name="connsiteY3" fmla="*/ 304266 h 1644633"/>
                <a:gd name="connsiteX4" fmla="*/ 304266 w 1217066"/>
                <a:gd name="connsiteY4" fmla="*/ 608533 h 1644633"/>
                <a:gd name="connsiteX5" fmla="*/ 292432 w 1217066"/>
                <a:gd name="connsiteY5" fmla="*/ 608533 h 1644633"/>
                <a:gd name="connsiteX6" fmla="*/ 296851 w 1217066"/>
                <a:gd name="connsiteY6" fmla="*/ 615088 h 1644633"/>
                <a:gd name="connsiteX7" fmla="*/ 300791 w 1217066"/>
                <a:gd name="connsiteY7" fmla="*/ 634602 h 1644633"/>
                <a:gd name="connsiteX8" fmla="*/ 300791 w 1217066"/>
                <a:gd name="connsiteY8" fmla="*/ 1594500 h 1644633"/>
                <a:gd name="connsiteX9" fmla="*/ 250658 w 1217066"/>
                <a:gd name="connsiteY9" fmla="*/ 1644633 h 1644633"/>
                <a:gd name="connsiteX10" fmla="*/ 50134 w 1217066"/>
                <a:gd name="connsiteY10" fmla="*/ 1644633 h 1644633"/>
                <a:gd name="connsiteX11" fmla="*/ 1 w 1217066"/>
                <a:gd name="connsiteY11" fmla="*/ 1594500 h 1644633"/>
                <a:gd name="connsiteX12" fmla="*/ 1 w 1217066"/>
                <a:gd name="connsiteY12" fmla="*/ 634602 h 1644633"/>
                <a:gd name="connsiteX13" fmla="*/ 3941 w 1217066"/>
                <a:gd name="connsiteY13" fmla="*/ 615088 h 1644633"/>
                <a:gd name="connsiteX14" fmla="*/ 8360 w 1217066"/>
                <a:gd name="connsiteY14" fmla="*/ 608533 h 1644633"/>
                <a:gd name="connsiteX15" fmla="*/ 0 w 1217066"/>
                <a:gd name="connsiteY15" fmla="*/ 608533 h 1644633"/>
                <a:gd name="connsiteX16" fmla="*/ 608533 w 1217066"/>
                <a:gd name="connsiteY16" fmla="*/ 0 h 1644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7066" h="1644633">
                  <a:moveTo>
                    <a:pt x="608533" y="0"/>
                  </a:moveTo>
                  <a:cubicBezTo>
                    <a:pt x="944616" y="0"/>
                    <a:pt x="1217066" y="272450"/>
                    <a:pt x="1217066" y="608533"/>
                  </a:cubicBezTo>
                  <a:lnTo>
                    <a:pt x="912800" y="608533"/>
                  </a:lnTo>
                  <a:cubicBezTo>
                    <a:pt x="912800" y="440491"/>
                    <a:pt x="776575" y="304266"/>
                    <a:pt x="608533" y="304266"/>
                  </a:cubicBezTo>
                  <a:cubicBezTo>
                    <a:pt x="440491" y="304266"/>
                    <a:pt x="304266" y="440491"/>
                    <a:pt x="304266" y="608533"/>
                  </a:cubicBezTo>
                  <a:lnTo>
                    <a:pt x="292432" y="608533"/>
                  </a:lnTo>
                  <a:lnTo>
                    <a:pt x="296851" y="615088"/>
                  </a:lnTo>
                  <a:cubicBezTo>
                    <a:pt x="299388" y="621086"/>
                    <a:pt x="300791" y="627680"/>
                    <a:pt x="300791" y="634602"/>
                  </a:cubicBezTo>
                  <a:lnTo>
                    <a:pt x="300791" y="1594500"/>
                  </a:lnTo>
                  <a:cubicBezTo>
                    <a:pt x="300791" y="1622188"/>
                    <a:pt x="278346" y="1644633"/>
                    <a:pt x="250658" y="1644633"/>
                  </a:cubicBezTo>
                  <a:lnTo>
                    <a:pt x="50134" y="1644633"/>
                  </a:lnTo>
                  <a:cubicBezTo>
                    <a:pt x="22446" y="1644633"/>
                    <a:pt x="1" y="1622188"/>
                    <a:pt x="1" y="1594500"/>
                  </a:cubicBezTo>
                  <a:lnTo>
                    <a:pt x="1" y="634602"/>
                  </a:lnTo>
                  <a:cubicBezTo>
                    <a:pt x="1" y="627680"/>
                    <a:pt x="1404" y="621086"/>
                    <a:pt x="3941" y="615088"/>
                  </a:cubicBezTo>
                  <a:lnTo>
                    <a:pt x="8360" y="608533"/>
                  </a:lnTo>
                  <a:lnTo>
                    <a:pt x="0" y="608533"/>
                  </a:ln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38">
              <a:extLst>
                <a:ext uri="{FF2B5EF4-FFF2-40B4-BE49-F238E27FC236}">
                  <a16:creationId xmlns:a16="http://schemas.microsoft.com/office/drawing/2014/main" id="{DDE75442-72D7-4837-B3C1-518E51CFA71C}"/>
                </a:ext>
              </a:extLst>
            </p:cNvPr>
            <p:cNvSpPr/>
            <p:nvPr/>
          </p:nvSpPr>
          <p:spPr>
            <a:xfrm rot="18431616">
              <a:off x="3966043" y="1951818"/>
              <a:ext cx="1781906" cy="2407907"/>
            </a:xfrm>
            <a:custGeom>
              <a:avLst/>
              <a:gdLst>
                <a:gd name="connsiteX0" fmla="*/ 608533 w 1217066"/>
                <a:gd name="connsiteY0" fmla="*/ 0 h 1644633"/>
                <a:gd name="connsiteX1" fmla="*/ 1217066 w 1217066"/>
                <a:gd name="connsiteY1" fmla="*/ 608533 h 1644633"/>
                <a:gd name="connsiteX2" fmla="*/ 912800 w 1217066"/>
                <a:gd name="connsiteY2" fmla="*/ 608533 h 1644633"/>
                <a:gd name="connsiteX3" fmla="*/ 608533 w 1217066"/>
                <a:gd name="connsiteY3" fmla="*/ 304266 h 1644633"/>
                <a:gd name="connsiteX4" fmla="*/ 304266 w 1217066"/>
                <a:gd name="connsiteY4" fmla="*/ 608533 h 1644633"/>
                <a:gd name="connsiteX5" fmla="*/ 292432 w 1217066"/>
                <a:gd name="connsiteY5" fmla="*/ 608533 h 1644633"/>
                <a:gd name="connsiteX6" fmla="*/ 296851 w 1217066"/>
                <a:gd name="connsiteY6" fmla="*/ 615088 h 1644633"/>
                <a:gd name="connsiteX7" fmla="*/ 300791 w 1217066"/>
                <a:gd name="connsiteY7" fmla="*/ 634602 h 1644633"/>
                <a:gd name="connsiteX8" fmla="*/ 300791 w 1217066"/>
                <a:gd name="connsiteY8" fmla="*/ 1594500 h 1644633"/>
                <a:gd name="connsiteX9" fmla="*/ 250658 w 1217066"/>
                <a:gd name="connsiteY9" fmla="*/ 1644633 h 1644633"/>
                <a:gd name="connsiteX10" fmla="*/ 50134 w 1217066"/>
                <a:gd name="connsiteY10" fmla="*/ 1644633 h 1644633"/>
                <a:gd name="connsiteX11" fmla="*/ 1 w 1217066"/>
                <a:gd name="connsiteY11" fmla="*/ 1594500 h 1644633"/>
                <a:gd name="connsiteX12" fmla="*/ 1 w 1217066"/>
                <a:gd name="connsiteY12" fmla="*/ 634602 h 1644633"/>
                <a:gd name="connsiteX13" fmla="*/ 3941 w 1217066"/>
                <a:gd name="connsiteY13" fmla="*/ 615088 h 1644633"/>
                <a:gd name="connsiteX14" fmla="*/ 8360 w 1217066"/>
                <a:gd name="connsiteY14" fmla="*/ 608533 h 1644633"/>
                <a:gd name="connsiteX15" fmla="*/ 0 w 1217066"/>
                <a:gd name="connsiteY15" fmla="*/ 608533 h 1644633"/>
                <a:gd name="connsiteX16" fmla="*/ 608533 w 1217066"/>
                <a:gd name="connsiteY16" fmla="*/ 0 h 1644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7066" h="1644633">
                  <a:moveTo>
                    <a:pt x="608533" y="0"/>
                  </a:moveTo>
                  <a:cubicBezTo>
                    <a:pt x="944616" y="0"/>
                    <a:pt x="1217066" y="272450"/>
                    <a:pt x="1217066" y="608533"/>
                  </a:cubicBezTo>
                  <a:lnTo>
                    <a:pt x="912800" y="608533"/>
                  </a:lnTo>
                  <a:cubicBezTo>
                    <a:pt x="912800" y="440491"/>
                    <a:pt x="776575" y="304266"/>
                    <a:pt x="608533" y="304266"/>
                  </a:cubicBezTo>
                  <a:cubicBezTo>
                    <a:pt x="440491" y="304266"/>
                    <a:pt x="304266" y="440491"/>
                    <a:pt x="304266" y="608533"/>
                  </a:cubicBezTo>
                  <a:lnTo>
                    <a:pt x="292432" y="608533"/>
                  </a:lnTo>
                  <a:lnTo>
                    <a:pt x="296851" y="615088"/>
                  </a:lnTo>
                  <a:cubicBezTo>
                    <a:pt x="299388" y="621086"/>
                    <a:pt x="300791" y="627680"/>
                    <a:pt x="300791" y="634602"/>
                  </a:cubicBezTo>
                  <a:lnTo>
                    <a:pt x="300791" y="1594500"/>
                  </a:lnTo>
                  <a:cubicBezTo>
                    <a:pt x="300791" y="1622188"/>
                    <a:pt x="278346" y="1644633"/>
                    <a:pt x="250658" y="1644633"/>
                  </a:cubicBezTo>
                  <a:lnTo>
                    <a:pt x="50134" y="1644633"/>
                  </a:lnTo>
                  <a:cubicBezTo>
                    <a:pt x="22446" y="1644633"/>
                    <a:pt x="1" y="1622188"/>
                    <a:pt x="1" y="1594500"/>
                  </a:cubicBezTo>
                  <a:lnTo>
                    <a:pt x="1" y="634602"/>
                  </a:lnTo>
                  <a:cubicBezTo>
                    <a:pt x="1" y="627680"/>
                    <a:pt x="1404" y="621086"/>
                    <a:pt x="3941" y="615088"/>
                  </a:cubicBezTo>
                  <a:lnTo>
                    <a:pt x="8360" y="608533"/>
                  </a:lnTo>
                  <a:lnTo>
                    <a:pt x="0" y="608533"/>
                  </a:ln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3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E8C909-4632-4852-A4E0-62AEC5E015EA}"/>
              </a:ext>
            </a:extLst>
          </p:cNvPr>
          <p:cNvCxnSpPr/>
          <p:nvPr/>
        </p:nvCxnSpPr>
        <p:spPr>
          <a:xfrm>
            <a:off x="5764463" y="2274137"/>
            <a:ext cx="267623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FE5191BD-B3D8-44FF-85E3-8CE433835C5E}"/>
              </a:ext>
            </a:extLst>
          </p:cNvPr>
          <p:cNvCxnSpPr/>
          <p:nvPr/>
        </p:nvCxnSpPr>
        <p:spPr>
          <a:xfrm>
            <a:off x="6166624" y="4258483"/>
            <a:ext cx="2619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47">
            <a:extLst>
              <a:ext uri="{FF2B5EF4-FFF2-40B4-BE49-F238E27FC236}">
                <a16:creationId xmlns:a16="http://schemas.microsoft.com/office/drawing/2014/main" id="{39604925-3BFC-4E93-9D5C-B44051A1CF75}"/>
              </a:ext>
            </a:extLst>
          </p:cNvPr>
          <p:cNvCxnSpPr/>
          <p:nvPr/>
        </p:nvCxnSpPr>
        <p:spPr>
          <a:xfrm>
            <a:off x="393142" y="2529033"/>
            <a:ext cx="2565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8">
            <a:extLst>
              <a:ext uri="{FF2B5EF4-FFF2-40B4-BE49-F238E27FC236}">
                <a16:creationId xmlns:a16="http://schemas.microsoft.com/office/drawing/2014/main" id="{451CC197-D573-476D-9C4B-F5B8F0527F94}"/>
              </a:ext>
            </a:extLst>
          </p:cNvPr>
          <p:cNvCxnSpPr/>
          <p:nvPr/>
        </p:nvCxnSpPr>
        <p:spPr>
          <a:xfrm>
            <a:off x="599059" y="4312315"/>
            <a:ext cx="2619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>
            <a:extLst>
              <a:ext uri="{FF2B5EF4-FFF2-40B4-BE49-F238E27FC236}">
                <a16:creationId xmlns:a16="http://schemas.microsoft.com/office/drawing/2014/main" id="{5A648F3B-379C-4532-A2C8-23F0A1E9C8D1}"/>
              </a:ext>
            </a:extLst>
          </p:cNvPr>
          <p:cNvSpPr txBox="1"/>
          <p:nvPr/>
        </p:nvSpPr>
        <p:spPr>
          <a:xfrm>
            <a:off x="1646065" y="2258215"/>
            <a:ext cx="1526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CONCERTATIONS</a:t>
            </a:r>
          </a:p>
        </p:txBody>
      </p:sp>
      <p:sp>
        <p:nvSpPr>
          <p:cNvPr id="15" name="TextBox 49">
            <a:extLst>
              <a:ext uri="{FF2B5EF4-FFF2-40B4-BE49-F238E27FC236}">
                <a16:creationId xmlns:a16="http://schemas.microsoft.com/office/drawing/2014/main" id="{729C662A-9559-4691-BB10-FA49964F1C93}"/>
              </a:ext>
            </a:extLst>
          </p:cNvPr>
          <p:cNvSpPr txBox="1"/>
          <p:nvPr/>
        </p:nvSpPr>
        <p:spPr>
          <a:xfrm>
            <a:off x="574108" y="4035316"/>
            <a:ext cx="26965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PARTAGE DE LA GOUVERNANCE</a:t>
            </a:r>
          </a:p>
        </p:txBody>
      </p:sp>
      <p:sp>
        <p:nvSpPr>
          <p:cNvPr id="16" name="TextBox 52">
            <a:extLst>
              <a:ext uri="{FF2B5EF4-FFF2-40B4-BE49-F238E27FC236}">
                <a16:creationId xmlns:a16="http://schemas.microsoft.com/office/drawing/2014/main" id="{90EC8B4D-0561-46ED-9C38-4A2C24264498}"/>
              </a:ext>
            </a:extLst>
          </p:cNvPr>
          <p:cNvSpPr txBox="1"/>
          <p:nvPr/>
        </p:nvSpPr>
        <p:spPr>
          <a:xfrm>
            <a:off x="6176700" y="3928632"/>
            <a:ext cx="2311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CONNAISSANCE MUTUELLE</a:t>
            </a:r>
          </a:p>
        </p:txBody>
      </p:sp>
      <p:sp>
        <p:nvSpPr>
          <p:cNvPr id="17" name="TextBox 53">
            <a:extLst>
              <a:ext uri="{FF2B5EF4-FFF2-40B4-BE49-F238E27FC236}">
                <a16:creationId xmlns:a16="http://schemas.microsoft.com/office/drawing/2014/main" id="{F69E7484-535E-459A-B409-DFC6E7103720}"/>
              </a:ext>
            </a:extLst>
          </p:cNvPr>
          <p:cNvSpPr txBox="1"/>
          <p:nvPr/>
        </p:nvSpPr>
        <p:spPr>
          <a:xfrm>
            <a:off x="5789461" y="1997138"/>
            <a:ext cx="1056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kern="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ANIMATION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492988DC-079D-439E-A7D9-1D085E8891E5}"/>
              </a:ext>
            </a:extLst>
          </p:cNvPr>
          <p:cNvSpPr txBox="1"/>
          <p:nvPr/>
        </p:nvSpPr>
        <p:spPr>
          <a:xfrm>
            <a:off x="393142" y="2535214"/>
            <a:ext cx="2565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Concerter les entreprises dans l'élaboration des stratégies</a:t>
            </a:r>
          </a:p>
          <a:p>
            <a:pPr marL="171450" indent="-171450" algn="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Réunions dédiées  </a:t>
            </a:r>
          </a:p>
          <a:p>
            <a:pPr marL="171450" indent="-171450" algn="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Réunion territorialisée annuelle avec les entreprises</a:t>
            </a:r>
          </a:p>
        </p:txBody>
      </p:sp>
      <p:sp>
        <p:nvSpPr>
          <p:cNvPr id="19" name="TextBox 56">
            <a:extLst>
              <a:ext uri="{FF2B5EF4-FFF2-40B4-BE49-F238E27FC236}">
                <a16:creationId xmlns:a16="http://schemas.microsoft.com/office/drawing/2014/main" id="{B7C341B3-E4F2-4600-A59E-BEDBBF89D931}"/>
              </a:ext>
            </a:extLst>
          </p:cNvPr>
          <p:cNvSpPr txBox="1"/>
          <p:nvPr/>
        </p:nvSpPr>
        <p:spPr>
          <a:xfrm>
            <a:off x="574108" y="4325099"/>
            <a:ext cx="261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Intégration d’entreprise et/ou de leurs représentants (particulièrement pour les TPE) dans l’ensemble des instances de gouvernance  </a:t>
            </a:r>
          </a:p>
          <a:p>
            <a:pPr marL="171450" indent="-171450" algn="r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Places tournantes dédiées aux entrepreneurs (sur proposition des filières pros) dans les administrations économiques de la Région</a:t>
            </a:r>
          </a:p>
        </p:txBody>
      </p:sp>
      <p:sp>
        <p:nvSpPr>
          <p:cNvPr id="20" name="TextBox 59">
            <a:extLst>
              <a:ext uri="{FF2B5EF4-FFF2-40B4-BE49-F238E27FC236}">
                <a16:creationId xmlns:a16="http://schemas.microsoft.com/office/drawing/2014/main" id="{EE918CF0-3C7E-4140-974A-FDA0207C389C}"/>
              </a:ext>
            </a:extLst>
          </p:cNvPr>
          <p:cNvSpPr txBox="1"/>
          <p:nvPr/>
        </p:nvSpPr>
        <p:spPr>
          <a:xfrm>
            <a:off x="5764464" y="2283161"/>
            <a:ext cx="26190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Animation de réseaux 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Utiliser les relais (chambres consulaires, pôles, syndicats) pour communiquer l'action régionale auprès des entreprises 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Création d'un comité</a:t>
            </a:r>
          </a:p>
        </p:txBody>
      </p:sp>
      <p:sp>
        <p:nvSpPr>
          <p:cNvPr id="21" name="TextBox 64">
            <a:extLst>
              <a:ext uri="{FF2B5EF4-FFF2-40B4-BE49-F238E27FC236}">
                <a16:creationId xmlns:a16="http://schemas.microsoft.com/office/drawing/2014/main" id="{2C1C6E8C-45CF-4C4E-84B4-3FC903205B3C}"/>
              </a:ext>
            </a:extLst>
          </p:cNvPr>
          <p:cNvSpPr txBox="1"/>
          <p:nvPr/>
        </p:nvSpPr>
        <p:spPr>
          <a:xfrm>
            <a:off x="6166624" y="4274110"/>
            <a:ext cx="2619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Proposer plus de visites d'entreprises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Aller à la rencontre des entreprises sur le terrain / permettre des temps de rencontre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Infolettre</a:t>
            </a:r>
          </a:p>
        </p:txBody>
      </p:sp>
    </p:spTree>
    <p:extLst>
      <p:ext uri="{BB962C8B-B14F-4D97-AF65-F5344CB8AC3E}">
        <p14:creationId xmlns:p14="http://schemas.microsoft.com/office/powerpoint/2010/main" val="4250758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CE0E5C-C054-4A19-BAAC-621B6CA64BB6}"/>
              </a:ext>
            </a:extLst>
          </p:cNvPr>
          <p:cNvSpPr>
            <a:spLocks/>
          </p:cNvSpPr>
          <p:nvPr/>
        </p:nvSpPr>
        <p:spPr bwMode="auto">
          <a:xfrm>
            <a:off x="1470236" y="342091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4320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Quelle place pour l’intelligence économique (anticipation des mutations, veille, sécurité économique, cybersécurité, protection des données, influence, lobbying) ?</a:t>
            </a: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87C319A4-2C5F-420E-B845-27291A487B1A}"/>
              </a:ext>
            </a:extLst>
          </p:cNvPr>
          <p:cNvSpPr>
            <a:spLocks noChangeAspect="1"/>
          </p:cNvSpPr>
          <p:nvPr/>
        </p:nvSpPr>
        <p:spPr>
          <a:xfrm>
            <a:off x="2139477" y="2514657"/>
            <a:ext cx="1967048" cy="1709323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0B1043E5-DCEB-4C4C-94C4-CFB1AFF14A54}"/>
              </a:ext>
            </a:extLst>
          </p:cNvPr>
          <p:cNvSpPr>
            <a:spLocks noChangeAspect="1"/>
          </p:cNvSpPr>
          <p:nvPr/>
        </p:nvSpPr>
        <p:spPr>
          <a:xfrm>
            <a:off x="3882371" y="3435203"/>
            <a:ext cx="1967048" cy="1709323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15">
            <a:extLst>
              <a:ext uri="{FF2B5EF4-FFF2-40B4-BE49-F238E27FC236}">
                <a16:creationId xmlns:a16="http://schemas.microsoft.com/office/drawing/2014/main" id="{CB35904D-A5C9-40CD-86EC-B0F5D6AB8129}"/>
              </a:ext>
            </a:extLst>
          </p:cNvPr>
          <p:cNvSpPr>
            <a:spLocks noChangeAspect="1"/>
          </p:cNvSpPr>
          <p:nvPr/>
        </p:nvSpPr>
        <p:spPr>
          <a:xfrm>
            <a:off x="5510769" y="2389479"/>
            <a:ext cx="1967048" cy="1709323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42F9882D-40BE-48D7-997A-CDFE7A9DD6C2}"/>
              </a:ext>
            </a:extLst>
          </p:cNvPr>
          <p:cNvSpPr>
            <a:spLocks noChangeAspect="1"/>
          </p:cNvSpPr>
          <p:nvPr/>
        </p:nvSpPr>
        <p:spPr>
          <a:xfrm>
            <a:off x="396583" y="3392003"/>
            <a:ext cx="1967048" cy="1709323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F85D7545-D364-4220-B1DE-2D6AA3C2840E}"/>
              </a:ext>
            </a:extLst>
          </p:cNvPr>
          <p:cNvSpPr txBox="1"/>
          <p:nvPr/>
        </p:nvSpPr>
        <p:spPr>
          <a:xfrm>
            <a:off x="645218" y="3392003"/>
            <a:ext cx="148667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dirty="0">
                <a:solidFill>
                  <a:schemeClr val="tx2"/>
                </a:solidFill>
                <a:latin typeface="Calibri"/>
                <a:ea typeface="+mn-ea"/>
                <a:cs typeface="+mn-cs"/>
              </a:rPr>
              <a:t>Faire porter l'intelligence économique par des fonctionnaires plutôt que des privés</a:t>
            </a: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30C93115-587E-48D4-919B-B82743A792F2}"/>
              </a:ext>
            </a:extLst>
          </p:cNvPr>
          <p:cNvSpPr txBox="1"/>
          <p:nvPr/>
        </p:nvSpPr>
        <p:spPr>
          <a:xfrm>
            <a:off x="2468681" y="2533650"/>
            <a:ext cx="1362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accent1"/>
                </a:solidFill>
                <a:latin typeface="Calibri"/>
                <a:ea typeface="+mn-ea"/>
                <a:cs typeface="+mn-cs"/>
              </a:rPr>
              <a:t>Soutenir les pôles qui proposent des analyses sectorielles à leurs adhérents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D55B821E-285D-4253-B1C0-C945E9BDBB64}"/>
              </a:ext>
            </a:extLst>
          </p:cNvPr>
          <p:cNvSpPr txBox="1"/>
          <p:nvPr/>
        </p:nvSpPr>
        <p:spPr>
          <a:xfrm>
            <a:off x="4143555" y="3602880"/>
            <a:ext cx="152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>
                <a:solidFill>
                  <a:schemeClr val="accent2"/>
                </a:solidFill>
                <a:latin typeface="Calibri"/>
                <a:ea typeface="+mn-ea"/>
                <a:cs typeface="+mn-cs"/>
              </a:rPr>
              <a:t>Mettre en place une veille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14C1B48C-D3A6-4BDC-AC28-16B1BD417138}"/>
              </a:ext>
            </a:extLst>
          </p:cNvPr>
          <p:cNvSpPr txBox="1"/>
          <p:nvPr/>
        </p:nvSpPr>
        <p:spPr>
          <a:xfrm>
            <a:off x="5689478" y="2545247"/>
            <a:ext cx="16096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dirty="0" err="1">
                <a:solidFill>
                  <a:srgbClr val="FFD200"/>
                </a:solidFill>
                <a:latin typeface="Calibri"/>
                <a:ea typeface="+mn-ea"/>
                <a:cs typeface="+mn-cs"/>
              </a:rPr>
              <a:t>Co-création</a:t>
            </a:r>
            <a:r>
              <a:rPr lang="fr-FR" sz="1100" b="1" dirty="0">
                <a:solidFill>
                  <a:srgbClr val="FFD200"/>
                </a:solidFill>
                <a:latin typeface="Calibri"/>
                <a:ea typeface="+mn-ea"/>
                <a:cs typeface="+mn-cs"/>
              </a:rPr>
              <a:t> entre les acteurs du territoire pour réfléchir à des solutions d'avenir pour les entreprises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16A6029-166A-4098-9334-46BE89E8A298}"/>
              </a:ext>
            </a:extLst>
          </p:cNvPr>
          <p:cNvSpPr>
            <a:spLocks noChangeAspect="1"/>
          </p:cNvSpPr>
          <p:nvPr/>
        </p:nvSpPr>
        <p:spPr>
          <a:xfrm>
            <a:off x="2166637" y="4396307"/>
            <a:ext cx="1967048" cy="1709323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2B6B28CB-6D21-4BA7-9632-C705DEDE875C}"/>
              </a:ext>
            </a:extLst>
          </p:cNvPr>
          <p:cNvSpPr txBox="1"/>
          <p:nvPr/>
        </p:nvSpPr>
        <p:spPr>
          <a:xfrm>
            <a:off x="2443316" y="4409903"/>
            <a:ext cx="14136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dirty="0">
                <a:solidFill>
                  <a:schemeClr val="accent5"/>
                </a:solidFill>
                <a:latin typeface="Calibri"/>
                <a:ea typeface="+mn-ea"/>
                <a:cs typeface="+mn-cs"/>
              </a:rPr>
              <a:t>Proposer l’intelligence économique aux entreprises sous forme de conseils ou d'audit</a:t>
            </a: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9D93C5D5-E72D-4211-A839-F4959FC01763}"/>
              </a:ext>
            </a:extLst>
          </p:cNvPr>
          <p:cNvSpPr>
            <a:spLocks noChangeAspect="1"/>
          </p:cNvSpPr>
          <p:nvPr/>
        </p:nvSpPr>
        <p:spPr>
          <a:xfrm>
            <a:off x="5541190" y="4289864"/>
            <a:ext cx="1967048" cy="1709323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FC881667-F1D6-497E-8D50-4F113B65E430}"/>
              </a:ext>
            </a:extLst>
          </p:cNvPr>
          <p:cNvSpPr txBox="1"/>
          <p:nvPr/>
        </p:nvSpPr>
        <p:spPr>
          <a:xfrm>
            <a:off x="5652425" y="4428944"/>
            <a:ext cx="17688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>
                <a:solidFill>
                  <a:schemeClr val="accent1"/>
                </a:solidFill>
                <a:latin typeface="Calibri"/>
                <a:ea typeface="+mn-ea"/>
                <a:cs typeface="+mn-cs"/>
              </a:rPr>
              <a:t>Organiser des formations par thèmes</a:t>
            </a:r>
          </a:p>
        </p:txBody>
      </p:sp>
      <p:sp>
        <p:nvSpPr>
          <p:cNvPr id="31" name="Freeform 16">
            <a:extLst>
              <a:ext uri="{FF2B5EF4-FFF2-40B4-BE49-F238E27FC236}">
                <a16:creationId xmlns:a16="http://schemas.microsoft.com/office/drawing/2014/main" id="{CACE83D3-F04E-48B3-9FE7-65962ED2587D}"/>
              </a:ext>
            </a:extLst>
          </p:cNvPr>
          <p:cNvSpPr>
            <a:spLocks noChangeAspect="1"/>
          </p:cNvSpPr>
          <p:nvPr/>
        </p:nvSpPr>
        <p:spPr>
          <a:xfrm>
            <a:off x="3825123" y="1589152"/>
            <a:ext cx="1967048" cy="1709323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id="{9B491B2E-918C-47B0-8F0F-B75A51E5ABEF}"/>
              </a:ext>
            </a:extLst>
          </p:cNvPr>
          <p:cNvSpPr txBox="1"/>
          <p:nvPr/>
        </p:nvSpPr>
        <p:spPr>
          <a:xfrm>
            <a:off x="3635151" y="1813284"/>
            <a:ext cx="23194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>
                <a:solidFill>
                  <a:schemeClr val="accent4"/>
                </a:solidFill>
                <a:latin typeface="Calibri"/>
                <a:ea typeface="+mn-ea"/>
                <a:cs typeface="+mn-cs"/>
              </a:rPr>
              <a:t>Animer des clubs d'entrepreneurs</a:t>
            </a:r>
          </a:p>
        </p:txBody>
      </p:sp>
      <p:pic>
        <p:nvPicPr>
          <p:cNvPr id="34" name="Graphique 33" descr="Banque contour">
            <a:extLst>
              <a:ext uri="{FF2B5EF4-FFF2-40B4-BE49-F238E27FC236}">
                <a16:creationId xmlns:a16="http://schemas.microsoft.com/office/drawing/2014/main" id="{06B0971E-75C9-4138-9CC5-A9D7039D4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759" y="4230125"/>
            <a:ext cx="914400" cy="914400"/>
          </a:xfrm>
          <a:prstGeom prst="rect">
            <a:avLst/>
          </a:prstGeom>
        </p:spPr>
      </p:pic>
      <p:pic>
        <p:nvPicPr>
          <p:cNvPr id="36" name="Graphique 35" descr="Jumelles contour">
            <a:extLst>
              <a:ext uri="{FF2B5EF4-FFF2-40B4-BE49-F238E27FC236}">
                <a16:creationId xmlns:a16="http://schemas.microsoft.com/office/drawing/2014/main" id="{65F3A7F7-E8B5-421F-82A2-8B7883AF5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3596" y="4086267"/>
            <a:ext cx="914400" cy="914400"/>
          </a:xfrm>
          <a:prstGeom prst="rect">
            <a:avLst/>
          </a:prstGeom>
        </p:spPr>
      </p:pic>
      <p:pic>
        <p:nvPicPr>
          <p:cNvPr id="38" name="Graphique 37" descr="Réunion contour">
            <a:extLst>
              <a:ext uri="{FF2B5EF4-FFF2-40B4-BE49-F238E27FC236}">
                <a16:creationId xmlns:a16="http://schemas.microsoft.com/office/drawing/2014/main" id="{38CDFE8D-1C54-406A-98BE-90A28E35B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20415" y="2198849"/>
            <a:ext cx="914400" cy="914400"/>
          </a:xfrm>
          <a:prstGeom prst="rect">
            <a:avLst/>
          </a:prstGeom>
        </p:spPr>
      </p:pic>
      <p:pic>
        <p:nvPicPr>
          <p:cNvPr id="40" name="Graphique 39" descr="Main de robot contour">
            <a:extLst>
              <a:ext uri="{FF2B5EF4-FFF2-40B4-BE49-F238E27FC236}">
                <a16:creationId xmlns:a16="http://schemas.microsoft.com/office/drawing/2014/main" id="{ECA3CD19-973B-4794-9030-66E7AA3ACF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11333" y="3271800"/>
            <a:ext cx="914400" cy="914400"/>
          </a:xfrm>
          <a:prstGeom prst="rect">
            <a:avLst/>
          </a:prstGeom>
        </p:spPr>
      </p:pic>
      <p:pic>
        <p:nvPicPr>
          <p:cNvPr id="42" name="Graphique 41" descr="Vivats contour">
            <a:extLst>
              <a:ext uri="{FF2B5EF4-FFF2-40B4-BE49-F238E27FC236}">
                <a16:creationId xmlns:a16="http://schemas.microsoft.com/office/drawing/2014/main" id="{E61662F0-45B8-4CB0-B4E3-C60FAC7FD6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38742" y="3424245"/>
            <a:ext cx="640394" cy="640394"/>
          </a:xfrm>
          <a:prstGeom prst="rect">
            <a:avLst/>
          </a:prstGeom>
        </p:spPr>
      </p:pic>
      <p:pic>
        <p:nvPicPr>
          <p:cNvPr id="44" name="Graphique 43" descr="Classe contour">
            <a:extLst>
              <a:ext uri="{FF2B5EF4-FFF2-40B4-BE49-F238E27FC236}">
                <a16:creationId xmlns:a16="http://schemas.microsoft.com/office/drawing/2014/main" id="{19993431-6D5A-47FF-927F-6F54564BED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79647" y="5101326"/>
            <a:ext cx="914400" cy="914400"/>
          </a:xfrm>
          <a:prstGeom prst="rect">
            <a:avLst/>
          </a:prstGeom>
        </p:spPr>
      </p:pic>
      <p:pic>
        <p:nvPicPr>
          <p:cNvPr id="46" name="Graphique 45" descr="Robot contour">
            <a:extLst>
              <a:ext uri="{FF2B5EF4-FFF2-40B4-BE49-F238E27FC236}">
                <a16:creationId xmlns:a16="http://schemas.microsoft.com/office/drawing/2014/main" id="{4B57C42E-409B-4062-8A96-02259249318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806699" y="5391644"/>
            <a:ext cx="671901" cy="67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3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2E7E2E-9DFD-4DC9-8318-76CD5118DB66}"/>
              </a:ext>
            </a:extLst>
          </p:cNvPr>
          <p:cNvSpPr>
            <a:spLocks/>
          </p:cNvSpPr>
          <p:nvPr/>
        </p:nvSpPr>
        <p:spPr bwMode="auto">
          <a:xfrm>
            <a:off x="1470236" y="328316"/>
            <a:ext cx="7673764" cy="827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4320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Comment impliquer les citoyens ?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F07605C2-3262-43AC-8CA0-F764DC7C82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5802370"/>
              </p:ext>
            </p:extLst>
          </p:nvPr>
        </p:nvGraphicFramePr>
        <p:xfrm>
          <a:off x="397684" y="2015640"/>
          <a:ext cx="8338325" cy="4575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que 4" descr="Adresse de courrier contour">
            <a:extLst>
              <a:ext uri="{FF2B5EF4-FFF2-40B4-BE49-F238E27FC236}">
                <a16:creationId xmlns:a16="http://schemas.microsoft.com/office/drawing/2014/main" id="{0A194847-DAAB-4C6E-A068-96E2AC0932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1964" y="2011867"/>
            <a:ext cx="914400" cy="914400"/>
          </a:xfrm>
          <a:prstGeom prst="rect">
            <a:avLst/>
          </a:prstGeom>
        </p:spPr>
      </p:pic>
      <p:pic>
        <p:nvPicPr>
          <p:cNvPr id="7" name="Graphique 6" descr="Chat contour">
            <a:extLst>
              <a:ext uri="{FF2B5EF4-FFF2-40B4-BE49-F238E27FC236}">
                <a16:creationId xmlns:a16="http://schemas.microsoft.com/office/drawing/2014/main" id="{3C123515-719C-40E8-9686-F5DBDEB282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22222" y="2226296"/>
            <a:ext cx="914400" cy="914400"/>
          </a:xfrm>
          <a:prstGeom prst="rect">
            <a:avLst/>
          </a:prstGeom>
        </p:spPr>
      </p:pic>
      <p:pic>
        <p:nvPicPr>
          <p:cNvPr id="9" name="Graphique 8" descr="Réseau utilisateur contour">
            <a:extLst>
              <a:ext uri="{FF2B5EF4-FFF2-40B4-BE49-F238E27FC236}">
                <a16:creationId xmlns:a16="http://schemas.microsoft.com/office/drawing/2014/main" id="{1CD7B386-6E31-4587-A556-D3704514A0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30900" y="2116586"/>
            <a:ext cx="914400" cy="914400"/>
          </a:xfrm>
          <a:prstGeom prst="rect">
            <a:avLst/>
          </a:prstGeom>
        </p:spPr>
      </p:pic>
      <p:pic>
        <p:nvPicPr>
          <p:cNvPr id="13" name="Graphique 12" descr="Document contour">
            <a:extLst>
              <a:ext uri="{FF2B5EF4-FFF2-40B4-BE49-F238E27FC236}">
                <a16:creationId xmlns:a16="http://schemas.microsoft.com/office/drawing/2014/main" id="{AC4FC921-A2D5-4B0F-812D-216C30BC8D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00642" y="202757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519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INNERLINE_KEY" val="POWER_USER_DIAGRAM_RELATIONSHIP_INNERLINE_VALUE_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INNERLINE_KEY" val="POWER_USER_DIAGRAM_RELATIONSHIP_INNERLINE_VALUE_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INNERLINE_KEY" val="POWER_USER_DIAGRAM_RELATIONSHIP_INNERLINE_VALUE_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INNERLINE_KEY" val="POWER_USER_DIAGRAM_RELATIONSHIP_INNERLINE_VALUE_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INNERLINE_KEY" val="POWER_USER_DIAGRAM_RELATIONSHIP_INNERLINE_VALUE_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CIRCLES_KEY" val="POWER_USER_DIAGRAM_RELATIONSHIP_CIRCLES_VALUE_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CIRCLES_KEY" val="POWER_USER_DIAGRAM_RELATIONSHIP_CIRCLES_VALUE_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CIRCLES_KEY" val="POWER_USER_DIAGRAM_RELATIONSHIP_CIRCLES_VALUE_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CIRCLES_KEY" val="POWER_USER_DIAGRAM_RELATIONSHIP_CIRCLES_VALUE_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CIRCLES_KEY" val="POWER_USER_DIAGRAM_RELATIONSHIP_CIRCLES_VALUE_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eader*performance*success*competition*trophee*olympics*winner*sports*podium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INNERLINE_KEY" val="POWER_USER_DIAGRAM_RELATIONSHIP_INNERLINE_VALUE_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RELATIONSHIP_CIRCLES_KEY" val="POWER_USER_DIAGRAM_RELATIONSHIP_CIRCLES_VALUE_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heme/theme1.xml><?xml version="1.0" encoding="utf-8"?>
<a:theme xmlns:a="http://schemas.openxmlformats.org/drawingml/2006/main" name="Conception personnalisée">
  <a:themeElements>
    <a:clrScheme name="Personnalisé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5000"/>
      </a:accent1>
      <a:accent2>
        <a:srgbClr val="FF9900"/>
      </a:accent2>
      <a:accent3>
        <a:srgbClr val="FFD200"/>
      </a:accent3>
      <a:accent4>
        <a:srgbClr val="611061"/>
      </a:accent4>
      <a:accent5>
        <a:srgbClr val="38A29B"/>
      </a:accent5>
      <a:accent6>
        <a:srgbClr val="FF32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3862</TotalTime>
  <Words>603</Words>
  <Application>Microsoft Office PowerPoint</Application>
  <PresentationFormat>Affichage à l'écran (4:3)</PresentationFormat>
  <Paragraphs>71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Lato</vt:lpstr>
      <vt:lpstr>Lato Black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FAUCHER Anne</cp:lastModifiedBy>
  <cp:revision>249</cp:revision>
  <cp:lastPrinted>2021-12-02T07:39:13Z</cp:lastPrinted>
  <dcterms:created xsi:type="dcterms:W3CDTF">2013-08-01T09:49:53Z</dcterms:created>
  <dcterms:modified xsi:type="dcterms:W3CDTF">2022-03-11T12:53:22Z</dcterms:modified>
</cp:coreProperties>
</file>