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5" r:id="rId1"/>
  </p:sldMasterIdLst>
  <p:notesMasterIdLst>
    <p:notesMasterId r:id="rId10"/>
  </p:notesMasterIdLst>
  <p:handoutMasterIdLst>
    <p:handoutMasterId r:id="rId11"/>
  </p:handoutMasterIdLst>
  <p:sldIdLst>
    <p:sldId id="265" r:id="rId2"/>
    <p:sldId id="469" r:id="rId3"/>
    <p:sldId id="448" r:id="rId4"/>
    <p:sldId id="479" r:id="rId5"/>
    <p:sldId id="480" r:id="rId6"/>
    <p:sldId id="481" r:id="rId7"/>
    <p:sldId id="482" r:id="rId8"/>
    <p:sldId id="483" r:id="rId9"/>
  </p:sldIdLst>
  <p:sldSz cx="9144000" cy="6858000" type="screen4x3"/>
  <p:notesSz cx="6797675" cy="9928225"/>
  <p:defaultTextStyle>
    <a:defPPr>
      <a:defRPr lang="fr-FR"/>
    </a:defPPr>
    <a:lvl1pPr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8" userDrawn="1">
          <p15:clr>
            <a:srgbClr val="A4A3A4"/>
          </p15:clr>
        </p15:guide>
        <p15:guide id="2" pos="2141"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7E1D2D-06DF-58BE-5A62-0B06F81392AE}" name="Marianne BAUMBERGER" initials="MB" userId="S::mbaumberger@group-gac.com::95ddbeaf-0a6a-453f-992a-967046b6397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8A29B"/>
    <a:srgbClr val="FF3200"/>
    <a:srgbClr val="611061"/>
    <a:srgbClr val="FFD200"/>
    <a:srgbClr val="FF9900"/>
    <a:srgbClr val="FFFFFF"/>
    <a:srgbClr val="FF5000"/>
    <a:srgbClr val="D9EDF3"/>
    <a:srgbClr val="FFFFCC"/>
    <a:srgbClr val="3B74B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218" autoAdjust="0"/>
    <p:restoredTop sz="94245" autoAdjust="0"/>
  </p:normalViewPr>
  <p:slideViewPr>
    <p:cSldViewPr snapToGrid="0" snapToObjects="1">
      <p:cViewPr varScale="1">
        <p:scale>
          <a:sx n="62" d="100"/>
          <a:sy n="62" d="100"/>
        </p:scale>
        <p:origin x="776" y="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snapToObjects="1">
      <p:cViewPr varScale="1">
        <p:scale>
          <a:sx n="51" d="100"/>
          <a:sy n="51" d="100"/>
        </p:scale>
        <p:origin x="-1728" y="-90"/>
      </p:cViewPr>
      <p:guideLst>
        <p:guide orient="horz" pos="3128"/>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2" y="0"/>
            <a:ext cx="2945659" cy="496411"/>
          </a:xfrm>
          <a:prstGeom prst="rect">
            <a:avLst/>
          </a:prstGeom>
        </p:spPr>
        <p:txBody>
          <a:bodyPr vert="horz" lIns="91440" tIns="45720" rIns="91440" bIns="45720" rtlCol="0"/>
          <a:lstStyle>
            <a:lvl1pPr algn="l" fontAlgn="auto">
              <a:spcBef>
                <a:spcPts val="0"/>
              </a:spcBef>
              <a:spcAft>
                <a:spcPts val="0"/>
              </a:spcAft>
              <a:defRPr sz="1200" smtClean="0">
                <a:latin typeface="+mn-lt"/>
                <a:ea typeface="+mn-ea"/>
                <a:cs typeface="+mn-cs"/>
              </a:defRPr>
            </a:lvl1pPr>
          </a:lstStyle>
          <a:p>
            <a:pPr>
              <a:defRPr/>
            </a:pPr>
            <a:endParaRPr lang="fr-FR"/>
          </a:p>
        </p:txBody>
      </p:sp>
      <p:sp>
        <p:nvSpPr>
          <p:cNvPr id="3" name="Espace réservé de la date 2"/>
          <p:cNvSpPr>
            <a:spLocks noGrp="1"/>
          </p:cNvSpPr>
          <p:nvPr>
            <p:ph type="dt" sz="quarter" idx="1"/>
          </p:nvPr>
        </p:nvSpPr>
        <p:spPr>
          <a:xfrm>
            <a:off x="3850445" y="0"/>
            <a:ext cx="2945659" cy="496411"/>
          </a:xfrm>
          <a:prstGeom prst="rect">
            <a:avLst/>
          </a:prstGeom>
        </p:spPr>
        <p:txBody>
          <a:bodyPr vert="horz" lIns="91440" tIns="45720" rIns="91440" bIns="45720" rtlCol="0"/>
          <a:lstStyle>
            <a:lvl1pPr algn="r" fontAlgn="auto">
              <a:spcBef>
                <a:spcPts val="0"/>
              </a:spcBef>
              <a:spcAft>
                <a:spcPts val="0"/>
              </a:spcAft>
              <a:defRPr sz="1200" smtClean="0">
                <a:latin typeface="+mn-lt"/>
                <a:ea typeface="+mn-ea"/>
                <a:cs typeface="+mn-cs"/>
              </a:defRPr>
            </a:lvl1pPr>
          </a:lstStyle>
          <a:p>
            <a:pPr>
              <a:defRPr/>
            </a:pPr>
            <a:fld id="{F0085A92-1D5C-3E44-9DAF-2CFDEAE4B6C1}" type="datetime1">
              <a:rPr lang="fr-FR"/>
              <a:pPr>
                <a:defRPr/>
              </a:pPr>
              <a:t>11/03/2022</a:t>
            </a:fld>
            <a:endParaRPr lang="fr-FR"/>
          </a:p>
        </p:txBody>
      </p:sp>
      <p:sp>
        <p:nvSpPr>
          <p:cNvPr id="4" name="Espace réservé du pied de page 3"/>
          <p:cNvSpPr>
            <a:spLocks noGrp="1"/>
          </p:cNvSpPr>
          <p:nvPr>
            <p:ph type="ftr" sz="quarter" idx="2"/>
          </p:nvPr>
        </p:nvSpPr>
        <p:spPr>
          <a:xfrm>
            <a:off x="2" y="9430092"/>
            <a:ext cx="2945659" cy="496411"/>
          </a:xfrm>
          <a:prstGeom prst="rect">
            <a:avLst/>
          </a:prstGeom>
        </p:spPr>
        <p:txBody>
          <a:bodyPr vert="horz" lIns="91440" tIns="45720" rIns="91440" bIns="45720" rtlCol="0" anchor="b"/>
          <a:lstStyle>
            <a:lvl1pPr algn="l" fontAlgn="auto">
              <a:spcBef>
                <a:spcPts val="0"/>
              </a:spcBef>
              <a:spcAft>
                <a:spcPts val="0"/>
              </a:spcAft>
              <a:defRPr sz="1200" smtClean="0">
                <a:latin typeface="+mn-lt"/>
                <a:ea typeface="+mn-ea"/>
                <a:cs typeface="+mn-cs"/>
              </a:defRPr>
            </a:lvl1pPr>
          </a:lstStyle>
          <a:p>
            <a:pPr>
              <a:defRPr/>
            </a:pPr>
            <a:endParaRPr lang="fr-FR"/>
          </a:p>
        </p:txBody>
      </p:sp>
      <p:sp>
        <p:nvSpPr>
          <p:cNvPr id="5" name="Espace réservé du numéro de diapositive 4"/>
          <p:cNvSpPr>
            <a:spLocks noGrp="1"/>
          </p:cNvSpPr>
          <p:nvPr>
            <p:ph type="sldNum" sz="quarter" idx="3"/>
          </p:nvPr>
        </p:nvSpPr>
        <p:spPr>
          <a:xfrm>
            <a:off x="3850445" y="9430092"/>
            <a:ext cx="2945659" cy="496411"/>
          </a:xfrm>
          <a:prstGeom prst="rect">
            <a:avLst/>
          </a:prstGeom>
        </p:spPr>
        <p:txBody>
          <a:bodyPr vert="horz" lIns="91440" tIns="45720" rIns="91440" bIns="45720" rtlCol="0" anchor="b"/>
          <a:lstStyle>
            <a:lvl1pPr algn="r" fontAlgn="auto">
              <a:spcBef>
                <a:spcPts val="0"/>
              </a:spcBef>
              <a:spcAft>
                <a:spcPts val="0"/>
              </a:spcAft>
              <a:defRPr sz="1200" smtClean="0">
                <a:latin typeface="+mn-lt"/>
                <a:ea typeface="+mn-ea"/>
                <a:cs typeface="+mn-cs"/>
              </a:defRPr>
            </a:lvl1pPr>
          </a:lstStyle>
          <a:p>
            <a:pPr>
              <a:defRPr/>
            </a:pPr>
            <a:fld id="{BBCF301F-D9A5-A442-AC05-3E6EC83F88DE}" type="slidenum">
              <a:rPr lang="fr-FR"/>
              <a:pPr>
                <a:defRPr/>
              </a:pPr>
              <a:t>‹N°›</a:t>
            </a:fld>
            <a:endParaRPr lang="fr-FR"/>
          </a:p>
        </p:txBody>
      </p:sp>
    </p:spTree>
    <p:extLst>
      <p:ext uri="{BB962C8B-B14F-4D97-AF65-F5344CB8AC3E}">
        <p14:creationId xmlns:p14="http://schemas.microsoft.com/office/powerpoint/2010/main" val="15132563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2" y="0"/>
            <a:ext cx="2945659" cy="496411"/>
          </a:xfrm>
          <a:prstGeom prst="rect">
            <a:avLst/>
          </a:prstGeom>
        </p:spPr>
        <p:txBody>
          <a:bodyPr vert="horz" lIns="91440" tIns="45720" rIns="91440" bIns="45720" rtlCol="0"/>
          <a:lstStyle>
            <a:lvl1pPr algn="l" fontAlgn="auto">
              <a:spcBef>
                <a:spcPts val="0"/>
              </a:spcBef>
              <a:spcAft>
                <a:spcPts val="0"/>
              </a:spcAft>
              <a:defRPr sz="1200" smtClean="0">
                <a:latin typeface="+mn-lt"/>
                <a:ea typeface="+mn-ea"/>
                <a:cs typeface="+mn-cs"/>
              </a:defRPr>
            </a:lvl1pPr>
          </a:lstStyle>
          <a:p>
            <a:pPr>
              <a:defRPr/>
            </a:pPr>
            <a:endParaRPr lang="fr-FR"/>
          </a:p>
        </p:txBody>
      </p:sp>
      <p:sp>
        <p:nvSpPr>
          <p:cNvPr id="3" name="Espace réservé de la date 2"/>
          <p:cNvSpPr>
            <a:spLocks noGrp="1"/>
          </p:cNvSpPr>
          <p:nvPr>
            <p:ph type="dt" idx="1"/>
          </p:nvPr>
        </p:nvSpPr>
        <p:spPr>
          <a:xfrm>
            <a:off x="3850445" y="0"/>
            <a:ext cx="2945659" cy="496411"/>
          </a:xfrm>
          <a:prstGeom prst="rect">
            <a:avLst/>
          </a:prstGeom>
        </p:spPr>
        <p:txBody>
          <a:bodyPr vert="horz" lIns="91440" tIns="45720" rIns="91440" bIns="45720" rtlCol="0"/>
          <a:lstStyle>
            <a:lvl1pPr algn="r" fontAlgn="auto">
              <a:spcBef>
                <a:spcPts val="0"/>
              </a:spcBef>
              <a:spcAft>
                <a:spcPts val="0"/>
              </a:spcAft>
              <a:defRPr sz="1200" smtClean="0">
                <a:latin typeface="+mn-lt"/>
                <a:ea typeface="+mn-ea"/>
                <a:cs typeface="+mn-cs"/>
              </a:defRPr>
            </a:lvl1pPr>
          </a:lstStyle>
          <a:p>
            <a:pPr>
              <a:defRPr/>
            </a:pPr>
            <a:fld id="{B07DDDB1-633D-A04B-B5B1-35DB4AA58682}" type="datetime1">
              <a:rPr lang="fr-FR"/>
              <a:pPr>
                <a:defRPr/>
              </a:pPr>
              <a:t>11/03/2022</a:t>
            </a:fld>
            <a:endParaRPr lang="fr-FR"/>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fr-FR" noProof="0"/>
          </a:p>
        </p:txBody>
      </p:sp>
      <p:sp>
        <p:nvSpPr>
          <p:cNvPr id="5" name="Espace réservé des commentaires 4"/>
          <p:cNvSpPr>
            <a:spLocks noGrp="1"/>
          </p:cNvSpPr>
          <p:nvPr>
            <p:ph type="body" sz="quarter" idx="3"/>
          </p:nvPr>
        </p:nvSpPr>
        <p:spPr>
          <a:xfrm>
            <a:off x="679768" y="4715908"/>
            <a:ext cx="5438140" cy="4467701"/>
          </a:xfrm>
          <a:prstGeom prst="rect">
            <a:avLst/>
          </a:prstGeom>
        </p:spPr>
        <p:txBody>
          <a:bodyPr vert="horz" lIns="91440" tIns="45720" rIns="91440" bIns="45720" rtlCol="0"/>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6" name="Espace réservé du pied de page 5"/>
          <p:cNvSpPr>
            <a:spLocks noGrp="1"/>
          </p:cNvSpPr>
          <p:nvPr>
            <p:ph type="ftr" sz="quarter" idx="4"/>
          </p:nvPr>
        </p:nvSpPr>
        <p:spPr>
          <a:xfrm>
            <a:off x="2" y="9430092"/>
            <a:ext cx="2945659" cy="496411"/>
          </a:xfrm>
          <a:prstGeom prst="rect">
            <a:avLst/>
          </a:prstGeom>
        </p:spPr>
        <p:txBody>
          <a:bodyPr vert="horz" lIns="91440" tIns="45720" rIns="91440" bIns="45720" rtlCol="0" anchor="b"/>
          <a:lstStyle>
            <a:lvl1pPr algn="l" fontAlgn="auto">
              <a:spcBef>
                <a:spcPts val="0"/>
              </a:spcBef>
              <a:spcAft>
                <a:spcPts val="0"/>
              </a:spcAft>
              <a:defRPr sz="1200" smtClean="0">
                <a:latin typeface="+mn-lt"/>
                <a:ea typeface="+mn-ea"/>
                <a:cs typeface="+mn-cs"/>
              </a:defRPr>
            </a:lvl1pPr>
          </a:lstStyle>
          <a:p>
            <a:pPr>
              <a:defRPr/>
            </a:pPr>
            <a:endParaRPr lang="fr-FR"/>
          </a:p>
        </p:txBody>
      </p:sp>
      <p:sp>
        <p:nvSpPr>
          <p:cNvPr id="7" name="Espace réservé du numéro de diapositive 6"/>
          <p:cNvSpPr>
            <a:spLocks noGrp="1"/>
          </p:cNvSpPr>
          <p:nvPr>
            <p:ph type="sldNum" sz="quarter" idx="5"/>
          </p:nvPr>
        </p:nvSpPr>
        <p:spPr>
          <a:xfrm>
            <a:off x="3850445" y="9430092"/>
            <a:ext cx="2945659" cy="496411"/>
          </a:xfrm>
          <a:prstGeom prst="rect">
            <a:avLst/>
          </a:prstGeom>
        </p:spPr>
        <p:txBody>
          <a:bodyPr vert="horz" lIns="91440" tIns="45720" rIns="91440" bIns="45720" rtlCol="0" anchor="b"/>
          <a:lstStyle>
            <a:lvl1pPr algn="r" fontAlgn="auto">
              <a:spcBef>
                <a:spcPts val="0"/>
              </a:spcBef>
              <a:spcAft>
                <a:spcPts val="0"/>
              </a:spcAft>
              <a:defRPr sz="1200" smtClean="0">
                <a:latin typeface="+mn-lt"/>
                <a:ea typeface="+mn-ea"/>
                <a:cs typeface="+mn-cs"/>
              </a:defRPr>
            </a:lvl1pPr>
          </a:lstStyle>
          <a:p>
            <a:pPr>
              <a:defRPr/>
            </a:pPr>
            <a:fld id="{12054824-21E4-C64C-BDA2-1A45F847FC3C}" type="slidenum">
              <a:rPr lang="fr-FR"/>
              <a:pPr>
                <a:defRPr/>
              </a:pPr>
              <a:t>‹N°›</a:t>
            </a:fld>
            <a:endParaRPr lang="fr-FR"/>
          </a:p>
        </p:txBody>
      </p:sp>
    </p:spTree>
    <p:extLst>
      <p:ext uri="{BB962C8B-B14F-4D97-AF65-F5344CB8AC3E}">
        <p14:creationId xmlns:p14="http://schemas.microsoft.com/office/powerpoint/2010/main" val="370804703"/>
      </p:ext>
    </p:extLst>
  </p:cSld>
  <p:clrMap bg1="lt1" tx1="dk1" bg2="lt2" tx2="dk2" accent1="accent1" accent2="accent2" accent3="accent3" accent4="accent4" accent5="accent5" accent6="accent6" hlink="hlink" folHlink="folHlink"/>
  <p:hf hdr="0" ftr="0" dt="0"/>
  <p:notesStyle>
    <a:lvl1pPr algn="l" defTabSz="457200" rtl="0" fontAlgn="base">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fontAlgn="base">
      <a:spcBef>
        <a:spcPct val="30000"/>
      </a:spcBef>
      <a:spcAft>
        <a:spcPct val="0"/>
      </a:spcAft>
      <a:defRPr sz="1200" kern="1200">
        <a:solidFill>
          <a:schemeClr val="tx1"/>
        </a:solidFill>
        <a:latin typeface="+mn-lt"/>
        <a:ea typeface="ＭＳ Ｐゴシック" charset="0"/>
        <a:cs typeface="+mn-cs"/>
      </a:defRPr>
    </a:lvl2pPr>
    <a:lvl3pPr marL="914400" algn="l" defTabSz="457200" rtl="0" fontAlgn="base">
      <a:spcBef>
        <a:spcPct val="30000"/>
      </a:spcBef>
      <a:spcAft>
        <a:spcPct val="0"/>
      </a:spcAft>
      <a:defRPr sz="1200" kern="1200">
        <a:solidFill>
          <a:schemeClr val="tx1"/>
        </a:solidFill>
        <a:latin typeface="+mn-lt"/>
        <a:ea typeface="ＭＳ Ｐゴシック" charset="0"/>
        <a:cs typeface="+mn-cs"/>
      </a:defRPr>
    </a:lvl3pPr>
    <a:lvl4pPr marL="1371600" algn="l" defTabSz="457200" rtl="0" fontAlgn="base">
      <a:spcBef>
        <a:spcPct val="30000"/>
      </a:spcBef>
      <a:spcAft>
        <a:spcPct val="0"/>
      </a:spcAft>
      <a:defRPr sz="1200" kern="1200">
        <a:solidFill>
          <a:schemeClr val="tx1"/>
        </a:solidFill>
        <a:latin typeface="+mn-lt"/>
        <a:ea typeface="ＭＳ Ｐゴシック" charset="0"/>
        <a:cs typeface="+mn-cs"/>
      </a:defRPr>
    </a:lvl4pPr>
    <a:lvl5pPr marL="1828800" algn="l" defTabSz="457200" rtl="0" fontAlgn="base">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Diapositive de 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012637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iapositive de 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Espace réservé du pied de page 2"/>
          <p:cNvSpPr txBox="1">
            <a:spLocks/>
          </p:cNvSpPr>
          <p:nvPr userDrawn="1"/>
        </p:nvSpPr>
        <p:spPr>
          <a:xfrm>
            <a:off x="888761" y="6373443"/>
            <a:ext cx="5358515" cy="283732"/>
          </a:xfrm>
          <a:prstGeom prst="rect">
            <a:avLst/>
          </a:prstGeom>
        </p:spPr>
        <p:txBody>
          <a:bodyPr vert="horz" lIns="91440" tIns="45720" rIns="91440" bIns="45720" rtlCol="0" anchor="ctr"/>
          <a:lstStyle>
            <a:defPPr>
              <a:defRPr lang="fr-FR"/>
            </a:defPPr>
            <a:lvl1pPr algn="l" defTabSz="457200" rtl="0" fontAlgn="auto">
              <a:spcBef>
                <a:spcPts val="0"/>
              </a:spcBef>
              <a:spcAft>
                <a:spcPts val="0"/>
              </a:spcAft>
              <a:defRPr sz="1100" b="1" kern="1200" dirty="0" smtClean="0">
                <a:solidFill>
                  <a:srgbClr val="FF5000"/>
                </a:solidFill>
                <a:latin typeface="Arial"/>
                <a:ea typeface="+mn-ea"/>
                <a:cs typeface="Arial"/>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dirty="0">
              <a:ln>
                <a:noFill/>
              </a:ln>
              <a:solidFill>
                <a:schemeClr val="tx1"/>
              </a:solidFill>
              <a:effectLst/>
              <a:uLnTx/>
              <a:uFillTx/>
              <a:latin typeface="Arial"/>
              <a:ea typeface="+mn-ea"/>
              <a:cs typeface="Arial"/>
            </a:endParaRPr>
          </a:p>
        </p:txBody>
      </p:sp>
    </p:spTree>
    <p:extLst>
      <p:ext uri="{BB962C8B-B14F-4D97-AF65-F5344CB8AC3E}">
        <p14:creationId xmlns:p14="http://schemas.microsoft.com/office/powerpoint/2010/main" val="3226083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591126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position personnalisé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544117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48E835-9765-4EFC-95A2-24463EE13709}" type="slidenum">
              <a:rPr lang="fr-FR" smtClean="0"/>
              <a:t>‹N°›</a:t>
            </a:fld>
            <a:endParaRPr lang="fr-FR"/>
          </a:p>
        </p:txBody>
      </p:sp>
    </p:spTree>
    <p:extLst>
      <p:ext uri="{BB962C8B-B14F-4D97-AF65-F5344CB8AC3E}">
        <p14:creationId xmlns:p14="http://schemas.microsoft.com/office/powerpoint/2010/main" val="2817052055"/>
      </p:ext>
    </p:extLst>
  </p:cSld>
  <p:clrMap bg1="lt1" tx1="dk1" bg2="lt2" tx2="dk2" accent1="accent1" accent2="accent2" accent3="accent3" accent4="accent4" accent5="accent5" accent6="accent6" hlink="hlink" folHlink="folHlink"/>
  <p:sldLayoutIdLst>
    <p:sldLayoutId id="2147483678" r:id="rId1"/>
    <p:sldLayoutId id="2147483684" r:id="rId2"/>
    <p:sldLayoutId id="2147483681" r:id="rId3"/>
    <p:sldLayoutId id="2147483683" r:id="rId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18" Type="http://schemas.openxmlformats.org/officeDocument/2006/relationships/image" Target="../media/image21.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png"/><Relationship Id="rId17" Type="http://schemas.openxmlformats.org/officeDocument/2006/relationships/image" Target="../media/image20.jpeg"/><Relationship Id="rId2" Type="http://schemas.openxmlformats.org/officeDocument/2006/relationships/image" Target="../media/image5.png"/><Relationship Id="rId16" Type="http://schemas.openxmlformats.org/officeDocument/2006/relationships/image" Target="../media/image19.png"/><Relationship Id="rId20" Type="http://schemas.openxmlformats.org/officeDocument/2006/relationships/image" Target="../media/image23.png"/><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image" Target="../media/image14.jpeg"/><Relationship Id="rId5" Type="http://schemas.openxmlformats.org/officeDocument/2006/relationships/image" Target="../media/image8.jpeg"/><Relationship Id="rId15" Type="http://schemas.openxmlformats.org/officeDocument/2006/relationships/image" Target="../media/image18.jpeg"/><Relationship Id="rId10" Type="http://schemas.openxmlformats.org/officeDocument/2006/relationships/image" Target="../media/image13.jpeg"/><Relationship Id="rId19" Type="http://schemas.openxmlformats.org/officeDocument/2006/relationships/image" Target="../media/image22.png"/><Relationship Id="rId4" Type="http://schemas.openxmlformats.org/officeDocument/2006/relationships/image" Target="../media/image7.png"/><Relationship Id="rId9" Type="http://schemas.openxmlformats.org/officeDocument/2006/relationships/image" Target="../media/image12.png"/><Relationship Id="rId1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25.svg"/><Relationship Id="rId7" Type="http://schemas.openxmlformats.org/officeDocument/2006/relationships/image" Target="../media/image29.svg"/><Relationship Id="rId2" Type="http://schemas.openxmlformats.org/officeDocument/2006/relationships/image" Target="../media/image24.png"/><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7.svg"/><Relationship Id="rId4" Type="http://schemas.openxmlformats.org/officeDocument/2006/relationships/image" Target="../media/image26.png"/></Relationships>
</file>

<file path=ppt/slides/_rels/slide5.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svg"/><Relationship Id="rId7" Type="http://schemas.openxmlformats.org/officeDocument/2006/relationships/image" Target="../media/image35.svg"/><Relationship Id="rId2" Type="http://schemas.openxmlformats.org/officeDocument/2006/relationships/image" Target="../media/image30.png"/><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image" Target="../media/image33.svg"/><Relationship Id="rId10" Type="http://schemas.openxmlformats.org/officeDocument/2006/relationships/image" Target="../media/image38.svg"/><Relationship Id="rId4" Type="http://schemas.openxmlformats.org/officeDocument/2006/relationships/image" Target="../media/image32.png"/><Relationship Id="rId9" Type="http://schemas.openxmlformats.org/officeDocument/2006/relationships/image" Target="../media/image37.png"/></Relationships>
</file>

<file path=ppt/slides/_rels/slide6.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image" Target="../media/image28.png"/><Relationship Id="rId18" Type="http://schemas.openxmlformats.org/officeDocument/2006/relationships/image" Target="../media/image38.svg"/><Relationship Id="rId3" Type="http://schemas.openxmlformats.org/officeDocument/2006/relationships/tags" Target="../tags/tag3.xml"/><Relationship Id="rId21" Type="http://schemas.openxmlformats.org/officeDocument/2006/relationships/image" Target="../media/image26.png"/><Relationship Id="rId7" Type="http://schemas.openxmlformats.org/officeDocument/2006/relationships/tags" Target="../tags/tag7.xml"/><Relationship Id="rId12" Type="http://schemas.openxmlformats.org/officeDocument/2006/relationships/image" Target="../media/image40.svg"/><Relationship Id="rId17" Type="http://schemas.openxmlformats.org/officeDocument/2006/relationships/image" Target="../media/image37.png"/><Relationship Id="rId2" Type="http://schemas.openxmlformats.org/officeDocument/2006/relationships/tags" Target="../tags/tag2.xml"/><Relationship Id="rId16" Type="http://schemas.openxmlformats.org/officeDocument/2006/relationships/image" Target="../media/image42.svg"/><Relationship Id="rId20" Type="http://schemas.openxmlformats.org/officeDocument/2006/relationships/image" Target="../media/image44.svg"/><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image" Target="../media/image39.png"/><Relationship Id="rId5" Type="http://schemas.openxmlformats.org/officeDocument/2006/relationships/tags" Target="../tags/tag5.xml"/><Relationship Id="rId15" Type="http://schemas.openxmlformats.org/officeDocument/2006/relationships/image" Target="../media/image41.png"/><Relationship Id="rId10" Type="http://schemas.openxmlformats.org/officeDocument/2006/relationships/slideLayout" Target="../slideLayouts/slideLayout1.xml"/><Relationship Id="rId19" Type="http://schemas.openxmlformats.org/officeDocument/2006/relationships/image" Target="../media/image43.png"/><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image" Target="../media/image29.svg"/><Relationship Id="rId22" Type="http://schemas.openxmlformats.org/officeDocument/2006/relationships/image" Target="../media/image27.svg"/></Relationships>
</file>

<file path=ppt/slides/_rels/slide7.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5.svg"/><Relationship Id="rId7" Type="http://schemas.openxmlformats.org/officeDocument/2006/relationships/image" Target="../media/image48.svg"/><Relationship Id="rId2" Type="http://schemas.openxmlformats.org/officeDocument/2006/relationships/image" Target="../media/image34.png"/><Relationship Id="rId1" Type="http://schemas.openxmlformats.org/officeDocument/2006/relationships/slideLayout" Target="../slideLayouts/slideLayout1.xml"/><Relationship Id="rId6" Type="http://schemas.openxmlformats.org/officeDocument/2006/relationships/image" Target="../media/image47.png"/><Relationship Id="rId5" Type="http://schemas.openxmlformats.org/officeDocument/2006/relationships/image" Target="../media/image46.svg"/><Relationship Id="rId4" Type="http://schemas.openxmlformats.org/officeDocument/2006/relationships/image" Target="../media/image45.png"/></Relationships>
</file>

<file path=ppt/slides/_rels/slide8.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svg"/><Relationship Id="rId7" Type="http://schemas.openxmlformats.org/officeDocument/2006/relationships/image" Target="../media/image54.svg"/><Relationship Id="rId2" Type="http://schemas.openxmlformats.org/officeDocument/2006/relationships/image" Target="../media/image49.png"/><Relationship Id="rId1" Type="http://schemas.openxmlformats.org/officeDocument/2006/relationships/slideLayout" Target="../slideLayouts/slideLayout1.xml"/><Relationship Id="rId6" Type="http://schemas.openxmlformats.org/officeDocument/2006/relationships/image" Target="../media/image53.png"/><Relationship Id="rId11" Type="http://schemas.openxmlformats.org/officeDocument/2006/relationships/image" Target="../media/image58.svg"/><Relationship Id="rId5" Type="http://schemas.openxmlformats.org/officeDocument/2006/relationships/image" Target="../media/image52.svg"/><Relationship Id="rId10" Type="http://schemas.openxmlformats.org/officeDocument/2006/relationships/image" Target="../media/image57.png"/><Relationship Id="rId4" Type="http://schemas.openxmlformats.org/officeDocument/2006/relationships/image" Target="../media/image51.png"/><Relationship Id="rId9" Type="http://schemas.openxmlformats.org/officeDocument/2006/relationships/image" Target="../media/image56.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15909" y="1762812"/>
            <a:ext cx="6828091" cy="2663531"/>
          </a:xfrm>
          <a:prstGeom prst="rect">
            <a:avLst/>
          </a:prstGeom>
          <a:solidFill>
            <a:srgbClr val="FFD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3000" b="1" dirty="0">
              <a:solidFill>
                <a:schemeClr val="tx1"/>
              </a:solidFill>
              <a:latin typeface="Arial" panose="020B0604020202020204" pitchFamily="34" charset="0"/>
              <a:cs typeface="Arial" panose="020B0604020202020204" pitchFamily="34" charset="0"/>
            </a:endParaRPr>
          </a:p>
          <a:p>
            <a:pPr algn="ctr"/>
            <a:endParaRPr lang="fr-FR" sz="3000" b="1" dirty="0">
              <a:solidFill>
                <a:schemeClr val="tx1"/>
              </a:solidFill>
              <a:latin typeface="Arial" panose="020B0604020202020204" pitchFamily="34" charset="0"/>
              <a:cs typeface="Arial" panose="020B0604020202020204" pitchFamily="34" charset="0"/>
            </a:endParaRPr>
          </a:p>
          <a:p>
            <a:pPr algn="ctr"/>
            <a:r>
              <a:rPr lang="fr-FR" sz="3000" b="1" dirty="0">
                <a:solidFill>
                  <a:schemeClr val="tx1"/>
                </a:solidFill>
                <a:latin typeface="Arial" panose="020B0604020202020204" pitchFamily="34" charset="0"/>
                <a:cs typeface="Arial" panose="020B0604020202020204" pitchFamily="34" charset="0"/>
              </a:rPr>
              <a:t>Partenariat EPCI</a:t>
            </a:r>
          </a:p>
          <a:p>
            <a:pPr algn="ctr"/>
            <a:r>
              <a:rPr lang="fr-FR" sz="3000" b="1" dirty="0">
                <a:solidFill>
                  <a:schemeClr val="tx1"/>
                </a:solidFill>
                <a:latin typeface="Arial" panose="020B0604020202020204" pitchFamily="34" charset="0"/>
                <a:cs typeface="Arial" panose="020B0604020202020204" pitchFamily="34" charset="0"/>
              </a:rPr>
              <a:t>Concertation écrits SRDEII</a:t>
            </a:r>
          </a:p>
          <a:p>
            <a:pPr algn="ctr"/>
            <a:r>
              <a:rPr lang="fr-FR" sz="2800" b="1" dirty="0">
                <a:solidFill>
                  <a:schemeClr val="tx1"/>
                </a:solidFill>
                <a:latin typeface="Arial" panose="020B0604020202020204" pitchFamily="34" charset="0"/>
                <a:cs typeface="Arial" panose="020B0604020202020204" pitchFamily="34" charset="0"/>
              </a:rPr>
              <a:t>Mardi 3 mars 2022</a:t>
            </a:r>
          </a:p>
          <a:p>
            <a:pPr algn="ctr"/>
            <a:endParaRPr lang="fr-FR" sz="3000" b="1" dirty="0">
              <a:solidFill>
                <a:schemeClr val="tx1"/>
              </a:solidFill>
              <a:latin typeface="Arial" panose="020B0604020202020204" pitchFamily="34" charset="0"/>
              <a:cs typeface="Arial" panose="020B0604020202020204" pitchFamily="34" charset="0"/>
            </a:endParaRPr>
          </a:p>
          <a:p>
            <a:pPr algn="ctr"/>
            <a:endParaRPr lang="fr-FR" sz="30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615213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5C9D461-FCED-407E-BDCB-45EC0AFDCB0C}"/>
              </a:ext>
            </a:extLst>
          </p:cNvPr>
          <p:cNvSpPr txBox="1"/>
          <p:nvPr/>
        </p:nvSpPr>
        <p:spPr>
          <a:xfrm>
            <a:off x="1403287" y="2444436"/>
            <a:ext cx="6337426" cy="2031325"/>
          </a:xfrm>
          <a:prstGeom prst="rect">
            <a:avLst/>
          </a:prstGeom>
          <a:noFill/>
        </p:spPr>
        <p:txBody>
          <a:bodyPr wrap="square" rtlCol="0">
            <a:spAutoFit/>
          </a:bodyPr>
          <a:lstStyle/>
          <a:p>
            <a:pPr algn="just"/>
            <a:r>
              <a:rPr lang="fr-FR" dirty="0">
                <a:latin typeface="Arial" panose="020B0604020202020204" pitchFamily="34" charset="0"/>
                <a:cs typeface="Arial" panose="020B0604020202020204" pitchFamily="34" charset="0"/>
              </a:rPr>
              <a:t>Note: Les informations fournies ci-dessous sont une synthèse des contributions écrites recueillies dans le cadre de la concertation du SRDEII de la Région Bourgogne-Franche-Comté. Ainsi certaines contributions sont convergentes, d’autres complémentaires, d’autres divergentes. Elles ne reflètent en aucun cas le point de vue ou les arbitrages de la Région. </a:t>
            </a:r>
          </a:p>
        </p:txBody>
      </p:sp>
    </p:spTree>
    <p:extLst>
      <p:ext uri="{BB962C8B-B14F-4D97-AF65-F5344CB8AC3E}">
        <p14:creationId xmlns:p14="http://schemas.microsoft.com/office/powerpoint/2010/main" val="38536008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6" name="Picture 12" descr="Fédération Française du Bâtiment Bourgogne-Franche-Comté - Home | Facebook">
            <a:extLst>
              <a:ext uri="{FF2B5EF4-FFF2-40B4-BE49-F238E27FC236}">
                <a16:creationId xmlns:a16="http://schemas.microsoft.com/office/drawing/2014/main" id="{42594774-1B1A-4CA7-8F65-C9B1752CC6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32385" y="4815160"/>
            <a:ext cx="1314369" cy="1314369"/>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F50F8159-FC73-473E-8C24-05A1508B10BC}"/>
              </a:ext>
            </a:extLst>
          </p:cNvPr>
          <p:cNvSpPr txBox="1"/>
          <p:nvPr/>
        </p:nvSpPr>
        <p:spPr>
          <a:xfrm>
            <a:off x="1828800" y="454410"/>
            <a:ext cx="6056768" cy="584775"/>
          </a:xfrm>
          <a:prstGeom prst="rect">
            <a:avLst/>
          </a:prstGeom>
          <a:noFill/>
        </p:spPr>
        <p:txBody>
          <a:bodyPr wrap="square" rtlCol="0">
            <a:spAutoFit/>
          </a:bodyPr>
          <a:lstStyle/>
          <a:p>
            <a:r>
              <a:rPr lang="fr-FR" sz="3200" dirty="0">
                <a:latin typeface="Arial" panose="020B0604020202020204" pitchFamily="34" charset="0"/>
                <a:cs typeface="Arial" panose="020B0604020202020204" pitchFamily="34" charset="0"/>
              </a:rPr>
              <a:t>28 participants dont…</a:t>
            </a:r>
          </a:p>
        </p:txBody>
      </p:sp>
      <p:cxnSp>
        <p:nvCxnSpPr>
          <p:cNvPr id="4" name="Connecteur droit 3">
            <a:extLst>
              <a:ext uri="{FF2B5EF4-FFF2-40B4-BE49-F238E27FC236}">
                <a16:creationId xmlns:a16="http://schemas.microsoft.com/office/drawing/2014/main" id="{5CCB20E6-E0AB-4BA8-9813-964896C925D2}"/>
              </a:ext>
            </a:extLst>
          </p:cNvPr>
          <p:cNvCxnSpPr>
            <a:cxnSpLocks/>
          </p:cNvCxnSpPr>
          <p:nvPr/>
        </p:nvCxnSpPr>
        <p:spPr>
          <a:xfrm>
            <a:off x="5649363" y="2559867"/>
            <a:ext cx="0" cy="31868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ZoneTexte 5">
            <a:extLst>
              <a:ext uri="{FF2B5EF4-FFF2-40B4-BE49-F238E27FC236}">
                <a16:creationId xmlns:a16="http://schemas.microsoft.com/office/drawing/2014/main" id="{F9F4BE0E-C6B0-4C26-9FC4-8B61D5AFB2E4}"/>
              </a:ext>
            </a:extLst>
          </p:cNvPr>
          <p:cNvSpPr txBox="1"/>
          <p:nvPr/>
        </p:nvSpPr>
        <p:spPr>
          <a:xfrm>
            <a:off x="1858877" y="1585412"/>
            <a:ext cx="751438" cy="369332"/>
          </a:xfrm>
          <a:prstGeom prst="rect">
            <a:avLst/>
          </a:prstGeom>
          <a:noFill/>
        </p:spPr>
        <p:txBody>
          <a:bodyPr wrap="square" rtlCol="0">
            <a:spAutoFit/>
          </a:bodyPr>
          <a:lstStyle/>
          <a:p>
            <a:r>
              <a:rPr lang="fr-FR" dirty="0"/>
              <a:t>EPCI</a:t>
            </a:r>
          </a:p>
        </p:txBody>
      </p:sp>
      <p:sp>
        <p:nvSpPr>
          <p:cNvPr id="7" name="ZoneTexte 6">
            <a:extLst>
              <a:ext uri="{FF2B5EF4-FFF2-40B4-BE49-F238E27FC236}">
                <a16:creationId xmlns:a16="http://schemas.microsoft.com/office/drawing/2014/main" id="{B27C6ECC-CCBD-485B-B1AC-8485D6AD8469}"/>
              </a:ext>
            </a:extLst>
          </p:cNvPr>
          <p:cNvSpPr txBox="1"/>
          <p:nvPr/>
        </p:nvSpPr>
        <p:spPr>
          <a:xfrm>
            <a:off x="6326168" y="1678896"/>
            <a:ext cx="1957057" cy="369332"/>
          </a:xfrm>
          <a:prstGeom prst="rect">
            <a:avLst/>
          </a:prstGeom>
          <a:noFill/>
        </p:spPr>
        <p:txBody>
          <a:bodyPr wrap="square" rtlCol="0">
            <a:spAutoFit/>
          </a:bodyPr>
          <a:lstStyle/>
          <a:p>
            <a:r>
              <a:rPr lang="fr-FR" dirty="0"/>
              <a:t>Acteurs régionaux</a:t>
            </a:r>
          </a:p>
        </p:txBody>
      </p:sp>
      <p:pic>
        <p:nvPicPr>
          <p:cNvPr id="8" name="Picture 2" descr="Chambre de Métiers et de l&amp;#39;Artisanat de Région Bourgogne Franche Comté  (CMA) - Maison de l&amp;#39;Emploi de l&amp;#39;Auxerrois">
            <a:extLst>
              <a:ext uri="{FF2B5EF4-FFF2-40B4-BE49-F238E27FC236}">
                <a16:creationId xmlns:a16="http://schemas.microsoft.com/office/drawing/2014/main" id="{56F7CF9A-6B23-4732-B07F-ADA1BD98D1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01143" y="3167543"/>
            <a:ext cx="1062483" cy="119844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CP Capéco numérique 07 03 2019">
            <a:extLst>
              <a:ext uri="{FF2B5EF4-FFF2-40B4-BE49-F238E27FC236}">
                <a16:creationId xmlns:a16="http://schemas.microsoft.com/office/drawing/2014/main" id="{44878DDF-8091-4014-BC34-FB4FC7A79D0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32385" y="4680898"/>
            <a:ext cx="2290739" cy="25961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8" descr="Commission Agriculture et Ruralité – Europe Ecologie Les Verts">
            <a:extLst>
              <a:ext uri="{FF2B5EF4-FFF2-40B4-BE49-F238E27FC236}">
                <a16:creationId xmlns:a16="http://schemas.microsoft.com/office/drawing/2014/main" id="{891976F7-C35F-4BD9-8AFB-4C907F9178A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04697" y="3485065"/>
            <a:ext cx="1418427" cy="880918"/>
          </a:xfrm>
          <a:prstGeom prst="rect">
            <a:avLst/>
          </a:prstGeom>
          <a:noFill/>
          <a:extLst>
            <a:ext uri="{909E8E84-426E-40DD-AFC4-6F175D3DCCD1}">
              <a14:hiddenFill xmlns:a14="http://schemas.microsoft.com/office/drawing/2010/main">
                <a:solidFill>
                  <a:srgbClr val="FFFFFF"/>
                </a:solidFill>
              </a14:hiddenFill>
            </a:ext>
          </a:extLst>
        </p:spPr>
      </p:pic>
      <p:sp>
        <p:nvSpPr>
          <p:cNvPr id="11" name="ZoneTexte 10">
            <a:extLst>
              <a:ext uri="{FF2B5EF4-FFF2-40B4-BE49-F238E27FC236}">
                <a16:creationId xmlns:a16="http://schemas.microsoft.com/office/drawing/2014/main" id="{04DA5752-B6E1-4459-AFDF-46519CEFE07F}"/>
              </a:ext>
            </a:extLst>
          </p:cNvPr>
          <p:cNvSpPr txBox="1"/>
          <p:nvPr/>
        </p:nvSpPr>
        <p:spPr>
          <a:xfrm>
            <a:off x="51444" y="5573619"/>
            <a:ext cx="1846907" cy="461665"/>
          </a:xfrm>
          <a:prstGeom prst="rect">
            <a:avLst/>
          </a:prstGeom>
          <a:noFill/>
        </p:spPr>
        <p:txBody>
          <a:bodyPr wrap="square" rtlCol="0">
            <a:spAutoFit/>
          </a:bodyPr>
          <a:lstStyle/>
          <a:p>
            <a:pPr algn="ctr"/>
            <a:r>
              <a:rPr lang="fr-FR" sz="1200" dirty="0"/>
              <a:t>Collectif Citoyen Nord Franche- Comté</a:t>
            </a:r>
          </a:p>
        </p:txBody>
      </p:sp>
      <p:pic>
        <p:nvPicPr>
          <p:cNvPr id="12" name="Picture 2" descr="Grand Belfort — Wikipédia">
            <a:extLst>
              <a:ext uri="{FF2B5EF4-FFF2-40B4-BE49-F238E27FC236}">
                <a16:creationId xmlns:a16="http://schemas.microsoft.com/office/drawing/2014/main" id="{CB25280E-5080-475B-8127-B728D5BF643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544" y="3274882"/>
            <a:ext cx="576699" cy="767896"/>
          </a:xfrm>
          <a:prstGeom prst="rect">
            <a:avLst/>
          </a:prstGeom>
          <a:noFill/>
          <a:extLst>
            <a:ext uri="{909E8E84-426E-40DD-AFC4-6F175D3DCCD1}">
              <a14:hiddenFill xmlns:a14="http://schemas.microsoft.com/office/drawing/2010/main">
                <a:solidFill>
                  <a:srgbClr val="FFFFFF"/>
                </a:solidFill>
              </a14:hiddenFill>
            </a:ext>
          </a:extLst>
        </p:spPr>
      </p:pic>
      <p:sp>
        <p:nvSpPr>
          <p:cNvPr id="13" name="ZoneTexte 12">
            <a:extLst>
              <a:ext uri="{FF2B5EF4-FFF2-40B4-BE49-F238E27FC236}">
                <a16:creationId xmlns:a16="http://schemas.microsoft.com/office/drawing/2014/main" id="{BCB6F530-6A7D-4F22-871A-6A644069D450}"/>
              </a:ext>
            </a:extLst>
          </p:cNvPr>
          <p:cNvSpPr txBox="1"/>
          <p:nvPr/>
        </p:nvSpPr>
        <p:spPr>
          <a:xfrm>
            <a:off x="1718435" y="5589472"/>
            <a:ext cx="1846907" cy="461665"/>
          </a:xfrm>
          <a:prstGeom prst="rect">
            <a:avLst/>
          </a:prstGeom>
          <a:noFill/>
        </p:spPr>
        <p:txBody>
          <a:bodyPr wrap="square" rtlCol="0">
            <a:spAutoFit/>
          </a:bodyPr>
          <a:lstStyle/>
          <a:p>
            <a:pPr algn="ctr"/>
            <a:r>
              <a:rPr lang="fr-FR" sz="1200" dirty="0"/>
              <a:t>Chamois – Territoire d’emplois</a:t>
            </a:r>
          </a:p>
        </p:txBody>
      </p:sp>
      <p:pic>
        <p:nvPicPr>
          <p:cNvPr id="1026" name="Picture 2" descr="Grand Sénonais - Le site officiel de la communauté d'agglomération Grand  Sénonais">
            <a:extLst>
              <a:ext uri="{FF2B5EF4-FFF2-40B4-BE49-F238E27FC236}">
                <a16:creationId xmlns:a16="http://schemas.microsoft.com/office/drawing/2014/main" id="{31F3AF5C-9960-46D4-AE44-08FC567BC70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08658" y="4365983"/>
            <a:ext cx="669317" cy="100397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C du Val Marnaysien (70) - ⚠️ Alertes &amp; informations municipales de votre  Communauté de Commune">
            <a:extLst>
              <a:ext uri="{FF2B5EF4-FFF2-40B4-BE49-F238E27FC236}">
                <a16:creationId xmlns:a16="http://schemas.microsoft.com/office/drawing/2014/main" id="{63C30BAE-DC79-4B0B-A832-8A1CFEC86E5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317452" y="2069770"/>
            <a:ext cx="1808526" cy="79725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ommunauté d'agglomération de Nevers — Wikipédia">
            <a:extLst>
              <a:ext uri="{FF2B5EF4-FFF2-40B4-BE49-F238E27FC236}">
                <a16:creationId xmlns:a16="http://schemas.microsoft.com/office/drawing/2014/main" id="{765C2ECB-56A5-4DF4-8B33-2477C486E53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147638" y="4551794"/>
            <a:ext cx="1218179" cy="80039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ommunauté de communes Le Grand Charolais — Wikipédia">
            <a:extLst>
              <a:ext uri="{FF2B5EF4-FFF2-40B4-BE49-F238E27FC236}">
                <a16:creationId xmlns:a16="http://schemas.microsoft.com/office/drawing/2014/main" id="{E8B3B708-FD89-48B9-85E2-F6A07C77F07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81077" y="4517301"/>
            <a:ext cx="1652257" cy="100397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Communauté de Communes de l'Aillantais en Bourgogne | Commune de CHASSY">
            <a:extLst>
              <a:ext uri="{FF2B5EF4-FFF2-40B4-BE49-F238E27FC236}">
                <a16:creationId xmlns:a16="http://schemas.microsoft.com/office/drawing/2014/main" id="{CBA7FC18-295F-47D7-A7D4-FB8205D9D59A}"/>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428179" y="2155428"/>
            <a:ext cx="1433513" cy="639961"/>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Communauté de Communes Loue Lison - CCLL">
            <a:extLst>
              <a:ext uri="{FF2B5EF4-FFF2-40B4-BE49-F238E27FC236}">
                <a16:creationId xmlns:a16="http://schemas.microsoft.com/office/drawing/2014/main" id="{327AB920-D815-4BBB-A0F8-25200035FACB}"/>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875244" y="3374861"/>
            <a:ext cx="2638425" cy="753836"/>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Communauté de Communes Cœur de Loire">
            <a:extLst>
              <a:ext uri="{FF2B5EF4-FFF2-40B4-BE49-F238E27FC236}">
                <a16:creationId xmlns:a16="http://schemas.microsoft.com/office/drawing/2014/main" id="{5E91162D-1831-428A-A82B-C0949A25F486}"/>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500428" y="4285452"/>
            <a:ext cx="825045" cy="851178"/>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Communauté de Communes des 2 Vallées Vertes - Doubs">
            <a:extLst>
              <a:ext uri="{FF2B5EF4-FFF2-40B4-BE49-F238E27FC236}">
                <a16:creationId xmlns:a16="http://schemas.microsoft.com/office/drawing/2014/main" id="{033E2538-C387-47AC-93B3-02F9F5A8CF23}"/>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168635" y="2235404"/>
            <a:ext cx="1395413" cy="819150"/>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du GÂTINAIS EN BOURGOGNE">
            <a:extLst>
              <a:ext uri="{FF2B5EF4-FFF2-40B4-BE49-F238E27FC236}">
                <a16:creationId xmlns:a16="http://schemas.microsoft.com/office/drawing/2014/main" id="{B1AFDCD0-0D2F-4884-9ACC-0796D59BD4C3}"/>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468130" y="5268154"/>
            <a:ext cx="2127944" cy="851178"/>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France Active Franche-Comté - France Active">
            <a:extLst>
              <a:ext uri="{FF2B5EF4-FFF2-40B4-BE49-F238E27FC236}">
                <a16:creationId xmlns:a16="http://schemas.microsoft.com/office/drawing/2014/main" id="{F691E5EB-54C9-47B3-90FD-A5300F0635BC}"/>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958560" y="2343150"/>
            <a:ext cx="1666357" cy="622046"/>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FREDERIC MONNIER | France Num, Portail de la transformation numérique des  entreprises">
            <a:extLst>
              <a:ext uri="{FF2B5EF4-FFF2-40B4-BE49-F238E27FC236}">
                <a16:creationId xmlns:a16="http://schemas.microsoft.com/office/drawing/2014/main" id="{BA6E5220-5FEF-45F8-90D3-D8FE14462CBC}"/>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873292" y="5111954"/>
            <a:ext cx="1062483" cy="854236"/>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Communauté d'agglomération de Vesoul — Wikipédia">
            <a:extLst>
              <a:ext uri="{FF2B5EF4-FFF2-40B4-BE49-F238E27FC236}">
                <a16:creationId xmlns:a16="http://schemas.microsoft.com/office/drawing/2014/main" id="{5B23781A-06D1-400C-AC07-5A26E1853AFF}"/>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033622" y="3170544"/>
            <a:ext cx="886754" cy="995508"/>
          </a:xfrm>
          <a:prstGeom prst="rect">
            <a:avLst/>
          </a:prstGeom>
          <a:noFill/>
          <a:extLst>
            <a:ext uri="{909E8E84-426E-40DD-AFC4-6F175D3DCCD1}">
              <a14:hiddenFill xmlns:a14="http://schemas.microsoft.com/office/drawing/2010/main">
                <a:solidFill>
                  <a:srgbClr val="FFFFFF"/>
                </a:solidFill>
              </a14:hiddenFill>
            </a:ext>
          </a:extLst>
        </p:spPr>
      </p:pic>
      <p:pic>
        <p:nvPicPr>
          <p:cNvPr id="1052" name="Picture 28" descr="Communauté urbaine Creusot Montceau — Wikipédia">
            <a:extLst>
              <a:ext uri="{FF2B5EF4-FFF2-40B4-BE49-F238E27FC236}">
                <a16:creationId xmlns:a16="http://schemas.microsoft.com/office/drawing/2014/main" id="{3B3C95E1-F6E9-423B-8687-1DCCC8925363}"/>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86239" y="2155428"/>
            <a:ext cx="1433513" cy="849307"/>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descr="Une image contenant texte, clipart, graphiques vectoriels&#10;&#10;Description générée automatiquement">
            <a:extLst>
              <a:ext uri="{FF2B5EF4-FFF2-40B4-BE49-F238E27FC236}">
                <a16:creationId xmlns:a16="http://schemas.microsoft.com/office/drawing/2014/main" id="{06693C53-B1B7-41D0-BF62-4DFD0AA0E93E}"/>
              </a:ext>
            </a:extLst>
          </p:cNvPr>
          <p:cNvPicPr>
            <a:picLocks noChangeAspect="1"/>
          </p:cNvPicPr>
          <p:nvPr/>
        </p:nvPicPr>
        <p:blipFill>
          <a:blip r:embed="rId20"/>
          <a:stretch>
            <a:fillRect/>
          </a:stretch>
        </p:blipFill>
        <p:spPr>
          <a:xfrm>
            <a:off x="2067167" y="3199427"/>
            <a:ext cx="818983" cy="1019960"/>
          </a:xfrm>
          <a:prstGeom prst="rect">
            <a:avLst/>
          </a:prstGeom>
        </p:spPr>
      </p:pic>
    </p:spTree>
    <p:extLst>
      <p:ext uri="{BB962C8B-B14F-4D97-AF65-F5344CB8AC3E}">
        <p14:creationId xmlns:p14="http://schemas.microsoft.com/office/powerpoint/2010/main" val="19958725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43B0F936-1EA5-4E83-AEE4-7A3D38F659AE}"/>
              </a:ext>
            </a:extLst>
          </p:cNvPr>
          <p:cNvSpPr txBox="1"/>
          <p:nvPr/>
        </p:nvSpPr>
        <p:spPr>
          <a:xfrm>
            <a:off x="1828800" y="454410"/>
            <a:ext cx="6056768" cy="584775"/>
          </a:xfrm>
          <a:prstGeom prst="rect">
            <a:avLst/>
          </a:prstGeom>
          <a:noFill/>
        </p:spPr>
        <p:txBody>
          <a:bodyPr wrap="square" rtlCol="0">
            <a:spAutoFit/>
          </a:bodyPr>
          <a:lstStyle/>
          <a:p>
            <a:r>
              <a:rPr lang="fr-FR" sz="3200" dirty="0">
                <a:latin typeface="Arial" panose="020B0604020202020204" pitchFamily="34" charset="0"/>
                <a:cs typeface="Arial" panose="020B0604020202020204" pitchFamily="34" charset="0"/>
              </a:rPr>
              <a:t>Questions</a:t>
            </a:r>
          </a:p>
        </p:txBody>
      </p:sp>
      <p:sp>
        <p:nvSpPr>
          <p:cNvPr id="3" name="Rectangle 2">
            <a:extLst>
              <a:ext uri="{FF2B5EF4-FFF2-40B4-BE49-F238E27FC236}">
                <a16:creationId xmlns:a16="http://schemas.microsoft.com/office/drawing/2014/main" id="{BB4220EC-2E8F-4E7F-AAB7-AE45F9DD8963}"/>
              </a:ext>
            </a:extLst>
          </p:cNvPr>
          <p:cNvSpPr>
            <a:spLocks/>
          </p:cNvSpPr>
          <p:nvPr/>
        </p:nvSpPr>
        <p:spPr bwMode="auto">
          <a:xfrm>
            <a:off x="1033818" y="4498849"/>
            <a:ext cx="7673764" cy="11180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24000" rIns="432000" rtlCol="0" anchor="ctr">
            <a:noAutofit/>
          </a:bodyPr>
          <a:lstStyle/>
          <a:p>
            <a:pPr defTabSz="685800">
              <a:lnSpc>
                <a:spcPct val="90000"/>
              </a:lnSpc>
              <a:spcBef>
                <a:spcPts val="0"/>
              </a:spcBef>
              <a:spcAft>
                <a:spcPts val="0"/>
              </a:spcAft>
              <a:defRPr/>
            </a:pPr>
            <a:r>
              <a:rPr lang="fr-FR" sz="1600" kern="0" dirty="0">
                <a:solidFill>
                  <a:srgbClr val="000000"/>
                </a:solidFill>
                <a:latin typeface="Arial" panose="020B0604020202020204" pitchFamily="34" charset="0"/>
                <a:cs typeface="Arial" panose="020B0604020202020204" pitchFamily="34" charset="0"/>
              </a:rPr>
              <a:t>3. Quelle ingénierie économique doit être renforcée ?</a:t>
            </a:r>
          </a:p>
        </p:txBody>
      </p:sp>
      <p:sp>
        <p:nvSpPr>
          <p:cNvPr id="4" name="Pentagon 33">
            <a:extLst>
              <a:ext uri="{FF2B5EF4-FFF2-40B4-BE49-F238E27FC236}">
                <a16:creationId xmlns:a16="http://schemas.microsoft.com/office/drawing/2014/main" id="{63021353-706B-4DEB-AFA6-889905465502}"/>
              </a:ext>
            </a:extLst>
          </p:cNvPr>
          <p:cNvSpPr/>
          <p:nvPr/>
        </p:nvSpPr>
        <p:spPr bwMode="auto">
          <a:xfrm>
            <a:off x="479036" y="4505970"/>
            <a:ext cx="784540" cy="1110935"/>
          </a:xfrm>
          <a:prstGeom prst="homePlate">
            <a:avLst>
              <a:gd name="adj" fmla="val 2732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defRPr/>
            </a:pPr>
            <a:endParaRPr lang="fr-FR" sz="1050" b="1" kern="0" dirty="0">
              <a:solidFill>
                <a:prstClr val="white"/>
              </a:solidFill>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23342A06-7741-4CEE-8AA1-39EAEFBA59A0}"/>
              </a:ext>
            </a:extLst>
          </p:cNvPr>
          <p:cNvSpPr>
            <a:spLocks/>
          </p:cNvSpPr>
          <p:nvPr/>
        </p:nvSpPr>
        <p:spPr bwMode="auto">
          <a:xfrm>
            <a:off x="1033818" y="3169693"/>
            <a:ext cx="7673764" cy="11180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24000" rIns="432000" rtlCol="0" anchor="ctr">
            <a:noAutofit/>
          </a:bodyPr>
          <a:lstStyle/>
          <a:p>
            <a:pPr defTabSz="685800">
              <a:lnSpc>
                <a:spcPct val="90000"/>
              </a:lnSpc>
              <a:spcBef>
                <a:spcPts val="0"/>
              </a:spcBef>
              <a:spcAft>
                <a:spcPts val="0"/>
              </a:spcAft>
              <a:defRPr/>
            </a:pPr>
            <a:r>
              <a:rPr lang="fr-FR" sz="1600" kern="0" dirty="0">
                <a:solidFill>
                  <a:srgbClr val="000000"/>
                </a:solidFill>
                <a:latin typeface="Arial" panose="020B0604020202020204" pitchFamily="34" charset="0"/>
                <a:cs typeface="Arial" panose="020B0604020202020204" pitchFamily="34" charset="0"/>
              </a:rPr>
              <a:t>2. L’offre immobilière étant une composante importante de l’attractivité et du développement des entreprises et une compétence exclusive des EPCI, quelle forme doit prendre le soutien régional en complément de l’intervention du territoire ?</a:t>
            </a:r>
          </a:p>
        </p:txBody>
      </p:sp>
      <p:sp>
        <p:nvSpPr>
          <p:cNvPr id="6" name="Pentagon 19">
            <a:extLst>
              <a:ext uri="{FF2B5EF4-FFF2-40B4-BE49-F238E27FC236}">
                <a16:creationId xmlns:a16="http://schemas.microsoft.com/office/drawing/2014/main" id="{683B1B01-4A30-41AC-9C31-1D0B789A73EC}"/>
              </a:ext>
            </a:extLst>
          </p:cNvPr>
          <p:cNvSpPr/>
          <p:nvPr/>
        </p:nvSpPr>
        <p:spPr bwMode="auto">
          <a:xfrm>
            <a:off x="479036" y="3167626"/>
            <a:ext cx="816451" cy="1120124"/>
          </a:xfrm>
          <a:prstGeom prst="homePlate">
            <a:avLst>
              <a:gd name="adj" fmla="val 2732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defRPr/>
            </a:pPr>
            <a:endParaRPr lang="fr-FR" sz="1050" b="1" kern="0" dirty="0">
              <a:solidFill>
                <a:prstClr val="white"/>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4F297634-9769-4DCF-BE88-29D594E95786}"/>
              </a:ext>
            </a:extLst>
          </p:cNvPr>
          <p:cNvSpPr/>
          <p:nvPr/>
        </p:nvSpPr>
        <p:spPr bwMode="auto">
          <a:xfrm>
            <a:off x="1033818" y="1838472"/>
            <a:ext cx="7673764" cy="11180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24000" tIns="0" rIns="0" bIns="0" rtlCol="0" anchor="ctr"/>
          <a:lstStyle/>
          <a:p>
            <a:pPr defTabSz="685800">
              <a:lnSpc>
                <a:spcPct val="90000"/>
              </a:lnSpc>
              <a:spcBef>
                <a:spcPts val="0"/>
              </a:spcBef>
              <a:spcAft>
                <a:spcPts val="0"/>
              </a:spcAft>
              <a:defRPr/>
            </a:pPr>
            <a:r>
              <a:rPr lang="fr-FR" sz="1600" kern="0" dirty="0">
                <a:solidFill>
                  <a:srgbClr val="000000"/>
                </a:solidFill>
                <a:latin typeface="Arial" panose="020B0604020202020204" pitchFamily="34" charset="0"/>
                <a:cs typeface="Arial" panose="020B0604020202020204" pitchFamily="34" charset="0"/>
              </a:rPr>
              <a:t>1. Comment Région et intercommunalités peuvent-elles coopérer et permettre ainsi à leurs territoires/entreprises de bénéficier des politiques régionales ?</a:t>
            </a:r>
          </a:p>
        </p:txBody>
      </p:sp>
      <p:sp>
        <p:nvSpPr>
          <p:cNvPr id="8" name="Pentagon 26">
            <a:extLst>
              <a:ext uri="{FF2B5EF4-FFF2-40B4-BE49-F238E27FC236}">
                <a16:creationId xmlns:a16="http://schemas.microsoft.com/office/drawing/2014/main" id="{D5C20334-2602-480B-B647-32EA88CECD8D}"/>
              </a:ext>
            </a:extLst>
          </p:cNvPr>
          <p:cNvSpPr/>
          <p:nvPr/>
        </p:nvSpPr>
        <p:spPr bwMode="auto">
          <a:xfrm>
            <a:off x="479035" y="1838472"/>
            <a:ext cx="806612" cy="1128557"/>
          </a:xfrm>
          <a:prstGeom prst="homePlate">
            <a:avLst>
              <a:gd name="adj" fmla="val 27321"/>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defRPr/>
            </a:pPr>
            <a:endParaRPr lang="fr-FR" sz="1050" b="1" kern="0" dirty="0">
              <a:solidFill>
                <a:prstClr val="white"/>
              </a:solidFill>
              <a:latin typeface="Arial" panose="020B0604020202020204" pitchFamily="34" charset="0"/>
              <a:cs typeface="Arial" panose="020B0604020202020204" pitchFamily="34" charset="0"/>
            </a:endParaRPr>
          </a:p>
        </p:txBody>
      </p:sp>
      <p:cxnSp>
        <p:nvCxnSpPr>
          <p:cNvPr id="9" name="Straight Connector 9">
            <a:extLst>
              <a:ext uri="{FF2B5EF4-FFF2-40B4-BE49-F238E27FC236}">
                <a16:creationId xmlns:a16="http://schemas.microsoft.com/office/drawing/2014/main" id="{03BE9865-733E-4DF6-83A1-7369B5C902ED}"/>
              </a:ext>
            </a:extLst>
          </p:cNvPr>
          <p:cNvCxnSpPr>
            <a:cxnSpLocks/>
          </p:cNvCxnSpPr>
          <p:nvPr/>
        </p:nvCxnSpPr>
        <p:spPr>
          <a:xfrm flipV="1">
            <a:off x="479036" y="3065844"/>
            <a:ext cx="8228545" cy="2968"/>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10">
            <a:extLst>
              <a:ext uri="{FF2B5EF4-FFF2-40B4-BE49-F238E27FC236}">
                <a16:creationId xmlns:a16="http://schemas.microsoft.com/office/drawing/2014/main" id="{C471194B-0D9C-4BF3-85F5-1E176E7A8574}"/>
              </a:ext>
            </a:extLst>
          </p:cNvPr>
          <p:cNvCxnSpPr>
            <a:cxnSpLocks/>
          </p:cNvCxnSpPr>
          <p:nvPr/>
        </p:nvCxnSpPr>
        <p:spPr>
          <a:xfrm flipV="1">
            <a:off x="479036" y="4395376"/>
            <a:ext cx="8228545" cy="2968"/>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44" name="Graphique 43" descr="Engrenages contour">
            <a:extLst>
              <a:ext uri="{FF2B5EF4-FFF2-40B4-BE49-F238E27FC236}">
                <a16:creationId xmlns:a16="http://schemas.microsoft.com/office/drawing/2014/main" id="{3207135B-3ECE-445D-A707-4876EEB6404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06128" y="4731775"/>
            <a:ext cx="652203" cy="652203"/>
          </a:xfrm>
          <a:prstGeom prst="rect">
            <a:avLst/>
          </a:prstGeom>
        </p:spPr>
      </p:pic>
      <p:pic>
        <p:nvPicPr>
          <p:cNvPr id="46" name="Graphique 45" descr="Ville contour">
            <a:extLst>
              <a:ext uri="{FF2B5EF4-FFF2-40B4-BE49-F238E27FC236}">
                <a16:creationId xmlns:a16="http://schemas.microsoft.com/office/drawing/2014/main" id="{B5FE27F1-B1A5-4324-B291-08F9709301C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2668" y="3421473"/>
            <a:ext cx="617276" cy="617276"/>
          </a:xfrm>
          <a:prstGeom prst="rect">
            <a:avLst/>
          </a:prstGeom>
        </p:spPr>
      </p:pic>
      <p:pic>
        <p:nvPicPr>
          <p:cNvPr id="48" name="Graphique 47" descr="Poignée de main contour">
            <a:extLst>
              <a:ext uri="{FF2B5EF4-FFF2-40B4-BE49-F238E27FC236}">
                <a16:creationId xmlns:a16="http://schemas.microsoft.com/office/drawing/2014/main" id="{41475B9B-A4C4-42E7-94C8-A8775BCCE9E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06128" y="2139816"/>
            <a:ext cx="616501" cy="616501"/>
          </a:xfrm>
          <a:prstGeom prst="rect">
            <a:avLst/>
          </a:prstGeom>
        </p:spPr>
      </p:pic>
    </p:spTree>
    <p:extLst>
      <p:ext uri="{BB962C8B-B14F-4D97-AF65-F5344CB8AC3E}">
        <p14:creationId xmlns:p14="http://schemas.microsoft.com/office/powerpoint/2010/main" val="21648329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Arc 156">
            <a:extLst>
              <a:ext uri="{FF2B5EF4-FFF2-40B4-BE49-F238E27FC236}">
                <a16:creationId xmlns:a16="http://schemas.microsoft.com/office/drawing/2014/main" id="{BABD6786-116F-49FF-A2C5-B7FDA68410B9}"/>
              </a:ext>
            </a:extLst>
          </p:cNvPr>
          <p:cNvSpPr>
            <a:spLocks noChangeAspect="1"/>
          </p:cNvSpPr>
          <p:nvPr/>
        </p:nvSpPr>
        <p:spPr>
          <a:xfrm flipV="1">
            <a:off x="-3898690" y="-12548655"/>
            <a:ext cx="16946801" cy="16946801"/>
          </a:xfrm>
          <a:prstGeom prst="arc">
            <a:avLst>
              <a:gd name="adj1" fmla="val 14683182"/>
              <a:gd name="adj2" fmla="val 17693459"/>
            </a:avLst>
          </a:prstGeom>
          <a:ln w="7620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685800" fontAlgn="auto">
              <a:spcBef>
                <a:spcPts val="0"/>
              </a:spcBef>
              <a:spcAft>
                <a:spcPts val="0"/>
              </a:spcAft>
              <a:defRPr/>
            </a:pPr>
            <a:endParaRPr lang="fr-FR" sz="1350" dirty="0">
              <a:solidFill>
                <a:prstClr val="black"/>
              </a:solidFill>
              <a:latin typeface="Calibri"/>
            </a:endParaRPr>
          </a:p>
        </p:txBody>
      </p:sp>
      <p:sp>
        <p:nvSpPr>
          <p:cNvPr id="3" name="ZoneTexte 2">
            <a:extLst>
              <a:ext uri="{FF2B5EF4-FFF2-40B4-BE49-F238E27FC236}">
                <a16:creationId xmlns:a16="http://schemas.microsoft.com/office/drawing/2014/main" id="{83594A91-A9D7-4A3D-9304-89B04805A500}"/>
              </a:ext>
            </a:extLst>
          </p:cNvPr>
          <p:cNvSpPr txBox="1"/>
          <p:nvPr/>
        </p:nvSpPr>
        <p:spPr>
          <a:xfrm>
            <a:off x="1724684" y="197620"/>
            <a:ext cx="6613557" cy="840230"/>
          </a:xfrm>
          <a:prstGeom prst="rect">
            <a:avLst/>
          </a:prstGeom>
          <a:noFill/>
        </p:spPr>
        <p:txBody>
          <a:bodyPr wrap="square">
            <a:spAutoFit/>
          </a:bodyPr>
          <a:lstStyle/>
          <a:p>
            <a:pPr defTabSz="685800">
              <a:lnSpc>
                <a:spcPct val="90000"/>
              </a:lnSpc>
              <a:spcBef>
                <a:spcPts val="0"/>
              </a:spcBef>
              <a:spcAft>
                <a:spcPts val="0"/>
              </a:spcAft>
              <a:defRPr/>
            </a:pPr>
            <a:r>
              <a:rPr lang="fr-FR" sz="1800" kern="0" dirty="0">
                <a:solidFill>
                  <a:srgbClr val="000000"/>
                </a:solidFill>
                <a:latin typeface="Arial" panose="020B0604020202020204" pitchFamily="34" charset="0"/>
                <a:cs typeface="Arial" panose="020B0604020202020204" pitchFamily="34" charset="0"/>
              </a:rPr>
              <a:t>1. Comment Région et intercommunalités peuvent-elles coopérer et permettre ainsi à leurs territoires/entreprises de bénéficier des politiques régionales ?</a:t>
            </a:r>
          </a:p>
        </p:txBody>
      </p:sp>
      <p:sp>
        <p:nvSpPr>
          <p:cNvPr id="4" name="Freeform: Shape 2">
            <a:extLst>
              <a:ext uri="{FF2B5EF4-FFF2-40B4-BE49-F238E27FC236}">
                <a16:creationId xmlns:a16="http://schemas.microsoft.com/office/drawing/2014/main" id="{69707AC3-4A51-49CB-A6D5-B164A9E8EA0A}"/>
              </a:ext>
            </a:extLst>
          </p:cNvPr>
          <p:cNvSpPr>
            <a:spLocks noChangeAspect="1"/>
          </p:cNvSpPr>
          <p:nvPr/>
        </p:nvSpPr>
        <p:spPr>
          <a:xfrm>
            <a:off x="0" y="1892174"/>
            <a:ext cx="9144000" cy="1887708"/>
          </a:xfrm>
          <a:custGeom>
            <a:avLst/>
            <a:gdLst>
              <a:gd name="connsiteX0" fmla="*/ 0 w 12192000"/>
              <a:gd name="connsiteY0" fmla="*/ 0 h 3896841"/>
              <a:gd name="connsiteX1" fmla="*/ 12192000 w 12192000"/>
              <a:gd name="connsiteY1" fmla="*/ 0 h 3896841"/>
              <a:gd name="connsiteX2" fmla="*/ 12192000 w 12192000"/>
              <a:gd name="connsiteY2" fmla="*/ 1628134 h 3896841"/>
              <a:gd name="connsiteX3" fmla="*/ 12118659 w 12192000"/>
              <a:gd name="connsiteY3" fmla="*/ 1693800 h 3896841"/>
              <a:gd name="connsiteX4" fmla="*/ 6096002 w 12192000"/>
              <a:gd name="connsiteY4" fmla="*/ 3896841 h 3896841"/>
              <a:gd name="connsiteX5" fmla="*/ 73344 w 12192000"/>
              <a:gd name="connsiteY5" fmla="*/ 1693800 h 3896841"/>
              <a:gd name="connsiteX6" fmla="*/ 0 w 12192000"/>
              <a:gd name="connsiteY6" fmla="*/ 1628131 h 389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896841">
                <a:moveTo>
                  <a:pt x="0" y="0"/>
                </a:moveTo>
                <a:lnTo>
                  <a:pt x="12192000" y="0"/>
                </a:lnTo>
                <a:lnTo>
                  <a:pt x="12192000" y="1628134"/>
                </a:lnTo>
                <a:lnTo>
                  <a:pt x="12118659" y="1693800"/>
                </a:lnTo>
                <a:cubicBezTo>
                  <a:pt x="10493180" y="3068224"/>
                  <a:pt x="8391358" y="3896841"/>
                  <a:pt x="6096002" y="3896841"/>
                </a:cubicBezTo>
                <a:cubicBezTo>
                  <a:pt x="3800646" y="3896841"/>
                  <a:pt x="1698823" y="3068224"/>
                  <a:pt x="73344" y="1693800"/>
                </a:cubicBezTo>
                <a:lnTo>
                  <a:pt x="0" y="162813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fontAlgn="auto">
              <a:spcBef>
                <a:spcPts val="0"/>
              </a:spcBef>
              <a:spcAft>
                <a:spcPts val="0"/>
              </a:spcAft>
              <a:defRPr/>
            </a:pPr>
            <a:endParaRPr lang="fr-FR" sz="1350" dirty="0">
              <a:solidFill>
                <a:prstClr val="white"/>
              </a:solidFill>
              <a:latin typeface="Calibri"/>
            </a:endParaRPr>
          </a:p>
        </p:txBody>
      </p:sp>
      <p:sp>
        <p:nvSpPr>
          <p:cNvPr id="5" name="Oval 4">
            <a:extLst>
              <a:ext uri="{FF2B5EF4-FFF2-40B4-BE49-F238E27FC236}">
                <a16:creationId xmlns:a16="http://schemas.microsoft.com/office/drawing/2014/main" id="{11206273-C81D-49D8-9C6B-81A063E2F8EA}"/>
              </a:ext>
            </a:extLst>
          </p:cNvPr>
          <p:cNvSpPr>
            <a:spLocks noChangeAspect="1"/>
          </p:cNvSpPr>
          <p:nvPr/>
        </p:nvSpPr>
        <p:spPr>
          <a:xfrm>
            <a:off x="536927" y="3246951"/>
            <a:ext cx="754381" cy="75438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fontAlgn="auto">
              <a:spcBef>
                <a:spcPts val="0"/>
              </a:spcBef>
              <a:spcAft>
                <a:spcPts val="0"/>
              </a:spcAft>
              <a:defRPr/>
            </a:pPr>
            <a:endParaRPr lang="fr-FR" sz="1350" dirty="0">
              <a:solidFill>
                <a:prstClr val="white"/>
              </a:solidFill>
              <a:latin typeface="Calibri"/>
            </a:endParaRPr>
          </a:p>
        </p:txBody>
      </p:sp>
      <p:sp>
        <p:nvSpPr>
          <p:cNvPr id="6" name="Oval 5">
            <a:extLst>
              <a:ext uri="{FF2B5EF4-FFF2-40B4-BE49-F238E27FC236}">
                <a16:creationId xmlns:a16="http://schemas.microsoft.com/office/drawing/2014/main" id="{82DB52D6-20F3-4740-914E-0C8A685E6DAC}"/>
              </a:ext>
            </a:extLst>
          </p:cNvPr>
          <p:cNvSpPr>
            <a:spLocks noChangeAspect="1"/>
          </p:cNvSpPr>
          <p:nvPr/>
        </p:nvSpPr>
        <p:spPr>
          <a:xfrm>
            <a:off x="2007563" y="3733834"/>
            <a:ext cx="754381" cy="75438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fontAlgn="auto">
              <a:spcBef>
                <a:spcPts val="0"/>
              </a:spcBef>
              <a:spcAft>
                <a:spcPts val="0"/>
              </a:spcAft>
              <a:defRPr/>
            </a:pPr>
            <a:endParaRPr lang="fr-FR" sz="1350" dirty="0">
              <a:solidFill>
                <a:prstClr val="white"/>
              </a:solidFill>
              <a:latin typeface="Calibri"/>
            </a:endParaRPr>
          </a:p>
        </p:txBody>
      </p:sp>
      <p:sp>
        <p:nvSpPr>
          <p:cNvPr id="7" name="Oval 6">
            <a:extLst>
              <a:ext uri="{FF2B5EF4-FFF2-40B4-BE49-F238E27FC236}">
                <a16:creationId xmlns:a16="http://schemas.microsoft.com/office/drawing/2014/main" id="{67993B2D-85BE-4FB0-8950-C4B995B5ABEA}"/>
              </a:ext>
            </a:extLst>
          </p:cNvPr>
          <p:cNvSpPr>
            <a:spLocks noChangeAspect="1"/>
          </p:cNvSpPr>
          <p:nvPr/>
        </p:nvSpPr>
        <p:spPr>
          <a:xfrm>
            <a:off x="3543909" y="3908996"/>
            <a:ext cx="754381" cy="75438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fontAlgn="auto">
              <a:spcBef>
                <a:spcPts val="0"/>
              </a:spcBef>
              <a:spcAft>
                <a:spcPts val="0"/>
              </a:spcAft>
              <a:defRPr/>
            </a:pPr>
            <a:endParaRPr lang="fr-FR" sz="1350" dirty="0">
              <a:solidFill>
                <a:prstClr val="white"/>
              </a:solidFill>
              <a:latin typeface="Calibri"/>
            </a:endParaRPr>
          </a:p>
        </p:txBody>
      </p:sp>
      <p:sp>
        <p:nvSpPr>
          <p:cNvPr id="8" name="Oval 7">
            <a:extLst>
              <a:ext uri="{FF2B5EF4-FFF2-40B4-BE49-F238E27FC236}">
                <a16:creationId xmlns:a16="http://schemas.microsoft.com/office/drawing/2014/main" id="{1C10BC71-75AC-448E-81EC-FEB51A45732D}"/>
              </a:ext>
            </a:extLst>
          </p:cNvPr>
          <p:cNvSpPr>
            <a:spLocks noChangeAspect="1"/>
          </p:cNvSpPr>
          <p:nvPr/>
        </p:nvSpPr>
        <p:spPr>
          <a:xfrm>
            <a:off x="6617329" y="3568223"/>
            <a:ext cx="754381" cy="75438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fontAlgn="auto">
              <a:spcBef>
                <a:spcPts val="0"/>
              </a:spcBef>
              <a:spcAft>
                <a:spcPts val="0"/>
              </a:spcAft>
              <a:defRPr/>
            </a:pPr>
            <a:endParaRPr lang="fr-FR" sz="1350" dirty="0">
              <a:solidFill>
                <a:prstClr val="white"/>
              </a:solidFill>
              <a:latin typeface="Calibri"/>
            </a:endParaRPr>
          </a:p>
        </p:txBody>
      </p:sp>
      <p:sp>
        <p:nvSpPr>
          <p:cNvPr id="9" name="Oval 8">
            <a:extLst>
              <a:ext uri="{FF2B5EF4-FFF2-40B4-BE49-F238E27FC236}">
                <a16:creationId xmlns:a16="http://schemas.microsoft.com/office/drawing/2014/main" id="{87821C95-121A-4C97-81DB-962E691A6470}"/>
              </a:ext>
            </a:extLst>
          </p:cNvPr>
          <p:cNvSpPr>
            <a:spLocks noChangeAspect="1"/>
          </p:cNvSpPr>
          <p:nvPr/>
        </p:nvSpPr>
        <p:spPr>
          <a:xfrm>
            <a:off x="7943565" y="3299193"/>
            <a:ext cx="754381" cy="75438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fontAlgn="auto">
              <a:spcBef>
                <a:spcPts val="0"/>
              </a:spcBef>
              <a:spcAft>
                <a:spcPts val="0"/>
              </a:spcAft>
              <a:defRPr/>
            </a:pPr>
            <a:endParaRPr lang="fr-FR" sz="1350" dirty="0">
              <a:solidFill>
                <a:prstClr val="white"/>
              </a:solidFill>
              <a:latin typeface="Calibri"/>
            </a:endParaRPr>
          </a:p>
        </p:txBody>
      </p:sp>
      <p:sp>
        <p:nvSpPr>
          <p:cNvPr id="10" name="TextBox 9">
            <a:extLst>
              <a:ext uri="{FF2B5EF4-FFF2-40B4-BE49-F238E27FC236}">
                <a16:creationId xmlns:a16="http://schemas.microsoft.com/office/drawing/2014/main" id="{FDB8200A-1AB9-49CA-8225-1A793B82359C}"/>
              </a:ext>
            </a:extLst>
          </p:cNvPr>
          <p:cNvSpPr txBox="1"/>
          <p:nvPr/>
        </p:nvSpPr>
        <p:spPr>
          <a:xfrm>
            <a:off x="47847" y="4051263"/>
            <a:ext cx="1663091" cy="2031325"/>
          </a:xfrm>
          <a:prstGeom prst="rect">
            <a:avLst/>
          </a:prstGeom>
          <a:noFill/>
        </p:spPr>
        <p:txBody>
          <a:bodyPr wrap="square" rtlCol="0">
            <a:spAutoFit/>
          </a:bodyPr>
          <a:lstStyle/>
          <a:p>
            <a:pPr algn="ctr" defTabSz="685800" fontAlgn="auto">
              <a:spcBef>
                <a:spcPts val="0"/>
              </a:spcBef>
              <a:spcAft>
                <a:spcPts val="0"/>
              </a:spcAft>
              <a:defRPr/>
            </a:pPr>
            <a:r>
              <a:rPr lang="fr-FR" sz="1050" b="1" dirty="0">
                <a:solidFill>
                  <a:prstClr val="black"/>
                </a:solidFill>
                <a:latin typeface="Calibri"/>
                <a:ea typeface="+mn-ea"/>
                <a:cs typeface="+mn-cs"/>
              </a:rPr>
              <a:t>Animation / groupes de travail mixtes EPCI - Région </a:t>
            </a:r>
          </a:p>
          <a:p>
            <a:pPr algn="ctr" defTabSz="685800" fontAlgn="auto">
              <a:spcBef>
                <a:spcPts val="0"/>
              </a:spcBef>
              <a:spcAft>
                <a:spcPts val="0"/>
              </a:spcAft>
              <a:defRPr/>
            </a:pPr>
            <a:endParaRPr lang="fr-FR" sz="1050" b="1" dirty="0">
              <a:solidFill>
                <a:prstClr val="black"/>
              </a:solidFill>
              <a:latin typeface="Calibri"/>
              <a:ea typeface="+mn-ea"/>
              <a:cs typeface="+mn-cs"/>
            </a:endParaRPr>
          </a:p>
          <a:p>
            <a:pPr algn="ctr" defTabSz="685800" fontAlgn="auto">
              <a:spcBef>
                <a:spcPts val="0"/>
              </a:spcBef>
              <a:spcAft>
                <a:spcPts val="0"/>
              </a:spcAft>
              <a:defRPr/>
            </a:pPr>
            <a:r>
              <a:rPr lang="fr-FR" sz="1050" dirty="0">
                <a:solidFill>
                  <a:prstClr val="black"/>
                </a:solidFill>
                <a:latin typeface="Calibri"/>
                <a:ea typeface="+mn-ea"/>
                <a:cs typeface="+mn-cs"/>
              </a:rPr>
              <a:t>Le maintien des canaux d’informations et des réseaux, de l’écoute lors des sollicitations territoriales (organisation de tables rondes en cas de projet d’entreprise important) est primordial.</a:t>
            </a:r>
          </a:p>
        </p:txBody>
      </p:sp>
      <p:sp>
        <p:nvSpPr>
          <p:cNvPr id="11" name="TextBox 10">
            <a:extLst>
              <a:ext uri="{FF2B5EF4-FFF2-40B4-BE49-F238E27FC236}">
                <a16:creationId xmlns:a16="http://schemas.microsoft.com/office/drawing/2014/main" id="{15526484-5D1D-4C25-BAFE-CF62B3A60C6B}"/>
              </a:ext>
            </a:extLst>
          </p:cNvPr>
          <p:cNvSpPr txBox="1"/>
          <p:nvPr/>
        </p:nvSpPr>
        <p:spPr>
          <a:xfrm>
            <a:off x="1535846" y="4550176"/>
            <a:ext cx="1663091" cy="1338828"/>
          </a:xfrm>
          <a:prstGeom prst="rect">
            <a:avLst/>
          </a:prstGeom>
          <a:noFill/>
        </p:spPr>
        <p:txBody>
          <a:bodyPr wrap="square" rtlCol="0">
            <a:spAutoFit/>
          </a:bodyPr>
          <a:lstStyle/>
          <a:p>
            <a:pPr algn="ctr" defTabSz="685800" fontAlgn="auto">
              <a:spcBef>
                <a:spcPts val="0"/>
              </a:spcBef>
              <a:spcAft>
                <a:spcPts val="0"/>
              </a:spcAft>
              <a:defRPr/>
            </a:pPr>
            <a:r>
              <a:rPr lang="fr-FR" sz="1050" b="1" dirty="0">
                <a:solidFill>
                  <a:prstClr val="black"/>
                </a:solidFill>
                <a:latin typeface="Calibri"/>
                <a:ea typeface="+mn-ea"/>
                <a:cs typeface="+mn-cs"/>
              </a:rPr>
              <a:t>Conférence annuelle Région/Agglomérations</a:t>
            </a:r>
            <a:endParaRPr lang="fr-FR" sz="1800" dirty="0">
              <a:effectLst/>
              <a:latin typeface="Calibri" panose="020F0502020204030204" pitchFamily="34" charset="0"/>
            </a:endParaRPr>
          </a:p>
          <a:p>
            <a:pPr marL="0" marR="0" algn="ctr">
              <a:spcBef>
                <a:spcPts val="0"/>
              </a:spcBef>
              <a:spcAft>
                <a:spcPts val="0"/>
              </a:spcAft>
            </a:pPr>
            <a:r>
              <a:rPr lang="fr-FR" sz="1050" dirty="0">
                <a:solidFill>
                  <a:prstClr val="black"/>
                </a:solidFill>
                <a:latin typeface="Calibri"/>
                <a:ea typeface="+mn-ea"/>
                <a:cs typeface="+mn-cs"/>
              </a:rPr>
              <a:t>Poursuivre</a:t>
            </a:r>
            <a:r>
              <a:rPr lang="fr-FR" sz="1800" dirty="0">
                <a:effectLst/>
                <a:latin typeface="Calibri" panose="020F0502020204030204" pitchFamily="34" charset="0"/>
              </a:rPr>
              <a:t> </a:t>
            </a:r>
            <a:r>
              <a:rPr lang="fr-FR" sz="1050" dirty="0">
                <a:solidFill>
                  <a:prstClr val="black"/>
                </a:solidFill>
                <a:latin typeface="Calibri"/>
                <a:ea typeface="+mn-ea"/>
                <a:cs typeface="+mn-cs"/>
              </a:rPr>
              <a:t>le RET par département</a:t>
            </a:r>
          </a:p>
          <a:p>
            <a:pPr marL="0" marR="0" algn="ctr">
              <a:spcBef>
                <a:spcPts val="0"/>
              </a:spcBef>
              <a:spcAft>
                <a:spcPts val="0"/>
              </a:spcAft>
            </a:pPr>
            <a:r>
              <a:rPr lang="fr-FR" sz="1050" dirty="0">
                <a:solidFill>
                  <a:prstClr val="black"/>
                </a:solidFill>
                <a:latin typeface="Calibri"/>
                <a:ea typeface="+mn-ea"/>
                <a:cs typeface="+mn-cs"/>
              </a:rPr>
              <a:t>Instaurer des rencontres bilatérales élus régionaux et élus intercommunaux</a:t>
            </a:r>
          </a:p>
        </p:txBody>
      </p:sp>
      <p:sp>
        <p:nvSpPr>
          <p:cNvPr id="12" name="TextBox 11">
            <a:extLst>
              <a:ext uri="{FF2B5EF4-FFF2-40B4-BE49-F238E27FC236}">
                <a16:creationId xmlns:a16="http://schemas.microsoft.com/office/drawing/2014/main" id="{7F3A9FB6-099E-49BF-B07A-0CAC34366818}"/>
              </a:ext>
            </a:extLst>
          </p:cNvPr>
          <p:cNvSpPr txBox="1"/>
          <p:nvPr/>
        </p:nvSpPr>
        <p:spPr>
          <a:xfrm>
            <a:off x="3089554" y="4674026"/>
            <a:ext cx="1663091" cy="1384995"/>
          </a:xfrm>
          <a:prstGeom prst="rect">
            <a:avLst/>
          </a:prstGeom>
          <a:noFill/>
        </p:spPr>
        <p:txBody>
          <a:bodyPr wrap="square" rtlCol="0">
            <a:spAutoFit/>
          </a:bodyPr>
          <a:lstStyle/>
          <a:p>
            <a:pPr algn="ctr" defTabSz="685800" fontAlgn="auto">
              <a:spcBef>
                <a:spcPts val="0"/>
              </a:spcBef>
              <a:spcAft>
                <a:spcPts val="0"/>
              </a:spcAft>
              <a:defRPr/>
            </a:pPr>
            <a:r>
              <a:rPr lang="fr-FR" sz="1050" b="1" dirty="0">
                <a:latin typeface="Calibri"/>
                <a:ea typeface="+mn-ea"/>
                <a:cs typeface="+mn-cs"/>
              </a:rPr>
              <a:t>Lisibilité et simplification des aides aux entreprises</a:t>
            </a:r>
            <a:endParaRPr lang="fr-FR" sz="1050" dirty="0">
              <a:latin typeface="Calibri"/>
              <a:ea typeface="+mn-ea"/>
              <a:cs typeface="+mn-cs"/>
            </a:endParaRPr>
          </a:p>
          <a:p>
            <a:pPr algn="ctr" defTabSz="685800" fontAlgn="auto">
              <a:spcBef>
                <a:spcPts val="0"/>
              </a:spcBef>
              <a:spcAft>
                <a:spcPts val="0"/>
              </a:spcAft>
              <a:defRPr/>
            </a:pPr>
            <a:endParaRPr lang="fr-FR" sz="1050" dirty="0">
              <a:solidFill>
                <a:prstClr val="black"/>
              </a:solidFill>
              <a:latin typeface="Calibri"/>
              <a:ea typeface="+mn-ea"/>
              <a:cs typeface="+mn-cs"/>
            </a:endParaRPr>
          </a:p>
          <a:p>
            <a:pPr algn="ctr" defTabSz="685800" fontAlgn="auto">
              <a:spcBef>
                <a:spcPts val="0"/>
              </a:spcBef>
              <a:spcAft>
                <a:spcPts val="0"/>
              </a:spcAft>
              <a:defRPr/>
            </a:pPr>
            <a:r>
              <a:rPr lang="fr-FR" sz="1050" dirty="0">
                <a:solidFill>
                  <a:prstClr val="black"/>
                </a:solidFill>
                <a:latin typeface="Calibri"/>
                <a:ea typeface="+mn-ea"/>
                <a:cs typeface="+mn-cs"/>
              </a:rPr>
              <a:t>Expliquer aux EPCI les aides et leur fonctionnement pour qu’ils puissent à leur tour aider leurs entreprises</a:t>
            </a:r>
          </a:p>
        </p:txBody>
      </p:sp>
      <p:sp>
        <p:nvSpPr>
          <p:cNvPr id="13" name="TextBox 12">
            <a:extLst>
              <a:ext uri="{FF2B5EF4-FFF2-40B4-BE49-F238E27FC236}">
                <a16:creationId xmlns:a16="http://schemas.microsoft.com/office/drawing/2014/main" id="{7078B541-C981-4EB0-9C54-2870179F7509}"/>
              </a:ext>
            </a:extLst>
          </p:cNvPr>
          <p:cNvSpPr txBox="1"/>
          <p:nvPr/>
        </p:nvSpPr>
        <p:spPr>
          <a:xfrm>
            <a:off x="6180337" y="4384565"/>
            <a:ext cx="1663091" cy="1061829"/>
          </a:xfrm>
          <a:prstGeom prst="rect">
            <a:avLst/>
          </a:prstGeom>
          <a:noFill/>
        </p:spPr>
        <p:txBody>
          <a:bodyPr wrap="square" rtlCol="0">
            <a:spAutoFit/>
          </a:bodyPr>
          <a:lstStyle/>
          <a:p>
            <a:pPr algn="ctr" defTabSz="685800" fontAlgn="auto">
              <a:spcBef>
                <a:spcPts val="0"/>
              </a:spcBef>
              <a:spcAft>
                <a:spcPts val="0"/>
              </a:spcAft>
              <a:defRPr/>
            </a:pPr>
            <a:r>
              <a:rPr lang="fr-FR" sz="1050" b="1" dirty="0">
                <a:solidFill>
                  <a:prstClr val="black"/>
                </a:solidFill>
                <a:latin typeface="Calibri"/>
                <a:ea typeface="+mn-ea"/>
                <a:cs typeface="+mn-cs"/>
              </a:rPr>
              <a:t>Délégation d'octroi de certaines aides régionales aux EPCI</a:t>
            </a:r>
          </a:p>
          <a:p>
            <a:pPr algn="ctr" defTabSz="685800" fontAlgn="auto">
              <a:spcBef>
                <a:spcPts val="0"/>
              </a:spcBef>
              <a:spcAft>
                <a:spcPts val="0"/>
              </a:spcAft>
              <a:defRPr/>
            </a:pPr>
            <a:endParaRPr lang="fr-FR" sz="1050" dirty="0">
              <a:solidFill>
                <a:prstClr val="black"/>
              </a:solidFill>
              <a:latin typeface="Calibri"/>
              <a:ea typeface="+mn-ea"/>
              <a:cs typeface="+mn-cs"/>
            </a:endParaRPr>
          </a:p>
          <a:p>
            <a:pPr algn="ctr" defTabSz="685800" fontAlgn="auto">
              <a:spcBef>
                <a:spcPts val="0"/>
              </a:spcBef>
              <a:spcAft>
                <a:spcPts val="0"/>
              </a:spcAft>
              <a:defRPr/>
            </a:pPr>
            <a:r>
              <a:rPr lang="fr-FR" sz="1050" dirty="0">
                <a:solidFill>
                  <a:prstClr val="black"/>
                </a:solidFill>
                <a:latin typeface="Calibri"/>
                <a:ea typeface="+mn-ea"/>
                <a:cs typeface="+mn-cs"/>
              </a:rPr>
              <a:t>Le dispositif fonctionne bien, à renforcer et élargir</a:t>
            </a:r>
          </a:p>
        </p:txBody>
      </p:sp>
      <p:sp>
        <p:nvSpPr>
          <p:cNvPr id="14" name="TextBox 13">
            <a:extLst>
              <a:ext uri="{FF2B5EF4-FFF2-40B4-BE49-F238E27FC236}">
                <a16:creationId xmlns:a16="http://schemas.microsoft.com/office/drawing/2014/main" id="{7DB6CB4C-D04D-43E6-9A22-5DE0F8BE54ED}"/>
              </a:ext>
            </a:extLst>
          </p:cNvPr>
          <p:cNvSpPr txBox="1"/>
          <p:nvPr/>
        </p:nvSpPr>
        <p:spPr>
          <a:xfrm>
            <a:off x="7523935" y="4103505"/>
            <a:ext cx="1663091" cy="900246"/>
          </a:xfrm>
          <a:prstGeom prst="rect">
            <a:avLst/>
          </a:prstGeom>
          <a:noFill/>
        </p:spPr>
        <p:txBody>
          <a:bodyPr wrap="square" rtlCol="0">
            <a:spAutoFit/>
          </a:bodyPr>
          <a:lstStyle/>
          <a:p>
            <a:pPr algn="ctr" defTabSz="685800" fontAlgn="auto">
              <a:spcBef>
                <a:spcPts val="0"/>
              </a:spcBef>
              <a:spcAft>
                <a:spcPts val="0"/>
              </a:spcAft>
              <a:defRPr/>
            </a:pPr>
            <a:r>
              <a:rPr lang="fr-FR" sz="1050" b="1" dirty="0">
                <a:solidFill>
                  <a:prstClr val="black"/>
                </a:solidFill>
                <a:latin typeface="Calibri"/>
                <a:ea typeface="+mn-ea"/>
                <a:cs typeface="+mn-cs"/>
              </a:rPr>
              <a:t>Soutien aux projets de territoire</a:t>
            </a:r>
          </a:p>
          <a:p>
            <a:pPr algn="ctr" defTabSz="685800" fontAlgn="auto">
              <a:spcBef>
                <a:spcPts val="0"/>
              </a:spcBef>
              <a:spcAft>
                <a:spcPts val="0"/>
              </a:spcAft>
              <a:defRPr/>
            </a:pPr>
            <a:endParaRPr lang="fr-FR" sz="1050" dirty="0">
              <a:solidFill>
                <a:prstClr val="black"/>
              </a:solidFill>
              <a:latin typeface="Calibri"/>
              <a:ea typeface="+mn-ea"/>
              <a:cs typeface="+mn-cs"/>
            </a:endParaRPr>
          </a:p>
          <a:p>
            <a:pPr algn="ctr" defTabSz="685800" fontAlgn="auto">
              <a:spcBef>
                <a:spcPts val="0"/>
              </a:spcBef>
              <a:spcAft>
                <a:spcPts val="0"/>
              </a:spcAft>
              <a:defRPr/>
            </a:pPr>
            <a:r>
              <a:rPr lang="fr-FR" sz="1050" dirty="0">
                <a:solidFill>
                  <a:prstClr val="black"/>
                </a:solidFill>
                <a:latin typeface="Calibri"/>
                <a:ea typeface="+mn-ea"/>
                <a:cs typeface="+mn-cs"/>
              </a:rPr>
              <a:t>Exemple: territoires d'industrie</a:t>
            </a:r>
          </a:p>
        </p:txBody>
      </p:sp>
      <p:grpSp>
        <p:nvGrpSpPr>
          <p:cNvPr id="33" name="Analytics18" descr="{&quot;Key&quot;:&quot;POWER_USER_SHAPE_ICON&quot;,&quot;Value&quot;:&quot;POWER_USER_SHAPE_ICON_STYLE_1&quot;}">
            <a:extLst>
              <a:ext uri="{FF2B5EF4-FFF2-40B4-BE49-F238E27FC236}">
                <a16:creationId xmlns:a16="http://schemas.microsoft.com/office/drawing/2014/main" id="{20FCDA4A-F0D2-4CF6-AC3E-AFC1B492E078}"/>
              </a:ext>
            </a:extLst>
          </p:cNvPr>
          <p:cNvGrpSpPr>
            <a:grpSpLocks noChangeAspect="1"/>
          </p:cNvGrpSpPr>
          <p:nvPr/>
        </p:nvGrpSpPr>
        <p:grpSpPr>
          <a:xfrm>
            <a:off x="3647259" y="4030366"/>
            <a:ext cx="530183" cy="447914"/>
            <a:chOff x="8405813" y="5819775"/>
            <a:chExt cx="828675" cy="700088"/>
          </a:xfrm>
        </p:grpSpPr>
        <p:sp>
          <p:nvSpPr>
            <p:cNvPr id="34" name="Freeform 272">
              <a:extLst>
                <a:ext uri="{FF2B5EF4-FFF2-40B4-BE49-F238E27FC236}">
                  <a16:creationId xmlns:a16="http://schemas.microsoft.com/office/drawing/2014/main" id="{DF685B3A-D6BC-4B4F-88A6-BD91DF462151}"/>
                </a:ext>
              </a:extLst>
            </p:cNvPr>
            <p:cNvSpPr>
              <a:spLocks/>
            </p:cNvSpPr>
            <p:nvPr/>
          </p:nvSpPr>
          <p:spPr bwMode="auto">
            <a:xfrm>
              <a:off x="8796338" y="6154738"/>
              <a:ext cx="438150" cy="365125"/>
            </a:xfrm>
            <a:custGeom>
              <a:avLst/>
              <a:gdLst>
                <a:gd name="T0" fmla="*/ 584 w 584"/>
                <a:gd name="T1" fmla="*/ 486 h 486"/>
                <a:gd name="T2" fmla="*/ 584 w 584"/>
                <a:gd name="T3" fmla="*/ 303 h 486"/>
                <a:gd name="T4" fmla="*/ 365 w 584"/>
                <a:gd name="T5" fmla="*/ 41 h 486"/>
                <a:gd name="T6" fmla="*/ 202 w 584"/>
                <a:gd name="T7" fmla="*/ 130 h 486"/>
                <a:gd name="T8" fmla="*/ 105 w 584"/>
                <a:gd name="T9" fmla="*/ 9 h 486"/>
                <a:gd name="T10" fmla="*/ 0 w 584"/>
                <a:gd name="T11" fmla="*/ 0 h 486"/>
              </a:gdLst>
              <a:ahLst/>
              <a:cxnLst>
                <a:cxn ang="0">
                  <a:pos x="T0" y="T1"/>
                </a:cxn>
                <a:cxn ang="0">
                  <a:pos x="T2" y="T3"/>
                </a:cxn>
                <a:cxn ang="0">
                  <a:pos x="T4" y="T5"/>
                </a:cxn>
                <a:cxn ang="0">
                  <a:pos x="T6" y="T7"/>
                </a:cxn>
                <a:cxn ang="0">
                  <a:pos x="T8" y="T9"/>
                </a:cxn>
                <a:cxn ang="0">
                  <a:pos x="T10" y="T11"/>
                </a:cxn>
              </a:cxnLst>
              <a:rect l="0" t="0" r="r" b="b"/>
              <a:pathLst>
                <a:path w="584" h="486">
                  <a:moveTo>
                    <a:pt x="584" y="486"/>
                  </a:moveTo>
                  <a:lnTo>
                    <a:pt x="584" y="303"/>
                  </a:lnTo>
                  <a:cubicBezTo>
                    <a:pt x="584" y="142"/>
                    <a:pt x="509" y="62"/>
                    <a:pt x="365" y="41"/>
                  </a:cubicBezTo>
                  <a:lnTo>
                    <a:pt x="202" y="130"/>
                  </a:lnTo>
                  <a:lnTo>
                    <a:pt x="105" y="9"/>
                  </a:lnTo>
                  <a:lnTo>
                    <a:pt x="0" y="0"/>
                  </a:lnTo>
                </a:path>
              </a:pathLst>
            </a:custGeom>
            <a:noFill/>
            <a:ln w="19050" cap="flat">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defRPr/>
              </a:pPr>
              <a:endParaRPr lang="fr-FR" sz="1350" dirty="0">
                <a:solidFill>
                  <a:prstClr val="black"/>
                </a:solidFill>
                <a:latin typeface="Calibri" panose="020F0502020204030204"/>
                <a:ea typeface="+mn-ea"/>
                <a:cs typeface="+mn-cs"/>
              </a:endParaRPr>
            </a:p>
          </p:txBody>
        </p:sp>
        <p:sp>
          <p:nvSpPr>
            <p:cNvPr id="35" name="Oval 273">
              <a:extLst>
                <a:ext uri="{FF2B5EF4-FFF2-40B4-BE49-F238E27FC236}">
                  <a16:creationId xmlns:a16="http://schemas.microsoft.com/office/drawing/2014/main" id="{6DD4386A-9E85-41F3-8463-AC0ED8435125}"/>
                </a:ext>
              </a:extLst>
            </p:cNvPr>
            <p:cNvSpPr>
              <a:spLocks noChangeArrowheads="1"/>
            </p:cNvSpPr>
            <p:nvPr/>
          </p:nvSpPr>
          <p:spPr bwMode="auto">
            <a:xfrm>
              <a:off x="8851900" y="5819775"/>
              <a:ext cx="314325" cy="309563"/>
            </a:xfrm>
            <a:prstGeom prst="ellipse">
              <a:avLst/>
            </a:prstGeom>
            <a:noFill/>
            <a:ln w="19050" cap="flat">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defRPr/>
              </a:pPr>
              <a:endParaRPr lang="fr-FR" sz="1350" dirty="0">
                <a:solidFill>
                  <a:prstClr val="black"/>
                </a:solidFill>
                <a:latin typeface="Calibri" panose="020F0502020204030204"/>
                <a:ea typeface="+mn-ea"/>
                <a:cs typeface="+mn-cs"/>
              </a:endParaRPr>
            </a:p>
          </p:txBody>
        </p:sp>
        <p:sp>
          <p:nvSpPr>
            <p:cNvPr id="36" name="Freeform 274">
              <a:extLst>
                <a:ext uri="{FF2B5EF4-FFF2-40B4-BE49-F238E27FC236}">
                  <a16:creationId xmlns:a16="http://schemas.microsoft.com/office/drawing/2014/main" id="{1CB32E5A-92B3-45C9-95F9-6EE785E05F3B}"/>
                </a:ext>
              </a:extLst>
            </p:cNvPr>
            <p:cNvSpPr>
              <a:spLocks/>
            </p:cNvSpPr>
            <p:nvPr/>
          </p:nvSpPr>
          <p:spPr bwMode="auto">
            <a:xfrm>
              <a:off x="8405813" y="6119813"/>
              <a:ext cx="131763" cy="173038"/>
            </a:xfrm>
            <a:custGeom>
              <a:avLst/>
              <a:gdLst>
                <a:gd name="T0" fmla="*/ 98 w 174"/>
                <a:gd name="T1" fmla="*/ 3 h 230"/>
                <a:gd name="T2" fmla="*/ 174 w 174"/>
                <a:gd name="T3" fmla="*/ 123 h 230"/>
                <a:gd name="T4" fmla="*/ 79 w 174"/>
                <a:gd name="T5" fmla="*/ 229 h 230"/>
                <a:gd name="T6" fmla="*/ 56 w 174"/>
                <a:gd name="T7" fmla="*/ 230 h 230"/>
                <a:gd name="T8" fmla="*/ 15 w 174"/>
                <a:gd name="T9" fmla="*/ 211 h 230"/>
                <a:gd name="T10" fmla="*/ 1 w 174"/>
                <a:gd name="T11" fmla="*/ 112 h 230"/>
                <a:gd name="T12" fmla="*/ 55 w 174"/>
                <a:gd name="T13" fmla="*/ 3 h 230"/>
                <a:gd name="T14" fmla="*/ 98 w 174"/>
                <a:gd name="T15" fmla="*/ 3 h 2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4" h="230">
                  <a:moveTo>
                    <a:pt x="98" y="3"/>
                  </a:moveTo>
                  <a:cubicBezTo>
                    <a:pt x="139" y="14"/>
                    <a:pt x="174" y="65"/>
                    <a:pt x="174" y="123"/>
                  </a:cubicBezTo>
                  <a:cubicBezTo>
                    <a:pt x="173" y="184"/>
                    <a:pt x="131" y="224"/>
                    <a:pt x="79" y="229"/>
                  </a:cubicBezTo>
                  <a:cubicBezTo>
                    <a:pt x="70" y="230"/>
                    <a:pt x="62" y="230"/>
                    <a:pt x="56" y="230"/>
                  </a:cubicBezTo>
                  <a:cubicBezTo>
                    <a:pt x="36" y="230"/>
                    <a:pt x="25" y="226"/>
                    <a:pt x="15" y="211"/>
                  </a:cubicBezTo>
                  <a:cubicBezTo>
                    <a:pt x="0" y="189"/>
                    <a:pt x="1" y="152"/>
                    <a:pt x="1" y="112"/>
                  </a:cubicBezTo>
                  <a:cubicBezTo>
                    <a:pt x="2" y="50"/>
                    <a:pt x="1" y="13"/>
                    <a:pt x="55" y="3"/>
                  </a:cubicBezTo>
                  <a:cubicBezTo>
                    <a:pt x="62" y="1"/>
                    <a:pt x="82" y="0"/>
                    <a:pt x="98" y="3"/>
                  </a:cubicBezTo>
                  <a:close/>
                </a:path>
              </a:pathLst>
            </a:custGeom>
            <a:noFill/>
            <a:ln w="19050" cap="flat">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defRPr/>
              </a:pPr>
              <a:endParaRPr lang="fr-FR" sz="1350" dirty="0">
                <a:solidFill>
                  <a:prstClr val="black"/>
                </a:solidFill>
                <a:latin typeface="Calibri" panose="020F0502020204030204"/>
                <a:ea typeface="+mn-ea"/>
                <a:cs typeface="+mn-cs"/>
              </a:endParaRPr>
            </a:p>
          </p:txBody>
        </p:sp>
        <p:sp>
          <p:nvSpPr>
            <p:cNvPr id="37" name="Line 275">
              <a:extLst>
                <a:ext uri="{FF2B5EF4-FFF2-40B4-BE49-F238E27FC236}">
                  <a16:creationId xmlns:a16="http://schemas.microsoft.com/office/drawing/2014/main" id="{4CEE921B-75C0-4229-AF64-155B7C698A96}"/>
                </a:ext>
              </a:extLst>
            </p:cNvPr>
            <p:cNvSpPr>
              <a:spLocks noChangeShapeType="1"/>
            </p:cNvSpPr>
            <p:nvPr/>
          </p:nvSpPr>
          <p:spPr bwMode="auto">
            <a:xfrm flipV="1">
              <a:off x="8583613" y="6137275"/>
              <a:ext cx="0" cy="149225"/>
            </a:xfrm>
            <a:prstGeom prst="line">
              <a:avLst/>
            </a:prstGeom>
            <a:noFill/>
            <a:ln w="19050"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defRPr/>
              </a:pPr>
              <a:endParaRPr lang="fr-FR" sz="1350" dirty="0">
                <a:solidFill>
                  <a:prstClr val="black"/>
                </a:solidFill>
                <a:latin typeface="Calibri" panose="020F0502020204030204"/>
                <a:ea typeface="+mn-ea"/>
                <a:cs typeface="+mn-cs"/>
              </a:endParaRPr>
            </a:p>
          </p:txBody>
        </p:sp>
        <p:sp>
          <p:nvSpPr>
            <p:cNvPr id="38" name="Line 276">
              <a:extLst>
                <a:ext uri="{FF2B5EF4-FFF2-40B4-BE49-F238E27FC236}">
                  <a16:creationId xmlns:a16="http://schemas.microsoft.com/office/drawing/2014/main" id="{3C75F826-8FC1-414E-B0AE-696E6E6DEB86}"/>
                </a:ext>
              </a:extLst>
            </p:cNvPr>
            <p:cNvSpPr>
              <a:spLocks noChangeShapeType="1"/>
            </p:cNvSpPr>
            <p:nvPr/>
          </p:nvSpPr>
          <p:spPr bwMode="auto">
            <a:xfrm flipV="1">
              <a:off x="8656638" y="6067425"/>
              <a:ext cx="0" cy="219075"/>
            </a:xfrm>
            <a:prstGeom prst="line">
              <a:avLst/>
            </a:prstGeom>
            <a:noFill/>
            <a:ln w="19050"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defRPr/>
              </a:pPr>
              <a:endParaRPr lang="fr-FR" sz="1350" dirty="0">
                <a:solidFill>
                  <a:prstClr val="black"/>
                </a:solidFill>
                <a:latin typeface="Calibri" panose="020F0502020204030204"/>
                <a:ea typeface="+mn-ea"/>
                <a:cs typeface="+mn-cs"/>
              </a:endParaRPr>
            </a:p>
          </p:txBody>
        </p:sp>
        <p:sp>
          <p:nvSpPr>
            <p:cNvPr id="39" name="Line 277">
              <a:extLst>
                <a:ext uri="{FF2B5EF4-FFF2-40B4-BE49-F238E27FC236}">
                  <a16:creationId xmlns:a16="http://schemas.microsoft.com/office/drawing/2014/main" id="{A250B531-77C0-4F7B-AC10-BF68EB6B73F4}"/>
                </a:ext>
              </a:extLst>
            </p:cNvPr>
            <p:cNvSpPr>
              <a:spLocks noChangeShapeType="1"/>
            </p:cNvSpPr>
            <p:nvPr/>
          </p:nvSpPr>
          <p:spPr bwMode="auto">
            <a:xfrm flipV="1">
              <a:off x="8728075" y="6200775"/>
              <a:ext cx="0" cy="85725"/>
            </a:xfrm>
            <a:prstGeom prst="line">
              <a:avLst/>
            </a:prstGeom>
            <a:noFill/>
            <a:ln w="19050"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defRPr/>
              </a:pPr>
              <a:endParaRPr lang="fr-FR" sz="1350" dirty="0">
                <a:solidFill>
                  <a:prstClr val="black"/>
                </a:solidFill>
                <a:latin typeface="Calibri" panose="020F0502020204030204"/>
                <a:ea typeface="+mn-ea"/>
                <a:cs typeface="+mn-cs"/>
              </a:endParaRPr>
            </a:p>
          </p:txBody>
        </p:sp>
        <p:sp>
          <p:nvSpPr>
            <p:cNvPr id="40" name="Line 278">
              <a:extLst>
                <a:ext uri="{FF2B5EF4-FFF2-40B4-BE49-F238E27FC236}">
                  <a16:creationId xmlns:a16="http://schemas.microsoft.com/office/drawing/2014/main" id="{E8FB77B9-559A-4B20-886D-C9CA618313B0}"/>
                </a:ext>
              </a:extLst>
            </p:cNvPr>
            <p:cNvSpPr>
              <a:spLocks noChangeShapeType="1"/>
            </p:cNvSpPr>
            <p:nvPr/>
          </p:nvSpPr>
          <p:spPr bwMode="auto">
            <a:xfrm>
              <a:off x="9075738" y="6402388"/>
              <a:ext cx="0" cy="117475"/>
            </a:xfrm>
            <a:prstGeom prst="line">
              <a:avLst/>
            </a:prstGeom>
            <a:noFill/>
            <a:ln w="19050" cap="flat">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defRPr/>
              </a:pPr>
              <a:endParaRPr lang="fr-FR" sz="1350" dirty="0">
                <a:solidFill>
                  <a:prstClr val="black"/>
                </a:solidFill>
                <a:latin typeface="Calibri" panose="020F0502020204030204"/>
                <a:ea typeface="+mn-ea"/>
                <a:cs typeface="+mn-cs"/>
              </a:endParaRPr>
            </a:p>
          </p:txBody>
        </p:sp>
        <p:sp>
          <p:nvSpPr>
            <p:cNvPr id="41" name="Line 279">
              <a:extLst>
                <a:ext uri="{FF2B5EF4-FFF2-40B4-BE49-F238E27FC236}">
                  <a16:creationId xmlns:a16="http://schemas.microsoft.com/office/drawing/2014/main" id="{812042C4-A214-4829-B04F-4043B5721CD7}"/>
                </a:ext>
              </a:extLst>
            </p:cNvPr>
            <p:cNvSpPr>
              <a:spLocks noChangeShapeType="1"/>
            </p:cNvSpPr>
            <p:nvPr/>
          </p:nvSpPr>
          <p:spPr bwMode="auto">
            <a:xfrm>
              <a:off x="8769350" y="6365875"/>
              <a:ext cx="0" cy="153988"/>
            </a:xfrm>
            <a:prstGeom prst="line">
              <a:avLst/>
            </a:prstGeom>
            <a:noFill/>
            <a:ln w="19050" cap="flat">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defRPr/>
              </a:pPr>
              <a:endParaRPr lang="fr-FR" sz="1350" dirty="0">
                <a:solidFill>
                  <a:prstClr val="black"/>
                </a:solidFill>
                <a:latin typeface="Calibri" panose="020F0502020204030204"/>
                <a:ea typeface="+mn-ea"/>
                <a:cs typeface="+mn-cs"/>
              </a:endParaRPr>
            </a:p>
          </p:txBody>
        </p:sp>
        <p:sp>
          <p:nvSpPr>
            <p:cNvPr id="42" name="Freeform 280">
              <a:extLst>
                <a:ext uri="{FF2B5EF4-FFF2-40B4-BE49-F238E27FC236}">
                  <a16:creationId xmlns:a16="http://schemas.microsoft.com/office/drawing/2014/main" id="{6CCEC7DD-93CE-48E5-A4C0-5AC7753422D7}"/>
                </a:ext>
              </a:extLst>
            </p:cNvPr>
            <p:cNvSpPr>
              <a:spLocks/>
            </p:cNvSpPr>
            <p:nvPr/>
          </p:nvSpPr>
          <p:spPr bwMode="auto">
            <a:xfrm>
              <a:off x="8472488" y="5991225"/>
              <a:ext cx="323850" cy="374650"/>
            </a:xfrm>
            <a:custGeom>
              <a:avLst/>
              <a:gdLst>
                <a:gd name="T0" fmla="*/ 0 w 431"/>
                <a:gd name="T1" fmla="*/ 172 h 499"/>
                <a:gd name="T2" fmla="*/ 0 w 431"/>
                <a:gd name="T3" fmla="*/ 0 h 499"/>
                <a:gd name="T4" fmla="*/ 431 w 431"/>
                <a:gd name="T5" fmla="*/ 0 h 499"/>
                <a:gd name="T6" fmla="*/ 431 w 431"/>
                <a:gd name="T7" fmla="*/ 499 h 499"/>
                <a:gd name="T8" fmla="*/ 0 w 431"/>
                <a:gd name="T9" fmla="*/ 499 h 499"/>
                <a:gd name="T10" fmla="*/ 0 w 431"/>
                <a:gd name="T11" fmla="*/ 401 h 499"/>
              </a:gdLst>
              <a:ahLst/>
              <a:cxnLst>
                <a:cxn ang="0">
                  <a:pos x="T0" y="T1"/>
                </a:cxn>
                <a:cxn ang="0">
                  <a:pos x="T2" y="T3"/>
                </a:cxn>
                <a:cxn ang="0">
                  <a:pos x="T4" y="T5"/>
                </a:cxn>
                <a:cxn ang="0">
                  <a:pos x="T6" y="T7"/>
                </a:cxn>
                <a:cxn ang="0">
                  <a:pos x="T8" y="T9"/>
                </a:cxn>
                <a:cxn ang="0">
                  <a:pos x="T10" y="T11"/>
                </a:cxn>
              </a:cxnLst>
              <a:rect l="0" t="0" r="r" b="b"/>
              <a:pathLst>
                <a:path w="431" h="499">
                  <a:moveTo>
                    <a:pt x="0" y="172"/>
                  </a:moveTo>
                  <a:lnTo>
                    <a:pt x="0" y="0"/>
                  </a:lnTo>
                  <a:lnTo>
                    <a:pt x="431" y="0"/>
                  </a:lnTo>
                  <a:lnTo>
                    <a:pt x="431" y="499"/>
                  </a:lnTo>
                  <a:lnTo>
                    <a:pt x="0" y="499"/>
                  </a:lnTo>
                  <a:lnTo>
                    <a:pt x="0" y="401"/>
                  </a:lnTo>
                </a:path>
              </a:pathLst>
            </a:custGeom>
            <a:noFill/>
            <a:ln w="19050" cap="flat">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defRPr/>
              </a:pPr>
              <a:endParaRPr lang="fr-FR" sz="1350" dirty="0">
                <a:solidFill>
                  <a:prstClr val="black"/>
                </a:solidFill>
                <a:latin typeface="Calibri" panose="020F0502020204030204"/>
                <a:ea typeface="+mn-ea"/>
                <a:cs typeface="+mn-cs"/>
              </a:endParaRPr>
            </a:p>
          </p:txBody>
        </p:sp>
      </p:grpSp>
      <p:sp>
        <p:nvSpPr>
          <p:cNvPr id="125" name="TextBox 124">
            <a:extLst>
              <a:ext uri="{FF2B5EF4-FFF2-40B4-BE49-F238E27FC236}">
                <a16:creationId xmlns:a16="http://schemas.microsoft.com/office/drawing/2014/main" id="{D54C4AF3-2E81-4318-BA19-67E14A12CC1D}"/>
              </a:ext>
            </a:extLst>
          </p:cNvPr>
          <p:cNvSpPr txBox="1"/>
          <p:nvPr/>
        </p:nvSpPr>
        <p:spPr>
          <a:xfrm>
            <a:off x="1098429" y="2179154"/>
            <a:ext cx="6947143" cy="830997"/>
          </a:xfrm>
          <a:prstGeom prst="rect">
            <a:avLst/>
          </a:prstGeom>
          <a:noFill/>
        </p:spPr>
        <p:txBody>
          <a:bodyPr wrap="square" rtlCol="0">
            <a:spAutoFit/>
          </a:bodyPr>
          <a:lstStyle/>
          <a:p>
            <a:pPr marL="0" marR="0" algn="ctr">
              <a:spcBef>
                <a:spcPts val="0"/>
              </a:spcBef>
              <a:spcAft>
                <a:spcPts val="0"/>
              </a:spcAft>
            </a:pPr>
            <a:r>
              <a:rPr lang="fr-FR" sz="2400" b="1" dirty="0">
                <a:solidFill>
                  <a:schemeClr val="bg1"/>
                </a:solidFill>
                <a:effectLst/>
                <a:latin typeface="Calibri" panose="020F0502020204030204" pitchFamily="34" charset="0"/>
              </a:rPr>
              <a:t> Politique régionale différenciée suivant les typologies de territoire</a:t>
            </a:r>
          </a:p>
        </p:txBody>
      </p:sp>
      <p:sp>
        <p:nvSpPr>
          <p:cNvPr id="126" name="Oval 6">
            <a:extLst>
              <a:ext uri="{FF2B5EF4-FFF2-40B4-BE49-F238E27FC236}">
                <a16:creationId xmlns:a16="http://schemas.microsoft.com/office/drawing/2014/main" id="{5FD92D44-2740-4734-8E80-A5B38E46C3F2}"/>
              </a:ext>
            </a:extLst>
          </p:cNvPr>
          <p:cNvSpPr>
            <a:spLocks noChangeAspect="1"/>
          </p:cNvSpPr>
          <p:nvPr/>
        </p:nvSpPr>
        <p:spPr>
          <a:xfrm>
            <a:off x="5080619" y="3905415"/>
            <a:ext cx="754381" cy="75438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fontAlgn="auto">
              <a:spcBef>
                <a:spcPts val="0"/>
              </a:spcBef>
              <a:spcAft>
                <a:spcPts val="0"/>
              </a:spcAft>
              <a:defRPr/>
            </a:pPr>
            <a:endParaRPr lang="fr-FR" sz="1350" dirty="0">
              <a:solidFill>
                <a:prstClr val="white"/>
              </a:solidFill>
              <a:latin typeface="Calibri"/>
            </a:endParaRPr>
          </a:p>
        </p:txBody>
      </p:sp>
      <p:sp>
        <p:nvSpPr>
          <p:cNvPr id="127" name="TextBox 11">
            <a:extLst>
              <a:ext uri="{FF2B5EF4-FFF2-40B4-BE49-F238E27FC236}">
                <a16:creationId xmlns:a16="http://schemas.microsoft.com/office/drawing/2014/main" id="{6A6EA7AB-9E40-4364-BB3F-595D4BEFD656}"/>
              </a:ext>
            </a:extLst>
          </p:cNvPr>
          <p:cNvSpPr txBox="1"/>
          <p:nvPr/>
        </p:nvSpPr>
        <p:spPr>
          <a:xfrm>
            <a:off x="4626264" y="4670445"/>
            <a:ext cx="1663091" cy="1061829"/>
          </a:xfrm>
          <a:prstGeom prst="rect">
            <a:avLst/>
          </a:prstGeom>
          <a:noFill/>
        </p:spPr>
        <p:txBody>
          <a:bodyPr wrap="square" rtlCol="0">
            <a:spAutoFit/>
          </a:bodyPr>
          <a:lstStyle/>
          <a:p>
            <a:pPr algn="ctr" defTabSz="685800" fontAlgn="auto">
              <a:spcBef>
                <a:spcPts val="0"/>
              </a:spcBef>
              <a:spcAft>
                <a:spcPts val="0"/>
              </a:spcAft>
              <a:defRPr/>
            </a:pPr>
            <a:r>
              <a:rPr lang="fr-FR" sz="1050" b="1" dirty="0">
                <a:solidFill>
                  <a:prstClr val="black"/>
                </a:solidFill>
                <a:latin typeface="Calibri"/>
                <a:ea typeface="+mn-ea"/>
                <a:cs typeface="+mn-cs"/>
              </a:rPr>
              <a:t>Accroître le rôle de l’AER</a:t>
            </a:r>
          </a:p>
          <a:p>
            <a:pPr algn="ctr" defTabSz="685800" fontAlgn="auto">
              <a:spcBef>
                <a:spcPts val="0"/>
              </a:spcBef>
              <a:spcAft>
                <a:spcPts val="0"/>
              </a:spcAft>
              <a:defRPr/>
            </a:pPr>
            <a:endParaRPr lang="fr-FR" sz="1050" b="1" dirty="0">
              <a:solidFill>
                <a:prstClr val="black"/>
              </a:solidFill>
              <a:latin typeface="Calibri"/>
              <a:ea typeface="+mn-ea"/>
              <a:cs typeface="+mn-cs"/>
            </a:endParaRPr>
          </a:p>
          <a:p>
            <a:pPr algn="ctr" defTabSz="685800" fontAlgn="auto">
              <a:spcBef>
                <a:spcPts val="0"/>
              </a:spcBef>
              <a:spcAft>
                <a:spcPts val="0"/>
              </a:spcAft>
              <a:defRPr/>
            </a:pPr>
            <a:r>
              <a:rPr lang="fr-FR" sz="1050" dirty="0">
                <a:solidFill>
                  <a:prstClr val="black"/>
                </a:solidFill>
                <a:latin typeface="Calibri"/>
                <a:ea typeface="+mn-ea"/>
                <a:cs typeface="+mn-cs"/>
              </a:rPr>
              <a:t>Poursuivre le travail initié avec l’AER</a:t>
            </a:r>
          </a:p>
          <a:p>
            <a:pPr algn="ctr" defTabSz="685800" fontAlgn="auto">
              <a:spcBef>
                <a:spcPts val="0"/>
              </a:spcBef>
              <a:spcAft>
                <a:spcPts val="0"/>
              </a:spcAft>
              <a:defRPr/>
            </a:pPr>
            <a:r>
              <a:rPr lang="fr-FR" sz="1050" dirty="0">
                <a:solidFill>
                  <a:prstClr val="black"/>
                </a:solidFill>
                <a:latin typeface="Calibri"/>
                <a:ea typeface="+mn-ea"/>
                <a:cs typeface="+mn-cs"/>
              </a:rPr>
              <a:t>Renforcer le partenariat EPCI-AER sur le terrain</a:t>
            </a:r>
          </a:p>
        </p:txBody>
      </p:sp>
      <p:pic>
        <p:nvPicPr>
          <p:cNvPr id="147" name="Graphique 146" descr="Pièces contour">
            <a:extLst>
              <a:ext uri="{FF2B5EF4-FFF2-40B4-BE49-F238E27FC236}">
                <a16:creationId xmlns:a16="http://schemas.microsoft.com/office/drawing/2014/main" id="{B8B5511A-E640-4D1C-A1E7-D052FA0F505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719846" y="3689419"/>
            <a:ext cx="549346" cy="549346"/>
          </a:xfrm>
          <a:prstGeom prst="rect">
            <a:avLst/>
          </a:prstGeom>
        </p:spPr>
      </p:pic>
      <p:pic>
        <p:nvPicPr>
          <p:cNvPr id="149" name="Graphique 148" descr="Avis des clients contour">
            <a:extLst>
              <a:ext uri="{FF2B5EF4-FFF2-40B4-BE49-F238E27FC236}">
                <a16:creationId xmlns:a16="http://schemas.microsoft.com/office/drawing/2014/main" id="{2527DFA4-43A5-4B59-BEDB-A3CECF686FC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055910" y="3799677"/>
            <a:ext cx="570577" cy="570577"/>
          </a:xfrm>
          <a:prstGeom prst="rect">
            <a:avLst/>
          </a:prstGeom>
        </p:spPr>
      </p:pic>
      <p:pic>
        <p:nvPicPr>
          <p:cNvPr id="153" name="Graphique 152" descr="Vivats contour">
            <a:extLst>
              <a:ext uri="{FF2B5EF4-FFF2-40B4-BE49-F238E27FC236}">
                <a16:creationId xmlns:a16="http://schemas.microsoft.com/office/drawing/2014/main" id="{72F8C345-6813-4B72-A794-C707A11D0D9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93074" y="3353753"/>
            <a:ext cx="643177" cy="643177"/>
          </a:xfrm>
          <a:prstGeom prst="rect">
            <a:avLst/>
          </a:prstGeom>
        </p:spPr>
      </p:pic>
      <p:pic>
        <p:nvPicPr>
          <p:cNvPr id="2050" name="Picture 2" descr="Agence Économique Régionale Bourgogne-Franche-Comté">
            <a:extLst>
              <a:ext uri="{FF2B5EF4-FFF2-40B4-BE49-F238E27FC236}">
                <a16:creationId xmlns:a16="http://schemas.microsoft.com/office/drawing/2014/main" id="{63FD4390-011C-4EE5-984B-5D929E9EDAF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80520" y="4161733"/>
            <a:ext cx="634210" cy="326794"/>
          </a:xfrm>
          <a:prstGeom prst="rect">
            <a:avLst/>
          </a:prstGeom>
          <a:noFill/>
          <a:extLst>
            <a:ext uri="{909E8E84-426E-40DD-AFC4-6F175D3DCCD1}">
              <a14:hiddenFill xmlns:a14="http://schemas.microsoft.com/office/drawing/2010/main">
                <a:solidFill>
                  <a:srgbClr val="FFFFFF"/>
                </a:solidFill>
              </a14:hiddenFill>
            </a:ext>
          </a:extLst>
        </p:spPr>
      </p:pic>
      <p:pic>
        <p:nvPicPr>
          <p:cNvPr id="155" name="Graphique 154" descr="Usine contour">
            <a:extLst>
              <a:ext uri="{FF2B5EF4-FFF2-40B4-BE49-F238E27FC236}">
                <a16:creationId xmlns:a16="http://schemas.microsoft.com/office/drawing/2014/main" id="{6360ECEB-C7C0-4036-AE76-F31C3A92700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087965" y="3412893"/>
            <a:ext cx="505354" cy="505354"/>
          </a:xfrm>
          <a:prstGeom prst="rect">
            <a:avLst/>
          </a:prstGeom>
        </p:spPr>
      </p:pic>
    </p:spTree>
    <p:extLst>
      <p:ext uri="{BB962C8B-B14F-4D97-AF65-F5344CB8AC3E}">
        <p14:creationId xmlns:p14="http://schemas.microsoft.com/office/powerpoint/2010/main" val="32498706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A0A49DD-78C5-43CC-BFCF-8BF71B471291}"/>
              </a:ext>
            </a:extLst>
          </p:cNvPr>
          <p:cNvSpPr>
            <a:spLocks/>
          </p:cNvSpPr>
          <p:nvPr/>
        </p:nvSpPr>
        <p:spPr bwMode="auto">
          <a:xfrm>
            <a:off x="1341636" y="200157"/>
            <a:ext cx="7673764" cy="11180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24000" rIns="432000" rtlCol="0" anchor="ctr">
            <a:noAutofit/>
          </a:bodyPr>
          <a:lstStyle/>
          <a:p>
            <a:pPr defTabSz="685800">
              <a:lnSpc>
                <a:spcPct val="90000"/>
              </a:lnSpc>
              <a:spcBef>
                <a:spcPts val="0"/>
              </a:spcBef>
              <a:spcAft>
                <a:spcPts val="0"/>
              </a:spcAft>
              <a:defRPr/>
            </a:pPr>
            <a:r>
              <a:rPr lang="fr-FR" sz="1600" kern="0" dirty="0">
                <a:solidFill>
                  <a:srgbClr val="000000"/>
                </a:solidFill>
                <a:latin typeface="Arial" panose="020B0604020202020204" pitchFamily="34" charset="0"/>
                <a:cs typeface="Arial" panose="020B0604020202020204" pitchFamily="34" charset="0"/>
              </a:rPr>
              <a:t>2. L’offre immobilière étant une composante importante de l’attractivité et du développement des entreprises et une compétence exclusive des EPCI, quelle forme doit prendre le soutien régional en complément de l’intervention du territoire ?</a:t>
            </a:r>
          </a:p>
        </p:txBody>
      </p:sp>
      <p:sp>
        <p:nvSpPr>
          <p:cNvPr id="199" name="Pentagon 33">
            <a:extLst>
              <a:ext uri="{FF2B5EF4-FFF2-40B4-BE49-F238E27FC236}">
                <a16:creationId xmlns:a16="http://schemas.microsoft.com/office/drawing/2014/main" id="{4A58058F-CF89-48A9-AAF5-7DDD0C5391E7}"/>
              </a:ext>
            </a:extLst>
          </p:cNvPr>
          <p:cNvSpPr/>
          <p:nvPr/>
        </p:nvSpPr>
        <p:spPr bwMode="auto">
          <a:xfrm>
            <a:off x="3647414" y="3788902"/>
            <a:ext cx="675000" cy="6750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defRPr/>
            </a:pPr>
            <a:endParaRPr lang="fr-FR" sz="1050" b="1" kern="0" dirty="0">
              <a:solidFill>
                <a:prstClr val="white"/>
              </a:solidFill>
              <a:latin typeface="Calibri" panose="020F0502020204030204" pitchFamily="34" charset="0"/>
            </a:endParaRPr>
          </a:p>
        </p:txBody>
      </p:sp>
      <p:sp>
        <p:nvSpPr>
          <p:cNvPr id="200" name="Pentagon 19">
            <a:extLst>
              <a:ext uri="{FF2B5EF4-FFF2-40B4-BE49-F238E27FC236}">
                <a16:creationId xmlns:a16="http://schemas.microsoft.com/office/drawing/2014/main" id="{27C346EA-0127-4E22-9CC6-C4039949F0A8}"/>
              </a:ext>
            </a:extLst>
          </p:cNvPr>
          <p:cNvSpPr/>
          <p:nvPr/>
        </p:nvSpPr>
        <p:spPr bwMode="auto">
          <a:xfrm>
            <a:off x="3647414" y="2904173"/>
            <a:ext cx="675000" cy="6750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defRPr/>
            </a:pPr>
            <a:endParaRPr lang="fr-FR" sz="1050" b="1" kern="0" dirty="0">
              <a:solidFill>
                <a:prstClr val="white"/>
              </a:solidFill>
              <a:latin typeface="Calibri" panose="020F0502020204030204" pitchFamily="34" charset="0"/>
            </a:endParaRPr>
          </a:p>
        </p:txBody>
      </p:sp>
      <p:sp>
        <p:nvSpPr>
          <p:cNvPr id="201" name="Pentagon 26">
            <a:extLst>
              <a:ext uri="{FF2B5EF4-FFF2-40B4-BE49-F238E27FC236}">
                <a16:creationId xmlns:a16="http://schemas.microsoft.com/office/drawing/2014/main" id="{884578F4-B72C-4884-8274-A048EBD4FFBC}"/>
              </a:ext>
            </a:extLst>
          </p:cNvPr>
          <p:cNvSpPr/>
          <p:nvPr/>
        </p:nvSpPr>
        <p:spPr bwMode="auto">
          <a:xfrm>
            <a:off x="3647414" y="2019445"/>
            <a:ext cx="675000" cy="675000"/>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defRPr/>
            </a:pPr>
            <a:endParaRPr lang="fr-FR" sz="1050" b="1" kern="0" dirty="0">
              <a:solidFill>
                <a:prstClr val="white"/>
              </a:solidFill>
              <a:latin typeface="Calibri" panose="020F0502020204030204" pitchFamily="34" charset="0"/>
            </a:endParaRPr>
          </a:p>
        </p:txBody>
      </p:sp>
      <p:sp>
        <p:nvSpPr>
          <p:cNvPr id="202" name="Pentagon 47">
            <a:extLst>
              <a:ext uri="{FF2B5EF4-FFF2-40B4-BE49-F238E27FC236}">
                <a16:creationId xmlns:a16="http://schemas.microsoft.com/office/drawing/2014/main" id="{505F19DF-2B92-449C-A925-854D159542F1}"/>
              </a:ext>
            </a:extLst>
          </p:cNvPr>
          <p:cNvSpPr/>
          <p:nvPr/>
        </p:nvSpPr>
        <p:spPr bwMode="auto">
          <a:xfrm>
            <a:off x="3647414" y="4673630"/>
            <a:ext cx="675000" cy="6750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defRPr/>
            </a:pPr>
            <a:endParaRPr lang="fr-FR" sz="1050" b="1" kern="0" dirty="0">
              <a:solidFill>
                <a:prstClr val="white"/>
              </a:solidFill>
              <a:latin typeface="Calibri" panose="020F0502020204030204" pitchFamily="34" charset="0"/>
            </a:endParaRPr>
          </a:p>
        </p:txBody>
      </p:sp>
      <p:sp>
        <p:nvSpPr>
          <p:cNvPr id="203" name="Pentagon 33">
            <a:extLst>
              <a:ext uri="{FF2B5EF4-FFF2-40B4-BE49-F238E27FC236}">
                <a16:creationId xmlns:a16="http://schemas.microsoft.com/office/drawing/2014/main" id="{E621683F-5B58-483F-A0CA-899F21EBC19B}"/>
              </a:ext>
            </a:extLst>
          </p:cNvPr>
          <p:cNvSpPr/>
          <p:nvPr/>
        </p:nvSpPr>
        <p:spPr bwMode="auto">
          <a:xfrm>
            <a:off x="4821587" y="2904173"/>
            <a:ext cx="675000" cy="675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defRPr/>
            </a:pPr>
            <a:endParaRPr lang="fr-FR" sz="1050" b="1" kern="0" dirty="0">
              <a:solidFill>
                <a:prstClr val="white"/>
              </a:solidFill>
              <a:latin typeface="Calibri" panose="020F0502020204030204" pitchFamily="34" charset="0"/>
            </a:endParaRPr>
          </a:p>
        </p:txBody>
      </p:sp>
      <p:sp>
        <p:nvSpPr>
          <p:cNvPr id="204" name="Pentagon 19">
            <a:extLst>
              <a:ext uri="{FF2B5EF4-FFF2-40B4-BE49-F238E27FC236}">
                <a16:creationId xmlns:a16="http://schemas.microsoft.com/office/drawing/2014/main" id="{A71E3476-F341-47B4-BBF5-35647A4F3572}"/>
              </a:ext>
            </a:extLst>
          </p:cNvPr>
          <p:cNvSpPr/>
          <p:nvPr/>
        </p:nvSpPr>
        <p:spPr bwMode="auto">
          <a:xfrm>
            <a:off x="4821587" y="3788902"/>
            <a:ext cx="675000" cy="6750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defRPr/>
            </a:pPr>
            <a:endParaRPr lang="fr-FR" sz="1050" b="1" kern="0" dirty="0">
              <a:solidFill>
                <a:prstClr val="white"/>
              </a:solidFill>
              <a:latin typeface="Calibri" panose="020F0502020204030204" pitchFamily="34" charset="0"/>
            </a:endParaRPr>
          </a:p>
        </p:txBody>
      </p:sp>
      <p:sp>
        <p:nvSpPr>
          <p:cNvPr id="205" name="Pentagon 26">
            <a:extLst>
              <a:ext uri="{FF2B5EF4-FFF2-40B4-BE49-F238E27FC236}">
                <a16:creationId xmlns:a16="http://schemas.microsoft.com/office/drawing/2014/main" id="{A881DA7A-3F17-4F62-A90A-160E072E52D9}"/>
              </a:ext>
            </a:extLst>
          </p:cNvPr>
          <p:cNvSpPr/>
          <p:nvPr/>
        </p:nvSpPr>
        <p:spPr bwMode="auto">
          <a:xfrm>
            <a:off x="4821587" y="4673630"/>
            <a:ext cx="675000" cy="6750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defRPr/>
            </a:pPr>
            <a:endParaRPr lang="fr-FR" sz="1050" b="1" kern="0" dirty="0">
              <a:solidFill>
                <a:prstClr val="white"/>
              </a:solidFill>
              <a:latin typeface="Calibri" panose="020F0502020204030204" pitchFamily="34" charset="0"/>
            </a:endParaRPr>
          </a:p>
        </p:txBody>
      </p:sp>
      <p:sp>
        <p:nvSpPr>
          <p:cNvPr id="206" name="Pentagon 47" descr="{&quot;Key&quot;:&quot;POWER_USER_SHAPE_ICON&quot;,&quot;Value&quot;:&quot;POWER_USER_SHAPE_ICON_STYLE_1&quot;}">
            <a:extLst>
              <a:ext uri="{FF2B5EF4-FFF2-40B4-BE49-F238E27FC236}">
                <a16:creationId xmlns:a16="http://schemas.microsoft.com/office/drawing/2014/main" id="{78DC42A7-35AC-4ED8-876D-A3693E63B52D}"/>
              </a:ext>
            </a:extLst>
          </p:cNvPr>
          <p:cNvSpPr/>
          <p:nvPr/>
        </p:nvSpPr>
        <p:spPr bwMode="auto">
          <a:xfrm>
            <a:off x="4821587" y="2019445"/>
            <a:ext cx="675000" cy="675000"/>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defRPr/>
            </a:pPr>
            <a:endParaRPr lang="fr-FR" sz="1050" b="1" kern="0" dirty="0">
              <a:solidFill>
                <a:prstClr val="white"/>
              </a:solidFill>
              <a:latin typeface="Calibri" panose="020F0502020204030204" pitchFamily="34" charset="0"/>
            </a:endParaRPr>
          </a:p>
        </p:txBody>
      </p:sp>
      <p:sp>
        <p:nvSpPr>
          <p:cNvPr id="207" name="Rectangle 206">
            <a:extLst>
              <a:ext uri="{FF2B5EF4-FFF2-40B4-BE49-F238E27FC236}">
                <a16:creationId xmlns:a16="http://schemas.microsoft.com/office/drawing/2014/main" id="{25F0BB5B-A444-4D17-AD9C-CBEC1E844C44}"/>
              </a:ext>
            </a:extLst>
          </p:cNvPr>
          <p:cNvSpPr/>
          <p:nvPr/>
        </p:nvSpPr>
        <p:spPr bwMode="auto">
          <a:xfrm>
            <a:off x="5559138" y="2019445"/>
            <a:ext cx="3127663" cy="6769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6675" tIns="28575" rIns="66675" bIns="28575" rtlCol="0" anchor="ctr"/>
          <a:lstStyle/>
          <a:p>
            <a:pPr defTabSz="685800">
              <a:lnSpc>
                <a:spcPct val="90000"/>
              </a:lnSpc>
              <a:spcBef>
                <a:spcPts val="0"/>
              </a:spcBef>
              <a:spcAft>
                <a:spcPts val="0"/>
              </a:spcAft>
              <a:defRPr/>
            </a:pPr>
            <a:r>
              <a:rPr lang="fr-FR" sz="1200" b="1" kern="0" dirty="0">
                <a:solidFill>
                  <a:srgbClr val="000000"/>
                </a:solidFill>
                <a:latin typeface="Calibri" panose="020F0502020204030204" pitchFamily="34" charset="0"/>
                <a:cs typeface="Arial" pitchFamily="34" charset="0"/>
              </a:rPr>
              <a:t>Promouvoir les territoires et l'offre immobilière hors des territoires</a:t>
            </a:r>
          </a:p>
          <a:p>
            <a:pPr defTabSz="685800">
              <a:lnSpc>
                <a:spcPct val="90000"/>
              </a:lnSpc>
              <a:spcBef>
                <a:spcPts val="0"/>
              </a:spcBef>
              <a:spcAft>
                <a:spcPts val="0"/>
              </a:spcAft>
              <a:defRPr/>
            </a:pPr>
            <a:r>
              <a:rPr lang="fr-FR" sz="1200" kern="0" dirty="0">
                <a:solidFill>
                  <a:srgbClr val="000000"/>
                </a:solidFill>
                <a:latin typeface="Calibri" panose="020F0502020204030204" pitchFamily="34" charset="0"/>
                <a:cs typeface="Arial" pitchFamily="34" charset="0"/>
              </a:rPr>
              <a:t>à l’échelle de la Région, un lien pourrait être fait avec des mandataires – agences immobilières, notaires – pour que leurs offres soient relayées dans les territoires . </a:t>
            </a:r>
          </a:p>
        </p:txBody>
      </p:sp>
      <p:sp>
        <p:nvSpPr>
          <p:cNvPr id="208" name="Rectangle 207">
            <a:extLst>
              <a:ext uri="{FF2B5EF4-FFF2-40B4-BE49-F238E27FC236}">
                <a16:creationId xmlns:a16="http://schemas.microsoft.com/office/drawing/2014/main" id="{4187E667-2967-4CCC-9571-B12E504E9E10}"/>
              </a:ext>
            </a:extLst>
          </p:cNvPr>
          <p:cNvSpPr/>
          <p:nvPr/>
        </p:nvSpPr>
        <p:spPr bwMode="auto">
          <a:xfrm>
            <a:off x="5559138" y="3003047"/>
            <a:ext cx="3127663" cy="6769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6675" tIns="28575" rIns="66675" bIns="28575" rtlCol="0" anchor="ctr"/>
          <a:lstStyle/>
          <a:p>
            <a:pPr defTabSz="685800">
              <a:lnSpc>
                <a:spcPct val="90000"/>
              </a:lnSpc>
              <a:spcBef>
                <a:spcPts val="0"/>
              </a:spcBef>
              <a:spcAft>
                <a:spcPts val="0"/>
              </a:spcAft>
              <a:defRPr/>
            </a:pPr>
            <a:r>
              <a:rPr lang="fr-FR" sz="1200" b="1" kern="0" dirty="0">
                <a:solidFill>
                  <a:srgbClr val="000000"/>
                </a:solidFill>
                <a:latin typeface="Calibri" panose="020F0502020204030204" pitchFamily="34" charset="0"/>
                <a:cs typeface="Arial" pitchFamily="34" charset="0"/>
              </a:rPr>
              <a:t>Soutien technique à l’instruction des dossiers de financements</a:t>
            </a:r>
          </a:p>
          <a:p>
            <a:pPr defTabSz="685800">
              <a:lnSpc>
                <a:spcPct val="90000"/>
              </a:lnSpc>
              <a:spcBef>
                <a:spcPts val="0"/>
              </a:spcBef>
              <a:spcAft>
                <a:spcPts val="0"/>
              </a:spcAft>
              <a:defRPr/>
            </a:pPr>
            <a:r>
              <a:rPr lang="fr-FR" sz="1200" kern="0" dirty="0">
                <a:solidFill>
                  <a:srgbClr val="000000"/>
                </a:solidFill>
                <a:latin typeface="Calibri" panose="020F0502020204030204" pitchFamily="34" charset="0"/>
                <a:cs typeface="Arial" pitchFamily="34" charset="0"/>
              </a:rPr>
              <a:t>connaissance des référents de chaque EPCI, observatoire des différents règlements d'intervention de la région, etc.</a:t>
            </a:r>
          </a:p>
        </p:txBody>
      </p:sp>
      <p:sp>
        <p:nvSpPr>
          <p:cNvPr id="209" name="Rectangle 208">
            <a:extLst>
              <a:ext uri="{FF2B5EF4-FFF2-40B4-BE49-F238E27FC236}">
                <a16:creationId xmlns:a16="http://schemas.microsoft.com/office/drawing/2014/main" id="{EFB6FB6F-501D-4A0C-91B2-6562C12B8F35}"/>
              </a:ext>
            </a:extLst>
          </p:cNvPr>
          <p:cNvSpPr/>
          <p:nvPr/>
        </p:nvSpPr>
        <p:spPr bwMode="auto">
          <a:xfrm>
            <a:off x="5559138" y="3784909"/>
            <a:ext cx="3127663" cy="6769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6675" tIns="28575" rIns="66675" bIns="28575" rtlCol="0" anchor="ctr"/>
          <a:lstStyle/>
          <a:p>
            <a:pPr defTabSz="685800">
              <a:lnSpc>
                <a:spcPct val="90000"/>
              </a:lnSpc>
              <a:spcBef>
                <a:spcPts val="0"/>
              </a:spcBef>
              <a:spcAft>
                <a:spcPts val="0"/>
              </a:spcAft>
              <a:defRPr/>
            </a:pPr>
            <a:r>
              <a:rPr lang="fr-FR" sz="1200" b="1" kern="0" dirty="0">
                <a:solidFill>
                  <a:srgbClr val="000000"/>
                </a:solidFill>
                <a:latin typeface="Calibri" panose="020F0502020204030204" pitchFamily="34" charset="0"/>
                <a:cs typeface="Arial" pitchFamily="34" charset="0"/>
              </a:rPr>
              <a:t>Mettre en place l'</a:t>
            </a:r>
            <a:r>
              <a:rPr lang="fr-FR" sz="1200" b="1" kern="0" dirty="0" err="1">
                <a:solidFill>
                  <a:srgbClr val="000000"/>
                </a:solidFill>
                <a:latin typeface="Calibri" panose="020F0502020204030204" pitchFamily="34" charset="0"/>
                <a:cs typeface="Arial" pitchFamily="34" charset="0"/>
              </a:rPr>
              <a:t>éco-conditionnalité</a:t>
            </a:r>
            <a:endParaRPr lang="fr-FR" sz="1200" b="1" kern="0" dirty="0">
              <a:solidFill>
                <a:srgbClr val="000000"/>
              </a:solidFill>
              <a:latin typeface="Calibri" panose="020F0502020204030204" pitchFamily="34" charset="0"/>
              <a:cs typeface="Arial" pitchFamily="34" charset="0"/>
            </a:endParaRPr>
          </a:p>
          <a:p>
            <a:pPr defTabSz="685800">
              <a:lnSpc>
                <a:spcPct val="90000"/>
              </a:lnSpc>
              <a:spcBef>
                <a:spcPts val="0"/>
              </a:spcBef>
              <a:spcAft>
                <a:spcPts val="0"/>
              </a:spcAft>
              <a:defRPr/>
            </a:pPr>
            <a:r>
              <a:rPr lang="fr-FR" sz="1200" kern="0" dirty="0">
                <a:solidFill>
                  <a:srgbClr val="000000"/>
                </a:solidFill>
                <a:latin typeface="Calibri" panose="020F0502020204030204" pitchFamily="34" charset="0"/>
                <a:cs typeface="Arial" pitchFamily="34" charset="0"/>
              </a:rPr>
              <a:t>non pas comme sanction mais comme vecteur de développement régional</a:t>
            </a:r>
          </a:p>
        </p:txBody>
      </p:sp>
      <p:sp>
        <p:nvSpPr>
          <p:cNvPr id="210" name="Rectangle 209">
            <a:extLst>
              <a:ext uri="{FF2B5EF4-FFF2-40B4-BE49-F238E27FC236}">
                <a16:creationId xmlns:a16="http://schemas.microsoft.com/office/drawing/2014/main" id="{3F16C146-3DC1-46A2-9B16-DCF32A3CD996}"/>
              </a:ext>
            </a:extLst>
          </p:cNvPr>
          <p:cNvSpPr/>
          <p:nvPr/>
        </p:nvSpPr>
        <p:spPr bwMode="auto">
          <a:xfrm>
            <a:off x="5559138" y="4667641"/>
            <a:ext cx="3127663" cy="6769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6675" tIns="28575" rIns="66675" bIns="28575" rtlCol="0" anchor="ctr"/>
          <a:lstStyle/>
          <a:p>
            <a:pPr defTabSz="685800">
              <a:lnSpc>
                <a:spcPct val="90000"/>
              </a:lnSpc>
              <a:spcBef>
                <a:spcPts val="0"/>
              </a:spcBef>
              <a:spcAft>
                <a:spcPts val="0"/>
              </a:spcAft>
              <a:defRPr/>
            </a:pPr>
            <a:r>
              <a:rPr lang="fr-FR" sz="1200" b="1" kern="0" dirty="0">
                <a:solidFill>
                  <a:srgbClr val="000000"/>
                </a:solidFill>
                <a:latin typeface="Calibri" panose="020F0502020204030204" pitchFamily="34" charset="0"/>
                <a:cs typeface="Arial" pitchFamily="34" charset="0"/>
              </a:rPr>
              <a:t>Mise en œuvre de la ZAN</a:t>
            </a:r>
          </a:p>
          <a:p>
            <a:pPr defTabSz="685800">
              <a:lnSpc>
                <a:spcPct val="90000"/>
              </a:lnSpc>
              <a:spcBef>
                <a:spcPts val="0"/>
              </a:spcBef>
              <a:spcAft>
                <a:spcPts val="0"/>
              </a:spcAft>
              <a:defRPr/>
            </a:pPr>
            <a:r>
              <a:rPr lang="fr-FR" sz="1200" kern="0" dirty="0">
                <a:solidFill>
                  <a:srgbClr val="000000"/>
                </a:solidFill>
                <a:latin typeface="Calibri" panose="020F0502020204030204" pitchFamily="34" charset="0"/>
                <a:cs typeface="Arial" pitchFamily="34" charset="0"/>
              </a:rPr>
              <a:t>Construction d'une expertise régionale dans la conversion des friches</a:t>
            </a:r>
          </a:p>
        </p:txBody>
      </p:sp>
      <p:sp>
        <p:nvSpPr>
          <p:cNvPr id="211" name="Rectangle 210">
            <a:extLst>
              <a:ext uri="{FF2B5EF4-FFF2-40B4-BE49-F238E27FC236}">
                <a16:creationId xmlns:a16="http://schemas.microsoft.com/office/drawing/2014/main" id="{1B74E94A-4BF2-46B3-854E-233F49D902D4}"/>
              </a:ext>
            </a:extLst>
          </p:cNvPr>
          <p:cNvSpPr/>
          <p:nvPr/>
        </p:nvSpPr>
        <p:spPr bwMode="auto">
          <a:xfrm>
            <a:off x="425592" y="2017448"/>
            <a:ext cx="3127663" cy="6769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6675" tIns="28575" rIns="66675" bIns="28575" rtlCol="0" anchor="ctr"/>
          <a:lstStyle/>
          <a:p>
            <a:pPr algn="r" defTabSz="685800">
              <a:lnSpc>
                <a:spcPct val="90000"/>
              </a:lnSpc>
              <a:spcBef>
                <a:spcPts val="0"/>
              </a:spcBef>
              <a:spcAft>
                <a:spcPts val="0"/>
              </a:spcAft>
              <a:defRPr/>
            </a:pPr>
            <a:r>
              <a:rPr lang="fr-FR" sz="1200" b="1" kern="0" dirty="0">
                <a:solidFill>
                  <a:srgbClr val="000000"/>
                </a:solidFill>
                <a:latin typeface="Calibri" panose="020F0502020204030204" pitchFamily="34" charset="0"/>
                <a:cs typeface="Arial" pitchFamily="34" charset="0"/>
              </a:rPr>
              <a:t>Continuer les conventions avec les EPCI </a:t>
            </a:r>
          </a:p>
          <a:p>
            <a:pPr algn="r" defTabSz="685800">
              <a:lnSpc>
                <a:spcPct val="90000"/>
              </a:lnSpc>
              <a:spcBef>
                <a:spcPts val="0"/>
              </a:spcBef>
              <a:spcAft>
                <a:spcPts val="0"/>
              </a:spcAft>
              <a:defRPr/>
            </a:pPr>
            <a:r>
              <a:rPr lang="fr-FR" sz="1200" kern="0" dirty="0">
                <a:solidFill>
                  <a:srgbClr val="000000"/>
                </a:solidFill>
                <a:latin typeface="Calibri" panose="020F0502020204030204" pitchFamily="34" charset="0"/>
                <a:cs typeface="Arial" pitchFamily="34" charset="0"/>
              </a:rPr>
              <a:t>en les rendant plus spécifiques</a:t>
            </a:r>
          </a:p>
        </p:txBody>
      </p:sp>
      <p:sp>
        <p:nvSpPr>
          <p:cNvPr id="212" name="Rectangle 211">
            <a:extLst>
              <a:ext uri="{FF2B5EF4-FFF2-40B4-BE49-F238E27FC236}">
                <a16:creationId xmlns:a16="http://schemas.microsoft.com/office/drawing/2014/main" id="{6152E241-88A9-4228-ACB0-502D82E36380}"/>
              </a:ext>
            </a:extLst>
          </p:cNvPr>
          <p:cNvSpPr/>
          <p:nvPr/>
        </p:nvSpPr>
        <p:spPr bwMode="auto">
          <a:xfrm>
            <a:off x="425592" y="2900180"/>
            <a:ext cx="3127663" cy="6769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6675" tIns="28575" rIns="66675" bIns="28575" rtlCol="0" anchor="ctr"/>
          <a:lstStyle/>
          <a:p>
            <a:pPr algn="r" defTabSz="685800">
              <a:lnSpc>
                <a:spcPct val="90000"/>
              </a:lnSpc>
              <a:spcBef>
                <a:spcPts val="0"/>
              </a:spcBef>
              <a:spcAft>
                <a:spcPts val="0"/>
              </a:spcAft>
              <a:defRPr/>
            </a:pPr>
            <a:r>
              <a:rPr lang="fr-FR" sz="1200" b="1" kern="0" dirty="0">
                <a:solidFill>
                  <a:srgbClr val="000000"/>
                </a:solidFill>
                <a:latin typeface="Calibri" panose="020F0502020204030204" pitchFamily="34" charset="0"/>
                <a:cs typeface="Arial" pitchFamily="34" charset="0"/>
              </a:rPr>
              <a:t>Rendre les SCI à nouveau éligibles</a:t>
            </a:r>
          </a:p>
          <a:p>
            <a:pPr algn="r" defTabSz="685800">
              <a:lnSpc>
                <a:spcPct val="90000"/>
              </a:lnSpc>
              <a:spcBef>
                <a:spcPts val="0"/>
              </a:spcBef>
              <a:spcAft>
                <a:spcPts val="0"/>
              </a:spcAft>
              <a:defRPr/>
            </a:pPr>
            <a:r>
              <a:rPr lang="fr-FR" sz="1200" kern="0" dirty="0" err="1">
                <a:solidFill>
                  <a:srgbClr val="000000"/>
                </a:solidFill>
                <a:latin typeface="Calibri" panose="020F0502020204030204" pitchFamily="34" charset="0"/>
                <a:cs typeface="Arial" pitchFamily="34" charset="0"/>
              </a:rPr>
              <a:t>Ré-ouvrir</a:t>
            </a:r>
            <a:r>
              <a:rPr lang="fr-FR" sz="1200" kern="0" dirty="0">
                <a:solidFill>
                  <a:srgbClr val="000000"/>
                </a:solidFill>
                <a:latin typeface="Calibri" panose="020F0502020204030204" pitchFamily="34" charset="0"/>
                <a:cs typeface="Arial" pitchFamily="34" charset="0"/>
              </a:rPr>
              <a:t> aux SCI ou autres sociétés la possibilité d'accéder aux financements de la région en matière d'immobilier</a:t>
            </a:r>
          </a:p>
        </p:txBody>
      </p:sp>
      <p:sp>
        <p:nvSpPr>
          <p:cNvPr id="213" name="Rectangle 212">
            <a:extLst>
              <a:ext uri="{FF2B5EF4-FFF2-40B4-BE49-F238E27FC236}">
                <a16:creationId xmlns:a16="http://schemas.microsoft.com/office/drawing/2014/main" id="{DF88E1A3-5676-4398-9675-879311DCCC35}"/>
              </a:ext>
            </a:extLst>
          </p:cNvPr>
          <p:cNvSpPr/>
          <p:nvPr/>
        </p:nvSpPr>
        <p:spPr bwMode="auto">
          <a:xfrm>
            <a:off x="425592" y="3782912"/>
            <a:ext cx="3127663" cy="6769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6675" tIns="28575" rIns="66675" bIns="28575" rtlCol="0" anchor="ctr"/>
          <a:lstStyle/>
          <a:p>
            <a:pPr algn="r" defTabSz="685800">
              <a:lnSpc>
                <a:spcPct val="90000"/>
              </a:lnSpc>
              <a:spcBef>
                <a:spcPts val="0"/>
              </a:spcBef>
              <a:spcAft>
                <a:spcPts val="0"/>
              </a:spcAft>
              <a:defRPr/>
            </a:pPr>
            <a:endParaRPr lang="fr-FR" sz="1200" b="1" kern="0" dirty="0">
              <a:solidFill>
                <a:srgbClr val="000000"/>
              </a:solidFill>
              <a:latin typeface="Calibri" panose="020F0502020204030204" pitchFamily="34" charset="0"/>
              <a:cs typeface="Arial" pitchFamily="34" charset="0"/>
            </a:endParaRPr>
          </a:p>
          <a:p>
            <a:pPr algn="r" defTabSz="685800">
              <a:lnSpc>
                <a:spcPct val="90000"/>
              </a:lnSpc>
              <a:spcBef>
                <a:spcPts val="0"/>
              </a:spcBef>
              <a:spcAft>
                <a:spcPts val="0"/>
              </a:spcAft>
              <a:defRPr/>
            </a:pPr>
            <a:r>
              <a:rPr lang="fr-FR" sz="1200" b="1" kern="0" dirty="0">
                <a:solidFill>
                  <a:srgbClr val="000000"/>
                </a:solidFill>
                <a:latin typeface="Calibri" panose="020F0502020204030204" pitchFamily="34" charset="0"/>
                <a:cs typeface="Arial" pitchFamily="34" charset="0"/>
              </a:rPr>
              <a:t>Financer directement de l'immobilier d'entreprise</a:t>
            </a:r>
          </a:p>
          <a:p>
            <a:pPr algn="r" defTabSz="685800">
              <a:lnSpc>
                <a:spcPct val="90000"/>
              </a:lnSpc>
              <a:spcBef>
                <a:spcPts val="0"/>
              </a:spcBef>
              <a:spcAft>
                <a:spcPts val="0"/>
              </a:spcAft>
              <a:defRPr/>
            </a:pPr>
            <a:r>
              <a:rPr lang="fr-FR" sz="1200" kern="0" dirty="0">
                <a:solidFill>
                  <a:srgbClr val="000000"/>
                </a:solidFill>
                <a:latin typeface="Calibri" panose="020F0502020204030204" pitchFamily="34" charset="0"/>
                <a:cs typeface="Arial" pitchFamily="34" charset="0"/>
              </a:rPr>
              <a:t>Aide aux EPCI pour revitaliser des bâtiments, créer atelier relais, crédits bail...</a:t>
            </a:r>
          </a:p>
          <a:p>
            <a:pPr algn="r" defTabSz="685800">
              <a:lnSpc>
                <a:spcPct val="90000"/>
              </a:lnSpc>
              <a:spcBef>
                <a:spcPts val="0"/>
              </a:spcBef>
              <a:spcAft>
                <a:spcPts val="0"/>
              </a:spcAft>
              <a:defRPr/>
            </a:pPr>
            <a:r>
              <a:rPr lang="fr-FR" sz="1200" kern="0" dirty="0">
                <a:solidFill>
                  <a:srgbClr val="000000"/>
                </a:solidFill>
                <a:latin typeface="Calibri" panose="020F0502020204030204" pitchFamily="34" charset="0"/>
                <a:cs typeface="Arial" pitchFamily="34" charset="0"/>
              </a:rPr>
              <a:t>. </a:t>
            </a:r>
          </a:p>
        </p:txBody>
      </p:sp>
      <p:sp>
        <p:nvSpPr>
          <p:cNvPr id="214" name="Rectangle 213">
            <a:extLst>
              <a:ext uri="{FF2B5EF4-FFF2-40B4-BE49-F238E27FC236}">
                <a16:creationId xmlns:a16="http://schemas.microsoft.com/office/drawing/2014/main" id="{4652D51E-00FA-439D-9A73-1935D51217D4}"/>
              </a:ext>
            </a:extLst>
          </p:cNvPr>
          <p:cNvSpPr/>
          <p:nvPr/>
        </p:nvSpPr>
        <p:spPr bwMode="auto">
          <a:xfrm>
            <a:off x="425592" y="4665644"/>
            <a:ext cx="3127663" cy="6769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6675" tIns="28575" rIns="66675" bIns="28575" rtlCol="0" anchor="ctr"/>
          <a:lstStyle/>
          <a:p>
            <a:pPr algn="r" defTabSz="685800">
              <a:lnSpc>
                <a:spcPct val="90000"/>
              </a:lnSpc>
              <a:spcBef>
                <a:spcPts val="0"/>
              </a:spcBef>
              <a:spcAft>
                <a:spcPts val="0"/>
              </a:spcAft>
              <a:defRPr/>
            </a:pPr>
            <a:r>
              <a:rPr lang="fr-FR" sz="1200" b="1" kern="0" dirty="0">
                <a:solidFill>
                  <a:srgbClr val="000000"/>
                </a:solidFill>
                <a:latin typeface="Calibri" panose="020F0502020204030204" pitchFamily="34" charset="0"/>
                <a:cs typeface="Arial" pitchFamily="34" charset="0"/>
              </a:rPr>
              <a:t>Recenser l'immobilier d'entreprise existant au niveau régional</a:t>
            </a:r>
          </a:p>
          <a:p>
            <a:pPr algn="r" defTabSz="685800">
              <a:lnSpc>
                <a:spcPct val="90000"/>
              </a:lnSpc>
              <a:spcBef>
                <a:spcPts val="0"/>
              </a:spcBef>
              <a:spcAft>
                <a:spcPts val="0"/>
              </a:spcAft>
              <a:defRPr/>
            </a:pPr>
            <a:r>
              <a:rPr lang="fr-FR" sz="1200" kern="0" dirty="0">
                <a:solidFill>
                  <a:srgbClr val="000000"/>
                </a:solidFill>
                <a:latin typeface="Calibri" panose="020F0502020204030204" pitchFamily="34" charset="0"/>
                <a:cs typeface="Arial" pitchFamily="34" charset="0"/>
              </a:rPr>
              <a:t>Mise en place d’un observatoire efficient de l’immobilier (zones d’activité, friches, cellules commerciales vacantes, etc.)</a:t>
            </a:r>
          </a:p>
        </p:txBody>
      </p:sp>
      <p:cxnSp>
        <p:nvCxnSpPr>
          <p:cNvPr id="215" name="Straight Connector 4">
            <a:extLst>
              <a:ext uri="{FF2B5EF4-FFF2-40B4-BE49-F238E27FC236}">
                <a16:creationId xmlns:a16="http://schemas.microsoft.com/office/drawing/2014/main" id="{5FE48F66-23BE-4C84-A52D-278002CF0EC5}"/>
              </a:ext>
            </a:extLst>
          </p:cNvPr>
          <p:cNvCxnSpPr/>
          <p:nvPr/>
        </p:nvCxnSpPr>
        <p:spPr>
          <a:xfrm>
            <a:off x="4561609" y="2017448"/>
            <a:ext cx="0" cy="3325193"/>
          </a:xfrm>
          <a:prstGeom prst="line">
            <a:avLst/>
          </a:prstGeom>
          <a:ln>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pic>
        <p:nvPicPr>
          <p:cNvPr id="267" name="Graphique 266" descr="Arbre à feuilles caduques contour">
            <a:extLst>
              <a:ext uri="{FF2B5EF4-FFF2-40B4-BE49-F238E27FC236}">
                <a16:creationId xmlns:a16="http://schemas.microsoft.com/office/drawing/2014/main" id="{CE64038E-D6B7-4F33-BEC0-1709A3CD38C5}"/>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079998" y="4654845"/>
            <a:ext cx="675000" cy="675000"/>
          </a:xfrm>
          <a:prstGeom prst="rect">
            <a:avLst/>
          </a:prstGeom>
        </p:spPr>
      </p:pic>
      <p:pic>
        <p:nvPicPr>
          <p:cNvPr id="269" name="Graphique 268" descr="Poignée de main contour">
            <a:extLst>
              <a:ext uri="{FF2B5EF4-FFF2-40B4-BE49-F238E27FC236}">
                <a16:creationId xmlns:a16="http://schemas.microsoft.com/office/drawing/2014/main" id="{60145B06-518F-4604-8B3B-55811749F691}"/>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652235" y="2044454"/>
            <a:ext cx="676997" cy="676997"/>
          </a:xfrm>
          <a:prstGeom prst="rect">
            <a:avLst/>
          </a:prstGeom>
        </p:spPr>
      </p:pic>
      <p:pic>
        <p:nvPicPr>
          <p:cNvPr id="273" name="Graphique 272" descr="Main ouverte avec une plante contour">
            <a:extLst>
              <a:ext uri="{FF2B5EF4-FFF2-40B4-BE49-F238E27FC236}">
                <a16:creationId xmlns:a16="http://schemas.microsoft.com/office/drawing/2014/main" id="{A8CA1DA1-661D-4282-A758-5B405AA41EF1}"/>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4821587" y="3779509"/>
            <a:ext cx="675000" cy="675000"/>
          </a:xfrm>
          <a:prstGeom prst="rect">
            <a:avLst/>
          </a:prstGeom>
        </p:spPr>
      </p:pic>
      <p:pic>
        <p:nvPicPr>
          <p:cNvPr id="275" name="Graphique 274" descr="Usine contour">
            <a:extLst>
              <a:ext uri="{FF2B5EF4-FFF2-40B4-BE49-F238E27FC236}">
                <a16:creationId xmlns:a16="http://schemas.microsoft.com/office/drawing/2014/main" id="{D53DAD8E-EF85-4756-AE80-D85C2DAECC54}"/>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3683142" y="2885391"/>
            <a:ext cx="674998" cy="674998"/>
          </a:xfrm>
          <a:prstGeom prst="rect">
            <a:avLst/>
          </a:prstGeom>
        </p:spPr>
      </p:pic>
      <p:pic>
        <p:nvPicPr>
          <p:cNvPr id="277" name="Graphique 276" descr="Architecture moderne contour">
            <a:extLst>
              <a:ext uri="{FF2B5EF4-FFF2-40B4-BE49-F238E27FC236}">
                <a16:creationId xmlns:a16="http://schemas.microsoft.com/office/drawing/2014/main" id="{233A061B-64E5-49B1-8B94-69FE52FA1C95}"/>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4808017" y="4840037"/>
            <a:ext cx="479897" cy="479897"/>
          </a:xfrm>
          <a:prstGeom prst="rect">
            <a:avLst/>
          </a:prstGeom>
        </p:spPr>
      </p:pic>
      <p:pic>
        <p:nvPicPr>
          <p:cNvPr id="281" name="Graphique 280" descr="Ville contour">
            <a:extLst>
              <a:ext uri="{FF2B5EF4-FFF2-40B4-BE49-F238E27FC236}">
                <a16:creationId xmlns:a16="http://schemas.microsoft.com/office/drawing/2014/main" id="{57677B63-818F-4CBA-BE55-22D8A8D6A763}"/>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3682552" y="3788902"/>
            <a:ext cx="606889" cy="606889"/>
          </a:xfrm>
          <a:prstGeom prst="rect">
            <a:avLst/>
          </a:prstGeom>
        </p:spPr>
      </p:pic>
      <p:grpSp>
        <p:nvGrpSpPr>
          <p:cNvPr id="282" name="Observatory" descr="{&quot;Key&quot;:&quot;POWER_USER_SHAPE_ICON&quot;,&quot;Value&quot;:&quot;POWER_USER_SHAPE_ICON_STYLE_1&quot;}">
            <a:extLst>
              <a:ext uri="{FF2B5EF4-FFF2-40B4-BE49-F238E27FC236}">
                <a16:creationId xmlns:a16="http://schemas.microsoft.com/office/drawing/2014/main" id="{1ED2E811-E4AC-4324-B1A7-EE7F561DA798}"/>
              </a:ext>
            </a:extLst>
          </p:cNvPr>
          <p:cNvGrpSpPr>
            <a:grpSpLocks noChangeAspect="1"/>
          </p:cNvGrpSpPr>
          <p:nvPr>
            <p:custDataLst>
              <p:tags r:id="rId1"/>
            </p:custDataLst>
          </p:nvPr>
        </p:nvGrpSpPr>
        <p:grpSpPr bwMode="auto">
          <a:xfrm>
            <a:off x="3685111" y="4705344"/>
            <a:ext cx="558725" cy="542925"/>
            <a:chOff x="34" y="43"/>
            <a:chExt cx="389" cy="378"/>
          </a:xfrm>
          <a:solidFill>
            <a:schemeClr val="bg1"/>
          </a:solidFill>
        </p:grpSpPr>
        <p:sp>
          <p:nvSpPr>
            <p:cNvPr id="283" name="Observatory">
              <a:extLst>
                <a:ext uri="{FF2B5EF4-FFF2-40B4-BE49-F238E27FC236}">
                  <a16:creationId xmlns:a16="http://schemas.microsoft.com/office/drawing/2014/main" id="{DDE43B02-0F06-4DC1-A049-68DE8204670E}"/>
                </a:ext>
              </a:extLst>
            </p:cNvPr>
            <p:cNvSpPr>
              <a:spLocks/>
            </p:cNvSpPr>
            <p:nvPr>
              <p:custDataLst>
                <p:tags r:id="rId4"/>
              </p:custDataLst>
            </p:nvPr>
          </p:nvSpPr>
          <p:spPr bwMode="auto">
            <a:xfrm>
              <a:off x="158" y="160"/>
              <a:ext cx="221" cy="110"/>
            </a:xfrm>
            <a:custGeom>
              <a:avLst/>
              <a:gdLst>
                <a:gd name="T0" fmla="*/ 294 w 588"/>
                <a:gd name="T1" fmla="*/ 0 h 294"/>
                <a:gd name="T2" fmla="*/ 0 w 588"/>
                <a:gd name="T3" fmla="*/ 294 h 294"/>
                <a:gd name="T4" fmla="*/ 588 w 588"/>
                <a:gd name="T5" fmla="*/ 294 h 294"/>
                <a:gd name="T6" fmla="*/ 294 w 588"/>
                <a:gd name="T7" fmla="*/ 0 h 294"/>
              </a:gdLst>
              <a:ahLst/>
              <a:cxnLst>
                <a:cxn ang="0">
                  <a:pos x="T0" y="T1"/>
                </a:cxn>
                <a:cxn ang="0">
                  <a:pos x="T2" y="T3"/>
                </a:cxn>
                <a:cxn ang="0">
                  <a:pos x="T4" y="T5"/>
                </a:cxn>
                <a:cxn ang="0">
                  <a:pos x="T6" y="T7"/>
                </a:cxn>
              </a:cxnLst>
              <a:rect l="0" t="0" r="r" b="b"/>
              <a:pathLst>
                <a:path w="588" h="294">
                  <a:moveTo>
                    <a:pt x="294" y="0"/>
                  </a:moveTo>
                  <a:cubicBezTo>
                    <a:pt x="132" y="0"/>
                    <a:pt x="0" y="132"/>
                    <a:pt x="0" y="294"/>
                  </a:cubicBezTo>
                  <a:lnTo>
                    <a:pt x="588" y="294"/>
                  </a:lnTo>
                  <a:cubicBezTo>
                    <a:pt x="588" y="132"/>
                    <a:pt x="457" y="0"/>
                    <a:pt x="29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4" name="Observatory">
              <a:extLst>
                <a:ext uri="{FF2B5EF4-FFF2-40B4-BE49-F238E27FC236}">
                  <a16:creationId xmlns:a16="http://schemas.microsoft.com/office/drawing/2014/main" id="{C2E21CEF-670F-429E-9485-8F039EE1A724}"/>
                </a:ext>
              </a:extLst>
            </p:cNvPr>
            <p:cNvSpPr>
              <a:spLocks/>
            </p:cNvSpPr>
            <p:nvPr>
              <p:custDataLst>
                <p:tags r:id="rId5"/>
              </p:custDataLst>
            </p:nvPr>
          </p:nvSpPr>
          <p:spPr bwMode="auto">
            <a:xfrm>
              <a:off x="115" y="289"/>
              <a:ext cx="308" cy="31"/>
            </a:xfrm>
            <a:custGeom>
              <a:avLst/>
              <a:gdLst>
                <a:gd name="T0" fmla="*/ 0 w 819"/>
                <a:gd name="T1" fmla="*/ 57 h 81"/>
                <a:gd name="T2" fmla="*/ 23 w 819"/>
                <a:gd name="T3" fmla="*/ 81 h 81"/>
                <a:gd name="T4" fmla="*/ 796 w 819"/>
                <a:gd name="T5" fmla="*/ 81 h 81"/>
                <a:gd name="T6" fmla="*/ 819 w 819"/>
                <a:gd name="T7" fmla="*/ 57 h 81"/>
                <a:gd name="T8" fmla="*/ 819 w 819"/>
                <a:gd name="T9" fmla="*/ 23 h 81"/>
                <a:gd name="T10" fmla="*/ 796 w 819"/>
                <a:gd name="T11" fmla="*/ 0 h 81"/>
                <a:gd name="T12" fmla="*/ 23 w 819"/>
                <a:gd name="T13" fmla="*/ 0 h 81"/>
                <a:gd name="T14" fmla="*/ 0 w 819"/>
                <a:gd name="T15" fmla="*/ 23 h 81"/>
                <a:gd name="T16" fmla="*/ 0 w 819"/>
                <a:gd name="T17" fmla="*/ 5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9" h="81">
                  <a:moveTo>
                    <a:pt x="0" y="57"/>
                  </a:moveTo>
                  <a:cubicBezTo>
                    <a:pt x="0" y="70"/>
                    <a:pt x="10" y="81"/>
                    <a:pt x="23" y="81"/>
                  </a:cubicBezTo>
                  <a:lnTo>
                    <a:pt x="796" y="81"/>
                  </a:lnTo>
                  <a:cubicBezTo>
                    <a:pt x="808" y="81"/>
                    <a:pt x="819" y="70"/>
                    <a:pt x="819" y="57"/>
                  </a:cubicBezTo>
                  <a:lnTo>
                    <a:pt x="819" y="23"/>
                  </a:lnTo>
                  <a:cubicBezTo>
                    <a:pt x="819" y="10"/>
                    <a:pt x="808" y="0"/>
                    <a:pt x="796" y="0"/>
                  </a:cubicBezTo>
                  <a:lnTo>
                    <a:pt x="23" y="0"/>
                  </a:lnTo>
                  <a:cubicBezTo>
                    <a:pt x="10" y="0"/>
                    <a:pt x="0" y="10"/>
                    <a:pt x="0" y="23"/>
                  </a:cubicBezTo>
                  <a:lnTo>
                    <a:pt x="0" y="5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5" name="Observatory">
              <a:extLst>
                <a:ext uri="{FF2B5EF4-FFF2-40B4-BE49-F238E27FC236}">
                  <a16:creationId xmlns:a16="http://schemas.microsoft.com/office/drawing/2014/main" id="{DBA474ED-D71D-456E-A6DD-D0D7D27D7153}"/>
                </a:ext>
              </a:extLst>
            </p:cNvPr>
            <p:cNvSpPr>
              <a:spLocks/>
            </p:cNvSpPr>
            <p:nvPr>
              <p:custDataLst>
                <p:tags r:id="rId6"/>
              </p:custDataLst>
            </p:nvPr>
          </p:nvSpPr>
          <p:spPr bwMode="auto">
            <a:xfrm>
              <a:off x="128" y="337"/>
              <a:ext cx="281" cy="84"/>
            </a:xfrm>
            <a:custGeom>
              <a:avLst/>
              <a:gdLst>
                <a:gd name="T0" fmla="*/ 0 w 748"/>
                <a:gd name="T1" fmla="*/ 198 h 221"/>
                <a:gd name="T2" fmla="*/ 23 w 748"/>
                <a:gd name="T3" fmla="*/ 221 h 221"/>
                <a:gd name="T4" fmla="*/ 725 w 748"/>
                <a:gd name="T5" fmla="*/ 221 h 221"/>
                <a:gd name="T6" fmla="*/ 748 w 748"/>
                <a:gd name="T7" fmla="*/ 198 h 221"/>
                <a:gd name="T8" fmla="*/ 748 w 748"/>
                <a:gd name="T9" fmla="*/ 23 h 221"/>
                <a:gd name="T10" fmla="*/ 725 w 748"/>
                <a:gd name="T11" fmla="*/ 0 h 221"/>
                <a:gd name="T12" fmla="*/ 23 w 748"/>
                <a:gd name="T13" fmla="*/ 0 h 221"/>
                <a:gd name="T14" fmla="*/ 0 w 748"/>
                <a:gd name="T15" fmla="*/ 23 h 221"/>
                <a:gd name="T16" fmla="*/ 0 w 748"/>
                <a:gd name="T17" fmla="*/ 198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8" h="221">
                  <a:moveTo>
                    <a:pt x="0" y="198"/>
                  </a:moveTo>
                  <a:cubicBezTo>
                    <a:pt x="0" y="211"/>
                    <a:pt x="11" y="221"/>
                    <a:pt x="23" y="221"/>
                  </a:cubicBezTo>
                  <a:lnTo>
                    <a:pt x="725" y="221"/>
                  </a:lnTo>
                  <a:cubicBezTo>
                    <a:pt x="738" y="221"/>
                    <a:pt x="748" y="211"/>
                    <a:pt x="748" y="198"/>
                  </a:cubicBezTo>
                  <a:lnTo>
                    <a:pt x="748" y="23"/>
                  </a:lnTo>
                  <a:cubicBezTo>
                    <a:pt x="748" y="10"/>
                    <a:pt x="738" y="0"/>
                    <a:pt x="725" y="0"/>
                  </a:cubicBezTo>
                  <a:lnTo>
                    <a:pt x="23" y="0"/>
                  </a:lnTo>
                  <a:cubicBezTo>
                    <a:pt x="11" y="0"/>
                    <a:pt x="0" y="10"/>
                    <a:pt x="0" y="23"/>
                  </a:cubicBezTo>
                  <a:lnTo>
                    <a:pt x="0" y="198"/>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6" name="Observatory">
              <a:extLst>
                <a:ext uri="{FF2B5EF4-FFF2-40B4-BE49-F238E27FC236}">
                  <a16:creationId xmlns:a16="http://schemas.microsoft.com/office/drawing/2014/main" id="{E64616F1-6619-4F78-93C4-B474753C94E9}"/>
                </a:ext>
              </a:extLst>
            </p:cNvPr>
            <p:cNvSpPr>
              <a:spLocks/>
            </p:cNvSpPr>
            <p:nvPr>
              <p:custDataLst>
                <p:tags r:id="rId7"/>
              </p:custDataLst>
            </p:nvPr>
          </p:nvSpPr>
          <p:spPr bwMode="auto">
            <a:xfrm>
              <a:off x="269" y="113"/>
              <a:ext cx="140" cy="157"/>
            </a:xfrm>
            <a:custGeom>
              <a:avLst/>
              <a:gdLst>
                <a:gd name="T0" fmla="*/ 302 w 374"/>
                <a:gd name="T1" fmla="*/ 197 h 417"/>
                <a:gd name="T2" fmla="*/ 361 w 374"/>
                <a:gd name="T3" fmla="*/ 123 h 417"/>
                <a:gd name="T4" fmla="*/ 356 w 374"/>
                <a:gd name="T5" fmla="*/ 94 h 417"/>
                <a:gd name="T6" fmla="*/ 249 w 374"/>
                <a:gd name="T7" fmla="*/ 8 h 417"/>
                <a:gd name="T8" fmla="*/ 249 w 374"/>
                <a:gd name="T9" fmla="*/ 8 h 417"/>
                <a:gd name="T10" fmla="*/ 218 w 374"/>
                <a:gd name="T11" fmla="*/ 9 h 417"/>
                <a:gd name="T12" fmla="*/ 160 w 374"/>
                <a:gd name="T13" fmla="*/ 79 h 417"/>
                <a:gd name="T14" fmla="*/ 0 w 374"/>
                <a:gd name="T15" fmla="*/ 43 h 417"/>
                <a:gd name="T16" fmla="*/ 0 w 374"/>
                <a:gd name="T17" fmla="*/ 79 h 417"/>
                <a:gd name="T18" fmla="*/ 338 w 374"/>
                <a:gd name="T19" fmla="*/ 417 h 417"/>
                <a:gd name="T20" fmla="*/ 374 w 374"/>
                <a:gd name="T21" fmla="*/ 417 h 417"/>
                <a:gd name="T22" fmla="*/ 302 w 374"/>
                <a:gd name="T23" fmla="*/ 19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4" h="417">
                  <a:moveTo>
                    <a:pt x="302" y="197"/>
                  </a:moveTo>
                  <a:cubicBezTo>
                    <a:pt x="301" y="195"/>
                    <a:pt x="361" y="123"/>
                    <a:pt x="361" y="123"/>
                  </a:cubicBezTo>
                  <a:cubicBezTo>
                    <a:pt x="368" y="115"/>
                    <a:pt x="366" y="102"/>
                    <a:pt x="356" y="94"/>
                  </a:cubicBezTo>
                  <a:lnTo>
                    <a:pt x="249" y="8"/>
                  </a:lnTo>
                  <a:lnTo>
                    <a:pt x="249" y="8"/>
                  </a:lnTo>
                  <a:cubicBezTo>
                    <a:pt x="239" y="0"/>
                    <a:pt x="225" y="0"/>
                    <a:pt x="218" y="9"/>
                  </a:cubicBezTo>
                  <a:cubicBezTo>
                    <a:pt x="217" y="10"/>
                    <a:pt x="160" y="79"/>
                    <a:pt x="160" y="79"/>
                  </a:cubicBezTo>
                  <a:cubicBezTo>
                    <a:pt x="112" y="56"/>
                    <a:pt x="57" y="43"/>
                    <a:pt x="0" y="43"/>
                  </a:cubicBezTo>
                  <a:lnTo>
                    <a:pt x="0" y="79"/>
                  </a:lnTo>
                  <a:cubicBezTo>
                    <a:pt x="187" y="79"/>
                    <a:pt x="338" y="231"/>
                    <a:pt x="338" y="417"/>
                  </a:cubicBezTo>
                  <a:lnTo>
                    <a:pt x="374" y="417"/>
                  </a:lnTo>
                  <a:cubicBezTo>
                    <a:pt x="374" y="335"/>
                    <a:pt x="347" y="258"/>
                    <a:pt x="302" y="19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7" name="Observatory">
              <a:extLst>
                <a:ext uri="{FF2B5EF4-FFF2-40B4-BE49-F238E27FC236}">
                  <a16:creationId xmlns:a16="http://schemas.microsoft.com/office/drawing/2014/main" id="{7A407A7C-8B2D-4AA3-9B99-DD41D351EA62}"/>
                </a:ext>
              </a:extLst>
            </p:cNvPr>
            <p:cNvSpPr>
              <a:spLocks/>
            </p:cNvSpPr>
            <p:nvPr>
              <p:custDataLst>
                <p:tags r:id="rId8"/>
              </p:custDataLst>
            </p:nvPr>
          </p:nvSpPr>
          <p:spPr bwMode="auto">
            <a:xfrm>
              <a:off x="34" y="87"/>
              <a:ext cx="127" cy="121"/>
            </a:xfrm>
            <a:custGeom>
              <a:avLst/>
              <a:gdLst>
                <a:gd name="T0" fmla="*/ 169 w 338"/>
                <a:gd name="T1" fmla="*/ 55 h 322"/>
                <a:gd name="T2" fmla="*/ 274 w 338"/>
                <a:gd name="T3" fmla="*/ 0 h 322"/>
                <a:gd name="T4" fmla="*/ 254 w 338"/>
                <a:gd name="T5" fmla="*/ 117 h 322"/>
                <a:gd name="T6" fmla="*/ 338 w 338"/>
                <a:gd name="T7" fmla="*/ 199 h 322"/>
                <a:gd name="T8" fmla="*/ 221 w 338"/>
                <a:gd name="T9" fmla="*/ 216 h 322"/>
                <a:gd name="T10" fmla="*/ 169 w 338"/>
                <a:gd name="T11" fmla="*/ 322 h 322"/>
                <a:gd name="T12" fmla="*/ 117 w 338"/>
                <a:gd name="T13" fmla="*/ 216 h 322"/>
                <a:gd name="T14" fmla="*/ 0 w 338"/>
                <a:gd name="T15" fmla="*/ 199 h 322"/>
                <a:gd name="T16" fmla="*/ 85 w 338"/>
                <a:gd name="T17" fmla="*/ 117 h 322"/>
                <a:gd name="T18" fmla="*/ 65 w 338"/>
                <a:gd name="T19" fmla="*/ 0 h 322"/>
                <a:gd name="T20" fmla="*/ 169 w 338"/>
                <a:gd name="T21" fmla="*/ 55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8" h="322">
                  <a:moveTo>
                    <a:pt x="169" y="55"/>
                  </a:moveTo>
                  <a:lnTo>
                    <a:pt x="274" y="0"/>
                  </a:lnTo>
                  <a:lnTo>
                    <a:pt x="254" y="117"/>
                  </a:lnTo>
                  <a:lnTo>
                    <a:pt x="338" y="199"/>
                  </a:lnTo>
                  <a:lnTo>
                    <a:pt x="221" y="216"/>
                  </a:lnTo>
                  <a:lnTo>
                    <a:pt x="169" y="322"/>
                  </a:lnTo>
                  <a:lnTo>
                    <a:pt x="117" y="216"/>
                  </a:lnTo>
                  <a:lnTo>
                    <a:pt x="0" y="199"/>
                  </a:lnTo>
                  <a:lnTo>
                    <a:pt x="85" y="117"/>
                  </a:lnTo>
                  <a:lnTo>
                    <a:pt x="65" y="0"/>
                  </a:lnTo>
                  <a:lnTo>
                    <a:pt x="169" y="5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8" name="Observatory">
              <a:extLst>
                <a:ext uri="{FF2B5EF4-FFF2-40B4-BE49-F238E27FC236}">
                  <a16:creationId xmlns:a16="http://schemas.microsoft.com/office/drawing/2014/main" id="{EC133370-3E93-4FC3-8187-E4592F1616B5}"/>
                </a:ext>
              </a:extLst>
            </p:cNvPr>
            <p:cNvSpPr>
              <a:spLocks/>
            </p:cNvSpPr>
            <p:nvPr>
              <p:custDataLst>
                <p:tags r:id="rId9"/>
              </p:custDataLst>
            </p:nvPr>
          </p:nvSpPr>
          <p:spPr bwMode="auto">
            <a:xfrm>
              <a:off x="158" y="43"/>
              <a:ext cx="83" cy="79"/>
            </a:xfrm>
            <a:custGeom>
              <a:avLst/>
              <a:gdLst>
                <a:gd name="T0" fmla="*/ 111 w 221"/>
                <a:gd name="T1" fmla="*/ 174 h 210"/>
                <a:gd name="T2" fmla="*/ 179 w 221"/>
                <a:gd name="T3" fmla="*/ 210 h 210"/>
                <a:gd name="T4" fmla="*/ 166 w 221"/>
                <a:gd name="T5" fmla="*/ 134 h 210"/>
                <a:gd name="T6" fmla="*/ 221 w 221"/>
                <a:gd name="T7" fmla="*/ 80 h 210"/>
                <a:gd name="T8" fmla="*/ 145 w 221"/>
                <a:gd name="T9" fmla="*/ 69 h 210"/>
                <a:gd name="T10" fmla="*/ 111 w 221"/>
                <a:gd name="T11" fmla="*/ 0 h 210"/>
                <a:gd name="T12" fmla="*/ 77 w 221"/>
                <a:gd name="T13" fmla="*/ 69 h 210"/>
                <a:gd name="T14" fmla="*/ 0 w 221"/>
                <a:gd name="T15" fmla="*/ 80 h 210"/>
                <a:gd name="T16" fmla="*/ 56 w 221"/>
                <a:gd name="T17" fmla="*/ 134 h 210"/>
                <a:gd name="T18" fmla="*/ 43 w 221"/>
                <a:gd name="T19" fmla="*/ 210 h 210"/>
                <a:gd name="T20" fmla="*/ 111 w 221"/>
                <a:gd name="T21" fmla="*/ 174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1" h="210">
                  <a:moveTo>
                    <a:pt x="111" y="174"/>
                  </a:moveTo>
                  <a:lnTo>
                    <a:pt x="179" y="210"/>
                  </a:lnTo>
                  <a:lnTo>
                    <a:pt x="166" y="134"/>
                  </a:lnTo>
                  <a:lnTo>
                    <a:pt x="221" y="80"/>
                  </a:lnTo>
                  <a:lnTo>
                    <a:pt x="145" y="69"/>
                  </a:lnTo>
                  <a:lnTo>
                    <a:pt x="111" y="0"/>
                  </a:lnTo>
                  <a:lnTo>
                    <a:pt x="77" y="69"/>
                  </a:lnTo>
                  <a:lnTo>
                    <a:pt x="0" y="80"/>
                  </a:lnTo>
                  <a:lnTo>
                    <a:pt x="56" y="134"/>
                  </a:lnTo>
                  <a:lnTo>
                    <a:pt x="43" y="210"/>
                  </a:lnTo>
                  <a:lnTo>
                    <a:pt x="111" y="17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289" name="Communication5" descr="{&quot;Key&quot;:&quot;POWER_USER_SHAPE_ICON&quot;,&quot;Value&quot;:&quot;POWER_USER_SHAPE_ICON_STYLE_1&quot;}">
            <a:extLst>
              <a:ext uri="{FF2B5EF4-FFF2-40B4-BE49-F238E27FC236}">
                <a16:creationId xmlns:a16="http://schemas.microsoft.com/office/drawing/2014/main" id="{96BC2BE7-CFA0-4A1F-8768-E628A2351221}"/>
              </a:ext>
            </a:extLst>
          </p:cNvPr>
          <p:cNvSpPr>
            <a:spLocks noChangeAspect="1" noEditPoints="1"/>
          </p:cNvSpPr>
          <p:nvPr>
            <p:custDataLst>
              <p:tags r:id="rId2"/>
            </p:custDataLst>
          </p:nvPr>
        </p:nvSpPr>
        <p:spPr bwMode="auto">
          <a:xfrm>
            <a:off x="5013001" y="2079290"/>
            <a:ext cx="343770" cy="542925"/>
          </a:xfrm>
          <a:custGeom>
            <a:avLst/>
            <a:gdLst>
              <a:gd name="T0" fmla="*/ 3853 w 7753"/>
              <a:gd name="T1" fmla="*/ 1956 h 12243"/>
              <a:gd name="T2" fmla="*/ 2031 w 7753"/>
              <a:gd name="T3" fmla="*/ 1956 h 12243"/>
              <a:gd name="T4" fmla="*/ 7654 w 7753"/>
              <a:gd name="T5" fmla="*/ 849 h 12243"/>
              <a:gd name="T6" fmla="*/ 6978 w 7753"/>
              <a:gd name="T7" fmla="*/ 4 h 12243"/>
              <a:gd name="T8" fmla="*/ 6878 w 7753"/>
              <a:gd name="T9" fmla="*/ 119 h 12243"/>
              <a:gd name="T10" fmla="*/ 7476 w 7753"/>
              <a:gd name="T11" fmla="*/ 898 h 12243"/>
              <a:gd name="T12" fmla="*/ 7388 w 7753"/>
              <a:gd name="T13" fmla="*/ 1951 h 12243"/>
              <a:gd name="T14" fmla="*/ 7459 w 7753"/>
              <a:gd name="T15" fmla="*/ 1961 h 12243"/>
              <a:gd name="T16" fmla="*/ 7654 w 7753"/>
              <a:gd name="T17" fmla="*/ 849 h 12243"/>
              <a:gd name="T18" fmla="*/ 6742 w 7753"/>
              <a:gd name="T19" fmla="*/ 366 h 12243"/>
              <a:gd name="T20" fmla="*/ 6643 w 7753"/>
              <a:gd name="T21" fmla="*/ 481 h 12243"/>
              <a:gd name="T22" fmla="*/ 7054 w 7753"/>
              <a:gd name="T23" fmla="*/ 1016 h 12243"/>
              <a:gd name="T24" fmla="*/ 7005 w 7753"/>
              <a:gd name="T25" fmla="*/ 1757 h 12243"/>
              <a:gd name="T26" fmla="*/ 7076 w 7753"/>
              <a:gd name="T27" fmla="*/ 1766 h 12243"/>
              <a:gd name="T28" fmla="*/ 7231 w 7753"/>
              <a:gd name="T29" fmla="*/ 967 h 12243"/>
              <a:gd name="T30" fmla="*/ 5991 w 7753"/>
              <a:gd name="T31" fmla="*/ 460 h 12243"/>
              <a:gd name="T32" fmla="*/ 4072 w 7753"/>
              <a:gd name="T33" fmla="*/ 1930 h 12243"/>
              <a:gd name="T34" fmla="*/ 4647 w 7753"/>
              <a:gd name="T35" fmla="*/ 2048 h 12243"/>
              <a:gd name="T36" fmla="*/ 4891 w 7753"/>
              <a:gd name="T37" fmla="*/ 3249 h 12243"/>
              <a:gd name="T38" fmla="*/ 3751 w 7753"/>
              <a:gd name="T39" fmla="*/ 3257 h 12243"/>
              <a:gd name="T40" fmla="*/ 4084 w 7753"/>
              <a:gd name="T41" fmla="*/ 3670 h 12243"/>
              <a:gd name="T42" fmla="*/ 3435 w 7753"/>
              <a:gd name="T43" fmla="*/ 3670 h 12243"/>
              <a:gd name="T44" fmla="*/ 3401 w 7753"/>
              <a:gd name="T45" fmla="*/ 3670 h 12243"/>
              <a:gd name="T46" fmla="*/ 3567 w 7753"/>
              <a:gd name="T47" fmla="*/ 4039 h 12243"/>
              <a:gd name="T48" fmla="*/ 2242 w 7753"/>
              <a:gd name="T49" fmla="*/ 3912 h 12243"/>
              <a:gd name="T50" fmla="*/ 1797 w 7753"/>
              <a:gd name="T51" fmla="*/ 3702 h 12243"/>
              <a:gd name="T52" fmla="*/ 1666 w 7753"/>
              <a:gd name="T53" fmla="*/ 3422 h 12243"/>
              <a:gd name="T54" fmla="*/ 1120 w 7753"/>
              <a:gd name="T55" fmla="*/ 4074 h 12243"/>
              <a:gd name="T56" fmla="*/ 1083 w 7753"/>
              <a:gd name="T57" fmla="*/ 4185 h 12243"/>
              <a:gd name="T58" fmla="*/ 72 w 7753"/>
              <a:gd name="T59" fmla="*/ 7074 h 12243"/>
              <a:gd name="T60" fmla="*/ 838 w 7753"/>
              <a:gd name="T61" fmla="*/ 7338 h 12243"/>
              <a:gd name="T62" fmla="*/ 1983 w 7753"/>
              <a:gd name="T63" fmla="*/ 5754 h 12243"/>
              <a:gd name="T64" fmla="*/ 1908 w 7753"/>
              <a:gd name="T65" fmla="*/ 8618 h 12243"/>
              <a:gd name="T66" fmla="*/ 2389 w 7753"/>
              <a:gd name="T67" fmla="*/ 12243 h 12243"/>
              <a:gd name="T68" fmla="*/ 2870 w 7753"/>
              <a:gd name="T69" fmla="*/ 8618 h 12243"/>
              <a:gd name="T70" fmla="*/ 3036 w 7753"/>
              <a:gd name="T71" fmla="*/ 11762 h 12243"/>
              <a:gd name="T72" fmla="*/ 3998 w 7753"/>
              <a:gd name="T73" fmla="*/ 11762 h 12243"/>
              <a:gd name="T74" fmla="*/ 4947 w 7753"/>
              <a:gd name="T75" fmla="*/ 8618 h 12243"/>
              <a:gd name="T76" fmla="*/ 4243 w 7753"/>
              <a:gd name="T77" fmla="*/ 4052 h 12243"/>
              <a:gd name="T78" fmla="*/ 5780 w 7753"/>
              <a:gd name="T79" fmla="*/ 3884 h 12243"/>
              <a:gd name="T80" fmla="*/ 5360 w 7753"/>
              <a:gd name="T81" fmla="*/ 2140 h 12243"/>
              <a:gd name="T82" fmla="*/ 6476 w 7753"/>
              <a:gd name="T83" fmla="*/ 2048 h 12243"/>
              <a:gd name="T84" fmla="*/ 5991 w 7753"/>
              <a:gd name="T85" fmla="*/ 460 h 12243"/>
              <a:gd name="T86" fmla="*/ 6415 w 7753"/>
              <a:gd name="T87" fmla="*/ 1870 h 12243"/>
              <a:gd name="T88" fmla="*/ 6041 w 7753"/>
              <a:gd name="T89" fmla="*/ 641 h 12243"/>
              <a:gd name="T90" fmla="*/ 6463 w 7753"/>
              <a:gd name="T91" fmla="*/ 1184 h 12243"/>
              <a:gd name="T92" fmla="*/ 2950 w 7753"/>
              <a:gd name="T93" fmla="*/ 4471 h 12243"/>
              <a:gd name="T94" fmla="*/ 3279 w 7753"/>
              <a:gd name="T95" fmla="*/ 3257 h 12243"/>
              <a:gd name="T96" fmla="*/ 2950 w 7753"/>
              <a:gd name="T97" fmla="*/ 4471 h 12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753" h="12243">
                <a:moveTo>
                  <a:pt x="2942" y="2868"/>
                </a:moveTo>
                <a:cubicBezTo>
                  <a:pt x="3445" y="2868"/>
                  <a:pt x="3853" y="2460"/>
                  <a:pt x="3853" y="1956"/>
                </a:cubicBezTo>
                <a:cubicBezTo>
                  <a:pt x="3853" y="1453"/>
                  <a:pt x="3445" y="1045"/>
                  <a:pt x="2942" y="1045"/>
                </a:cubicBezTo>
                <a:cubicBezTo>
                  <a:pt x="2439" y="1045"/>
                  <a:pt x="2031" y="1453"/>
                  <a:pt x="2031" y="1956"/>
                </a:cubicBezTo>
                <a:cubicBezTo>
                  <a:pt x="2031" y="2460"/>
                  <a:pt x="2439" y="2868"/>
                  <a:pt x="2942" y="2868"/>
                </a:cubicBezTo>
                <a:close/>
                <a:moveTo>
                  <a:pt x="7654" y="849"/>
                </a:moveTo>
                <a:cubicBezTo>
                  <a:pt x="7557" y="497"/>
                  <a:pt x="7330" y="201"/>
                  <a:pt x="7014" y="16"/>
                </a:cubicBezTo>
                <a:cubicBezTo>
                  <a:pt x="7002" y="10"/>
                  <a:pt x="6991" y="6"/>
                  <a:pt x="6978" y="4"/>
                </a:cubicBezTo>
                <a:cubicBezTo>
                  <a:pt x="6942" y="0"/>
                  <a:pt x="6906" y="18"/>
                  <a:pt x="6888" y="49"/>
                </a:cubicBezTo>
                <a:cubicBezTo>
                  <a:pt x="6875" y="71"/>
                  <a:pt x="6872" y="95"/>
                  <a:pt x="6878" y="119"/>
                </a:cubicBezTo>
                <a:cubicBezTo>
                  <a:pt x="6885" y="143"/>
                  <a:pt x="6899" y="163"/>
                  <a:pt x="6921" y="175"/>
                </a:cubicBezTo>
                <a:cubicBezTo>
                  <a:pt x="7195" y="335"/>
                  <a:pt x="7392" y="592"/>
                  <a:pt x="7476" y="898"/>
                </a:cubicBezTo>
                <a:cubicBezTo>
                  <a:pt x="7562" y="1213"/>
                  <a:pt x="7520" y="1543"/>
                  <a:pt x="7354" y="1825"/>
                </a:cubicBezTo>
                <a:cubicBezTo>
                  <a:pt x="7329" y="1869"/>
                  <a:pt x="7344" y="1926"/>
                  <a:pt x="7388" y="1951"/>
                </a:cubicBezTo>
                <a:cubicBezTo>
                  <a:pt x="7399" y="1958"/>
                  <a:pt x="7411" y="1962"/>
                  <a:pt x="7424" y="1963"/>
                </a:cubicBezTo>
                <a:cubicBezTo>
                  <a:pt x="7436" y="1965"/>
                  <a:pt x="7447" y="1964"/>
                  <a:pt x="7459" y="1961"/>
                </a:cubicBezTo>
                <a:cubicBezTo>
                  <a:pt x="7482" y="1954"/>
                  <a:pt x="7502" y="1939"/>
                  <a:pt x="7514" y="1918"/>
                </a:cubicBezTo>
                <a:cubicBezTo>
                  <a:pt x="7704" y="1592"/>
                  <a:pt x="7753" y="1213"/>
                  <a:pt x="7654" y="849"/>
                </a:cubicBezTo>
                <a:close/>
                <a:moveTo>
                  <a:pt x="6778" y="378"/>
                </a:moveTo>
                <a:cubicBezTo>
                  <a:pt x="6767" y="371"/>
                  <a:pt x="6755" y="367"/>
                  <a:pt x="6742" y="366"/>
                </a:cubicBezTo>
                <a:cubicBezTo>
                  <a:pt x="6706" y="362"/>
                  <a:pt x="6670" y="380"/>
                  <a:pt x="6652" y="412"/>
                </a:cubicBezTo>
                <a:cubicBezTo>
                  <a:pt x="6640" y="433"/>
                  <a:pt x="6636" y="458"/>
                  <a:pt x="6643" y="481"/>
                </a:cubicBezTo>
                <a:cubicBezTo>
                  <a:pt x="6649" y="505"/>
                  <a:pt x="6664" y="525"/>
                  <a:pt x="6685" y="537"/>
                </a:cubicBezTo>
                <a:cubicBezTo>
                  <a:pt x="6867" y="643"/>
                  <a:pt x="6998" y="813"/>
                  <a:pt x="7054" y="1016"/>
                </a:cubicBezTo>
                <a:cubicBezTo>
                  <a:pt x="7112" y="1225"/>
                  <a:pt x="7082" y="1444"/>
                  <a:pt x="6972" y="1631"/>
                </a:cubicBezTo>
                <a:cubicBezTo>
                  <a:pt x="6946" y="1674"/>
                  <a:pt x="6961" y="1731"/>
                  <a:pt x="7005" y="1757"/>
                </a:cubicBezTo>
                <a:cubicBezTo>
                  <a:pt x="7016" y="1764"/>
                  <a:pt x="7028" y="1768"/>
                  <a:pt x="7041" y="1769"/>
                </a:cubicBezTo>
                <a:cubicBezTo>
                  <a:pt x="7053" y="1770"/>
                  <a:pt x="7064" y="1769"/>
                  <a:pt x="7076" y="1766"/>
                </a:cubicBezTo>
                <a:cubicBezTo>
                  <a:pt x="7099" y="1760"/>
                  <a:pt x="7119" y="1745"/>
                  <a:pt x="7131" y="1724"/>
                </a:cubicBezTo>
                <a:cubicBezTo>
                  <a:pt x="7267" y="1494"/>
                  <a:pt x="7302" y="1225"/>
                  <a:pt x="7231" y="967"/>
                </a:cubicBezTo>
                <a:cubicBezTo>
                  <a:pt x="7163" y="717"/>
                  <a:pt x="7002" y="508"/>
                  <a:pt x="6778" y="378"/>
                </a:cubicBezTo>
                <a:close/>
                <a:moveTo>
                  <a:pt x="5991" y="460"/>
                </a:moveTo>
                <a:cubicBezTo>
                  <a:pt x="5957" y="470"/>
                  <a:pt x="4091" y="1799"/>
                  <a:pt x="4091" y="1799"/>
                </a:cubicBezTo>
                <a:cubicBezTo>
                  <a:pt x="4091" y="1799"/>
                  <a:pt x="4044" y="1835"/>
                  <a:pt x="4072" y="1930"/>
                </a:cubicBezTo>
                <a:cubicBezTo>
                  <a:pt x="4099" y="2025"/>
                  <a:pt x="4160" y="2048"/>
                  <a:pt x="4160" y="2048"/>
                </a:cubicBezTo>
                <a:lnTo>
                  <a:pt x="4647" y="2048"/>
                </a:lnTo>
                <a:cubicBezTo>
                  <a:pt x="4580" y="2149"/>
                  <a:pt x="4558" y="2277"/>
                  <a:pt x="4600" y="2400"/>
                </a:cubicBezTo>
                <a:lnTo>
                  <a:pt x="4891" y="3249"/>
                </a:lnTo>
                <a:lnTo>
                  <a:pt x="3745" y="3249"/>
                </a:lnTo>
                <a:lnTo>
                  <a:pt x="3751" y="3257"/>
                </a:lnTo>
                <a:lnTo>
                  <a:pt x="3758" y="3265"/>
                </a:lnTo>
                <a:lnTo>
                  <a:pt x="4084" y="3670"/>
                </a:lnTo>
                <a:lnTo>
                  <a:pt x="4110" y="3702"/>
                </a:lnTo>
                <a:lnTo>
                  <a:pt x="3435" y="3670"/>
                </a:lnTo>
                <a:lnTo>
                  <a:pt x="3399" y="3668"/>
                </a:lnTo>
                <a:lnTo>
                  <a:pt x="3401" y="3670"/>
                </a:lnTo>
                <a:lnTo>
                  <a:pt x="3665" y="3912"/>
                </a:lnTo>
                <a:lnTo>
                  <a:pt x="3567" y="4039"/>
                </a:lnTo>
                <a:lnTo>
                  <a:pt x="2950" y="4835"/>
                </a:lnTo>
                <a:lnTo>
                  <a:pt x="2242" y="3912"/>
                </a:lnTo>
                <a:lnTo>
                  <a:pt x="2508" y="3668"/>
                </a:lnTo>
                <a:lnTo>
                  <a:pt x="1797" y="3702"/>
                </a:lnTo>
                <a:lnTo>
                  <a:pt x="2149" y="3265"/>
                </a:lnTo>
                <a:cubicBezTo>
                  <a:pt x="2009" y="3285"/>
                  <a:pt x="1804" y="3341"/>
                  <a:pt x="1666" y="3422"/>
                </a:cubicBezTo>
                <a:cubicBezTo>
                  <a:pt x="1457" y="3545"/>
                  <a:pt x="1246" y="3749"/>
                  <a:pt x="1122" y="4069"/>
                </a:cubicBezTo>
                <a:lnTo>
                  <a:pt x="1120" y="4074"/>
                </a:lnTo>
                <a:cubicBezTo>
                  <a:pt x="1114" y="4090"/>
                  <a:pt x="1107" y="4105"/>
                  <a:pt x="1102" y="4121"/>
                </a:cubicBezTo>
                <a:cubicBezTo>
                  <a:pt x="1094" y="4143"/>
                  <a:pt x="1088" y="4165"/>
                  <a:pt x="1083" y="4185"/>
                </a:cubicBezTo>
                <a:lnTo>
                  <a:pt x="737" y="5174"/>
                </a:lnTo>
                <a:lnTo>
                  <a:pt x="72" y="7074"/>
                </a:lnTo>
                <a:cubicBezTo>
                  <a:pt x="0" y="7285"/>
                  <a:pt x="112" y="7515"/>
                  <a:pt x="323" y="7588"/>
                </a:cubicBezTo>
                <a:cubicBezTo>
                  <a:pt x="535" y="7661"/>
                  <a:pt x="765" y="7549"/>
                  <a:pt x="838" y="7338"/>
                </a:cubicBezTo>
                <a:lnTo>
                  <a:pt x="1768" y="4677"/>
                </a:lnTo>
                <a:lnTo>
                  <a:pt x="1983" y="5754"/>
                </a:lnTo>
                <a:lnTo>
                  <a:pt x="959" y="8618"/>
                </a:lnTo>
                <a:lnTo>
                  <a:pt x="1908" y="8618"/>
                </a:lnTo>
                <a:lnTo>
                  <a:pt x="1908" y="11762"/>
                </a:lnTo>
                <a:cubicBezTo>
                  <a:pt x="1908" y="12028"/>
                  <a:pt x="2124" y="12243"/>
                  <a:pt x="2389" y="12243"/>
                </a:cubicBezTo>
                <a:cubicBezTo>
                  <a:pt x="2655" y="12243"/>
                  <a:pt x="2870" y="12028"/>
                  <a:pt x="2870" y="11762"/>
                </a:cubicBezTo>
                <a:lnTo>
                  <a:pt x="2870" y="8618"/>
                </a:lnTo>
                <a:lnTo>
                  <a:pt x="3036" y="8618"/>
                </a:lnTo>
                <a:lnTo>
                  <a:pt x="3036" y="11762"/>
                </a:lnTo>
                <a:cubicBezTo>
                  <a:pt x="3036" y="12028"/>
                  <a:pt x="3252" y="12243"/>
                  <a:pt x="3517" y="12243"/>
                </a:cubicBezTo>
                <a:cubicBezTo>
                  <a:pt x="3783" y="12243"/>
                  <a:pt x="3998" y="12028"/>
                  <a:pt x="3998" y="11762"/>
                </a:cubicBezTo>
                <a:lnTo>
                  <a:pt x="3998" y="8618"/>
                </a:lnTo>
                <a:lnTo>
                  <a:pt x="4947" y="8618"/>
                </a:lnTo>
                <a:lnTo>
                  <a:pt x="3918" y="5754"/>
                </a:lnTo>
                <a:lnTo>
                  <a:pt x="4243" y="4052"/>
                </a:lnTo>
                <a:lnTo>
                  <a:pt x="5454" y="4052"/>
                </a:lnTo>
                <a:cubicBezTo>
                  <a:pt x="5583" y="4052"/>
                  <a:pt x="5705" y="3990"/>
                  <a:pt x="5780" y="3884"/>
                </a:cubicBezTo>
                <a:cubicBezTo>
                  <a:pt x="5856" y="3778"/>
                  <a:pt x="5876" y="3643"/>
                  <a:pt x="5834" y="3520"/>
                </a:cubicBezTo>
                <a:lnTo>
                  <a:pt x="5360" y="2140"/>
                </a:lnTo>
                <a:cubicBezTo>
                  <a:pt x="5349" y="2106"/>
                  <a:pt x="5332" y="2076"/>
                  <a:pt x="5313" y="2048"/>
                </a:cubicBezTo>
                <a:lnTo>
                  <a:pt x="6476" y="2048"/>
                </a:lnTo>
                <a:cubicBezTo>
                  <a:pt x="6660" y="1992"/>
                  <a:pt x="6700" y="1591"/>
                  <a:pt x="6566" y="1152"/>
                </a:cubicBezTo>
                <a:cubicBezTo>
                  <a:pt x="6433" y="713"/>
                  <a:pt x="6175" y="404"/>
                  <a:pt x="5991" y="460"/>
                </a:cubicBezTo>
                <a:close/>
                <a:moveTo>
                  <a:pt x="6421" y="1868"/>
                </a:moveTo>
                <a:cubicBezTo>
                  <a:pt x="6419" y="1869"/>
                  <a:pt x="6417" y="1869"/>
                  <a:pt x="6415" y="1870"/>
                </a:cubicBezTo>
                <a:cubicBezTo>
                  <a:pt x="6288" y="1899"/>
                  <a:pt x="6106" y="1658"/>
                  <a:pt x="6004" y="1324"/>
                </a:cubicBezTo>
                <a:cubicBezTo>
                  <a:pt x="5901" y="988"/>
                  <a:pt x="5919" y="685"/>
                  <a:pt x="6041" y="641"/>
                </a:cubicBezTo>
                <a:cubicBezTo>
                  <a:pt x="6043" y="641"/>
                  <a:pt x="6044" y="640"/>
                  <a:pt x="6045" y="640"/>
                </a:cubicBezTo>
                <a:cubicBezTo>
                  <a:pt x="6172" y="601"/>
                  <a:pt x="6359" y="844"/>
                  <a:pt x="6463" y="1184"/>
                </a:cubicBezTo>
                <a:cubicBezTo>
                  <a:pt x="6566" y="1523"/>
                  <a:pt x="6547" y="1830"/>
                  <a:pt x="6421" y="1868"/>
                </a:cubicBezTo>
                <a:close/>
                <a:moveTo>
                  <a:pt x="2950" y="4471"/>
                </a:moveTo>
                <a:lnTo>
                  <a:pt x="3167" y="3670"/>
                </a:lnTo>
                <a:lnTo>
                  <a:pt x="3279" y="3257"/>
                </a:lnTo>
                <a:lnTo>
                  <a:pt x="2627" y="3257"/>
                </a:lnTo>
                <a:lnTo>
                  <a:pt x="2950" y="447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90" name="Collaboration2" descr="{&quot;Key&quot;:&quot;POWER_USER_SHAPE_ICON&quot;,&quot;Value&quot;:&quot;POWER_USER_SHAPE_ICON_STYLE_1&quot;}">
            <a:extLst>
              <a:ext uri="{FF2B5EF4-FFF2-40B4-BE49-F238E27FC236}">
                <a16:creationId xmlns:a16="http://schemas.microsoft.com/office/drawing/2014/main" id="{3B154E76-D73E-4A7C-B679-DBC683DD093B}"/>
              </a:ext>
            </a:extLst>
          </p:cNvPr>
          <p:cNvGrpSpPr>
            <a:grpSpLocks noChangeAspect="1"/>
          </p:cNvGrpSpPr>
          <p:nvPr>
            <p:custDataLst>
              <p:tags r:id="rId3"/>
            </p:custDataLst>
          </p:nvPr>
        </p:nvGrpSpPr>
        <p:grpSpPr>
          <a:xfrm>
            <a:off x="4927592" y="2941874"/>
            <a:ext cx="500951" cy="542925"/>
            <a:chOff x="5260975" y="4357688"/>
            <a:chExt cx="871538" cy="944563"/>
          </a:xfrm>
          <a:solidFill>
            <a:schemeClr val="bg1"/>
          </a:solidFill>
        </p:grpSpPr>
        <p:sp>
          <p:nvSpPr>
            <p:cNvPr id="291" name="Freeform 99">
              <a:extLst>
                <a:ext uri="{FF2B5EF4-FFF2-40B4-BE49-F238E27FC236}">
                  <a16:creationId xmlns:a16="http://schemas.microsoft.com/office/drawing/2014/main" id="{A48A71A6-6310-48E3-93FA-54B643C6059A}"/>
                </a:ext>
              </a:extLst>
            </p:cNvPr>
            <p:cNvSpPr>
              <a:spLocks noEditPoints="1"/>
            </p:cNvSpPr>
            <p:nvPr/>
          </p:nvSpPr>
          <p:spPr bwMode="auto">
            <a:xfrm>
              <a:off x="5600700" y="4411663"/>
              <a:ext cx="198438" cy="233363"/>
            </a:xfrm>
            <a:custGeom>
              <a:avLst/>
              <a:gdLst>
                <a:gd name="T0" fmla="*/ 136 w 262"/>
                <a:gd name="T1" fmla="*/ 39 h 306"/>
                <a:gd name="T2" fmla="*/ 164 w 262"/>
                <a:gd name="T3" fmla="*/ 42 h 306"/>
                <a:gd name="T4" fmla="*/ 170 w 262"/>
                <a:gd name="T5" fmla="*/ 50 h 306"/>
                <a:gd name="T6" fmla="*/ 163 w 262"/>
                <a:gd name="T7" fmla="*/ 57 h 306"/>
                <a:gd name="T8" fmla="*/ 58 w 262"/>
                <a:gd name="T9" fmla="*/ 151 h 306"/>
                <a:gd name="T10" fmla="*/ 51 w 262"/>
                <a:gd name="T11" fmla="*/ 157 h 306"/>
                <a:gd name="T12" fmla="*/ 43 w 262"/>
                <a:gd name="T13" fmla="*/ 152 h 306"/>
                <a:gd name="T14" fmla="*/ 41 w 262"/>
                <a:gd name="T15" fmla="*/ 134 h 306"/>
                <a:gd name="T16" fmla="*/ 136 w 262"/>
                <a:gd name="T17" fmla="*/ 39 h 306"/>
                <a:gd name="T18" fmla="*/ 26 w 262"/>
                <a:gd name="T19" fmla="*/ 210 h 306"/>
                <a:gd name="T20" fmla="*/ 53 w 262"/>
                <a:gd name="T21" fmla="*/ 269 h 306"/>
                <a:gd name="T22" fmla="*/ 56 w 262"/>
                <a:gd name="T23" fmla="*/ 287 h 306"/>
                <a:gd name="T24" fmla="*/ 69 w 262"/>
                <a:gd name="T25" fmla="*/ 306 h 306"/>
                <a:gd name="T26" fmla="*/ 193 w 262"/>
                <a:gd name="T27" fmla="*/ 306 h 306"/>
                <a:gd name="T28" fmla="*/ 205 w 262"/>
                <a:gd name="T29" fmla="*/ 288 h 306"/>
                <a:gd name="T30" fmla="*/ 208 w 262"/>
                <a:gd name="T31" fmla="*/ 268 h 306"/>
                <a:gd name="T32" fmla="*/ 236 w 262"/>
                <a:gd name="T33" fmla="*/ 210 h 306"/>
                <a:gd name="T34" fmla="*/ 262 w 262"/>
                <a:gd name="T35" fmla="*/ 132 h 306"/>
                <a:gd name="T36" fmla="*/ 131 w 262"/>
                <a:gd name="T37" fmla="*/ 0 h 306"/>
                <a:gd name="T38" fmla="*/ 0 w 262"/>
                <a:gd name="T39" fmla="*/ 132 h 306"/>
                <a:gd name="T40" fmla="*/ 26 w 262"/>
                <a:gd name="T41" fmla="*/ 210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2" h="306">
                  <a:moveTo>
                    <a:pt x="136" y="39"/>
                  </a:moveTo>
                  <a:cubicBezTo>
                    <a:pt x="146" y="39"/>
                    <a:pt x="156" y="40"/>
                    <a:pt x="164" y="42"/>
                  </a:cubicBezTo>
                  <a:cubicBezTo>
                    <a:pt x="168" y="43"/>
                    <a:pt x="170" y="47"/>
                    <a:pt x="170" y="50"/>
                  </a:cubicBezTo>
                  <a:cubicBezTo>
                    <a:pt x="169" y="54"/>
                    <a:pt x="167" y="57"/>
                    <a:pt x="163" y="57"/>
                  </a:cubicBezTo>
                  <a:cubicBezTo>
                    <a:pt x="110" y="61"/>
                    <a:pt x="67" y="99"/>
                    <a:pt x="58" y="151"/>
                  </a:cubicBezTo>
                  <a:cubicBezTo>
                    <a:pt x="57" y="155"/>
                    <a:pt x="54" y="157"/>
                    <a:pt x="51" y="157"/>
                  </a:cubicBezTo>
                  <a:cubicBezTo>
                    <a:pt x="47" y="157"/>
                    <a:pt x="44" y="155"/>
                    <a:pt x="43" y="152"/>
                  </a:cubicBezTo>
                  <a:cubicBezTo>
                    <a:pt x="42" y="145"/>
                    <a:pt x="41" y="139"/>
                    <a:pt x="41" y="134"/>
                  </a:cubicBezTo>
                  <a:cubicBezTo>
                    <a:pt x="41" y="81"/>
                    <a:pt x="84" y="39"/>
                    <a:pt x="136" y="39"/>
                  </a:cubicBezTo>
                  <a:close/>
                  <a:moveTo>
                    <a:pt x="26" y="210"/>
                  </a:moveTo>
                  <a:cubicBezTo>
                    <a:pt x="46" y="246"/>
                    <a:pt x="49" y="254"/>
                    <a:pt x="53" y="269"/>
                  </a:cubicBezTo>
                  <a:cubicBezTo>
                    <a:pt x="56" y="278"/>
                    <a:pt x="56" y="283"/>
                    <a:pt x="56" y="287"/>
                  </a:cubicBezTo>
                  <a:cubicBezTo>
                    <a:pt x="56" y="300"/>
                    <a:pt x="60" y="306"/>
                    <a:pt x="69" y="306"/>
                  </a:cubicBezTo>
                  <a:lnTo>
                    <a:pt x="193" y="306"/>
                  </a:lnTo>
                  <a:cubicBezTo>
                    <a:pt x="201" y="306"/>
                    <a:pt x="207" y="299"/>
                    <a:pt x="205" y="288"/>
                  </a:cubicBezTo>
                  <a:cubicBezTo>
                    <a:pt x="205" y="285"/>
                    <a:pt x="207" y="275"/>
                    <a:pt x="208" y="268"/>
                  </a:cubicBezTo>
                  <a:cubicBezTo>
                    <a:pt x="212" y="252"/>
                    <a:pt x="220" y="235"/>
                    <a:pt x="236" y="210"/>
                  </a:cubicBezTo>
                  <a:cubicBezTo>
                    <a:pt x="257" y="175"/>
                    <a:pt x="262" y="150"/>
                    <a:pt x="262" y="132"/>
                  </a:cubicBezTo>
                  <a:cubicBezTo>
                    <a:pt x="262" y="77"/>
                    <a:pt x="225" y="0"/>
                    <a:pt x="131" y="0"/>
                  </a:cubicBezTo>
                  <a:cubicBezTo>
                    <a:pt x="59" y="0"/>
                    <a:pt x="0" y="59"/>
                    <a:pt x="0" y="132"/>
                  </a:cubicBezTo>
                  <a:cubicBezTo>
                    <a:pt x="0" y="149"/>
                    <a:pt x="5" y="175"/>
                    <a:pt x="26" y="2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2" name="Freeform 100">
              <a:extLst>
                <a:ext uri="{FF2B5EF4-FFF2-40B4-BE49-F238E27FC236}">
                  <a16:creationId xmlns:a16="http://schemas.microsoft.com/office/drawing/2014/main" id="{B7193AB9-BF16-407F-ADA6-A289DC54C26E}"/>
                </a:ext>
              </a:extLst>
            </p:cNvPr>
            <p:cNvSpPr>
              <a:spLocks/>
            </p:cNvSpPr>
            <p:nvPr/>
          </p:nvSpPr>
          <p:spPr bwMode="auto">
            <a:xfrm>
              <a:off x="5645150" y="4662488"/>
              <a:ext cx="109538" cy="49213"/>
            </a:xfrm>
            <a:custGeom>
              <a:avLst/>
              <a:gdLst>
                <a:gd name="T0" fmla="*/ 144 w 144"/>
                <a:gd name="T1" fmla="*/ 12 h 64"/>
                <a:gd name="T2" fmla="*/ 132 w 144"/>
                <a:gd name="T3" fmla="*/ 0 h 64"/>
                <a:gd name="T4" fmla="*/ 12 w 144"/>
                <a:gd name="T5" fmla="*/ 0 h 64"/>
                <a:gd name="T6" fmla="*/ 0 w 144"/>
                <a:gd name="T7" fmla="*/ 12 h 64"/>
                <a:gd name="T8" fmla="*/ 12 w 144"/>
                <a:gd name="T9" fmla="*/ 24 h 64"/>
                <a:gd name="T10" fmla="*/ 0 w 144"/>
                <a:gd name="T11" fmla="*/ 36 h 64"/>
                <a:gd name="T12" fmla="*/ 12 w 144"/>
                <a:gd name="T13" fmla="*/ 47 h 64"/>
                <a:gd name="T14" fmla="*/ 32 w 144"/>
                <a:gd name="T15" fmla="*/ 47 h 64"/>
                <a:gd name="T16" fmla="*/ 37 w 144"/>
                <a:gd name="T17" fmla="*/ 61 h 64"/>
                <a:gd name="T18" fmla="*/ 40 w 144"/>
                <a:gd name="T19" fmla="*/ 64 h 64"/>
                <a:gd name="T20" fmla="*/ 104 w 144"/>
                <a:gd name="T21" fmla="*/ 64 h 64"/>
                <a:gd name="T22" fmla="*/ 107 w 144"/>
                <a:gd name="T23" fmla="*/ 61 h 64"/>
                <a:gd name="T24" fmla="*/ 112 w 144"/>
                <a:gd name="T25" fmla="*/ 47 h 64"/>
                <a:gd name="T26" fmla="*/ 132 w 144"/>
                <a:gd name="T27" fmla="*/ 47 h 64"/>
                <a:gd name="T28" fmla="*/ 144 w 144"/>
                <a:gd name="T29" fmla="*/ 36 h 64"/>
                <a:gd name="T30" fmla="*/ 132 w 144"/>
                <a:gd name="T31" fmla="*/ 24 h 64"/>
                <a:gd name="T32" fmla="*/ 144 w 144"/>
                <a:gd name="T33" fmla="*/ 1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4" h="64">
                  <a:moveTo>
                    <a:pt x="144" y="12"/>
                  </a:moveTo>
                  <a:cubicBezTo>
                    <a:pt x="144" y="7"/>
                    <a:pt x="140" y="0"/>
                    <a:pt x="132" y="0"/>
                  </a:cubicBezTo>
                  <a:lnTo>
                    <a:pt x="12" y="0"/>
                  </a:lnTo>
                  <a:cubicBezTo>
                    <a:pt x="4" y="0"/>
                    <a:pt x="0" y="7"/>
                    <a:pt x="0" y="12"/>
                  </a:cubicBezTo>
                  <a:cubicBezTo>
                    <a:pt x="0" y="18"/>
                    <a:pt x="5" y="24"/>
                    <a:pt x="12" y="24"/>
                  </a:cubicBezTo>
                  <a:cubicBezTo>
                    <a:pt x="5" y="24"/>
                    <a:pt x="0" y="29"/>
                    <a:pt x="0" y="36"/>
                  </a:cubicBezTo>
                  <a:cubicBezTo>
                    <a:pt x="0" y="42"/>
                    <a:pt x="5" y="47"/>
                    <a:pt x="12" y="47"/>
                  </a:cubicBezTo>
                  <a:lnTo>
                    <a:pt x="32" y="47"/>
                  </a:lnTo>
                  <a:lnTo>
                    <a:pt x="37" y="61"/>
                  </a:lnTo>
                  <a:cubicBezTo>
                    <a:pt x="37" y="63"/>
                    <a:pt x="38" y="63"/>
                    <a:pt x="40" y="64"/>
                  </a:cubicBezTo>
                  <a:lnTo>
                    <a:pt x="104" y="64"/>
                  </a:lnTo>
                  <a:cubicBezTo>
                    <a:pt x="105" y="63"/>
                    <a:pt x="106" y="63"/>
                    <a:pt x="107" y="61"/>
                  </a:cubicBezTo>
                  <a:lnTo>
                    <a:pt x="112" y="47"/>
                  </a:lnTo>
                  <a:lnTo>
                    <a:pt x="132" y="47"/>
                  </a:lnTo>
                  <a:cubicBezTo>
                    <a:pt x="138" y="47"/>
                    <a:pt x="144" y="42"/>
                    <a:pt x="144" y="36"/>
                  </a:cubicBezTo>
                  <a:cubicBezTo>
                    <a:pt x="144" y="29"/>
                    <a:pt x="138" y="24"/>
                    <a:pt x="132" y="24"/>
                  </a:cubicBezTo>
                  <a:cubicBezTo>
                    <a:pt x="138" y="24"/>
                    <a:pt x="144" y="18"/>
                    <a:pt x="144" y="12"/>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3" name="Freeform 101">
              <a:extLst>
                <a:ext uri="{FF2B5EF4-FFF2-40B4-BE49-F238E27FC236}">
                  <a16:creationId xmlns:a16="http://schemas.microsoft.com/office/drawing/2014/main" id="{0EA05483-1D01-44A2-9F7F-6C941794C14E}"/>
                </a:ext>
              </a:extLst>
            </p:cNvPr>
            <p:cNvSpPr>
              <a:spLocks/>
            </p:cNvSpPr>
            <p:nvPr/>
          </p:nvSpPr>
          <p:spPr bwMode="auto">
            <a:xfrm>
              <a:off x="5622925" y="4357688"/>
              <a:ext cx="34925" cy="52388"/>
            </a:xfrm>
            <a:custGeom>
              <a:avLst/>
              <a:gdLst>
                <a:gd name="T0" fmla="*/ 38 w 45"/>
                <a:gd name="T1" fmla="*/ 67 h 69"/>
                <a:gd name="T2" fmla="*/ 43 w 45"/>
                <a:gd name="T3" fmla="*/ 56 h 69"/>
                <a:gd name="T4" fmla="*/ 29 w 45"/>
                <a:gd name="T5" fmla="*/ 9 h 69"/>
                <a:gd name="T6" fmla="*/ 15 w 45"/>
                <a:gd name="T7" fmla="*/ 0 h 69"/>
                <a:gd name="T8" fmla="*/ 9 w 45"/>
                <a:gd name="T9" fmla="*/ 1 h 69"/>
                <a:gd name="T10" fmla="*/ 1 w 45"/>
                <a:gd name="T11" fmla="*/ 10 h 69"/>
                <a:gd name="T12" fmla="*/ 2 w 45"/>
                <a:gd name="T13" fmla="*/ 21 h 69"/>
                <a:gd name="T14" fmla="*/ 26 w 45"/>
                <a:gd name="T15" fmla="*/ 63 h 69"/>
                <a:gd name="T16" fmla="*/ 38 w 45"/>
                <a:gd name="T17" fmla="*/ 6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69">
                  <a:moveTo>
                    <a:pt x="38" y="67"/>
                  </a:moveTo>
                  <a:cubicBezTo>
                    <a:pt x="42" y="65"/>
                    <a:pt x="45" y="61"/>
                    <a:pt x="43" y="56"/>
                  </a:cubicBezTo>
                  <a:lnTo>
                    <a:pt x="29" y="9"/>
                  </a:lnTo>
                  <a:cubicBezTo>
                    <a:pt x="27" y="4"/>
                    <a:pt x="21" y="0"/>
                    <a:pt x="15" y="0"/>
                  </a:cubicBezTo>
                  <a:cubicBezTo>
                    <a:pt x="13" y="0"/>
                    <a:pt x="11" y="0"/>
                    <a:pt x="9" y="1"/>
                  </a:cubicBezTo>
                  <a:cubicBezTo>
                    <a:pt x="6" y="3"/>
                    <a:pt x="3" y="6"/>
                    <a:pt x="1" y="10"/>
                  </a:cubicBezTo>
                  <a:cubicBezTo>
                    <a:pt x="0" y="13"/>
                    <a:pt x="0" y="17"/>
                    <a:pt x="2" y="21"/>
                  </a:cubicBezTo>
                  <a:lnTo>
                    <a:pt x="26" y="63"/>
                  </a:lnTo>
                  <a:cubicBezTo>
                    <a:pt x="29" y="68"/>
                    <a:pt x="34" y="69"/>
                    <a:pt x="38" y="67"/>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4" name="Freeform 102">
              <a:extLst>
                <a:ext uri="{FF2B5EF4-FFF2-40B4-BE49-F238E27FC236}">
                  <a16:creationId xmlns:a16="http://schemas.microsoft.com/office/drawing/2014/main" id="{8E325542-D2FE-4728-B52D-6A186E3C2D79}"/>
                </a:ext>
              </a:extLst>
            </p:cNvPr>
            <p:cNvSpPr>
              <a:spLocks/>
            </p:cNvSpPr>
            <p:nvPr/>
          </p:nvSpPr>
          <p:spPr bwMode="auto">
            <a:xfrm>
              <a:off x="5537200" y="4446588"/>
              <a:ext cx="53975" cy="33338"/>
            </a:xfrm>
            <a:custGeom>
              <a:avLst/>
              <a:gdLst>
                <a:gd name="T0" fmla="*/ 64 w 70"/>
                <a:gd name="T1" fmla="*/ 23 h 43"/>
                <a:gd name="T2" fmla="*/ 21 w 70"/>
                <a:gd name="T3" fmla="*/ 1 h 43"/>
                <a:gd name="T4" fmla="*/ 15 w 70"/>
                <a:gd name="T5" fmla="*/ 0 h 43"/>
                <a:gd name="T6" fmla="*/ 2 w 70"/>
                <a:gd name="T7" fmla="*/ 10 h 43"/>
                <a:gd name="T8" fmla="*/ 2 w 70"/>
                <a:gd name="T9" fmla="*/ 22 h 43"/>
                <a:gd name="T10" fmla="*/ 11 w 70"/>
                <a:gd name="T11" fmla="*/ 29 h 43"/>
                <a:gd name="T12" fmla="*/ 58 w 70"/>
                <a:gd name="T13" fmla="*/ 41 h 43"/>
                <a:gd name="T14" fmla="*/ 69 w 70"/>
                <a:gd name="T15" fmla="*/ 35 h 43"/>
                <a:gd name="T16" fmla="*/ 64 w 70"/>
                <a:gd name="T17" fmla="*/ 2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43">
                  <a:moveTo>
                    <a:pt x="64" y="23"/>
                  </a:moveTo>
                  <a:lnTo>
                    <a:pt x="21" y="1"/>
                  </a:lnTo>
                  <a:cubicBezTo>
                    <a:pt x="19" y="1"/>
                    <a:pt x="17" y="0"/>
                    <a:pt x="15" y="0"/>
                  </a:cubicBezTo>
                  <a:cubicBezTo>
                    <a:pt x="9" y="0"/>
                    <a:pt x="4" y="4"/>
                    <a:pt x="2" y="10"/>
                  </a:cubicBezTo>
                  <a:cubicBezTo>
                    <a:pt x="0" y="14"/>
                    <a:pt x="0" y="18"/>
                    <a:pt x="2" y="22"/>
                  </a:cubicBezTo>
                  <a:cubicBezTo>
                    <a:pt x="4" y="26"/>
                    <a:pt x="7" y="28"/>
                    <a:pt x="11" y="29"/>
                  </a:cubicBezTo>
                  <a:lnTo>
                    <a:pt x="58" y="41"/>
                  </a:lnTo>
                  <a:cubicBezTo>
                    <a:pt x="63" y="43"/>
                    <a:pt x="67" y="39"/>
                    <a:pt x="69" y="35"/>
                  </a:cubicBezTo>
                  <a:cubicBezTo>
                    <a:pt x="70" y="31"/>
                    <a:pt x="69" y="26"/>
                    <a:pt x="64" y="2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5" name="Freeform 103">
              <a:extLst>
                <a:ext uri="{FF2B5EF4-FFF2-40B4-BE49-F238E27FC236}">
                  <a16:creationId xmlns:a16="http://schemas.microsoft.com/office/drawing/2014/main" id="{EF56FBDA-D5AF-4878-9FB7-70F35A050DF1}"/>
                </a:ext>
              </a:extLst>
            </p:cNvPr>
            <p:cNvSpPr>
              <a:spLocks/>
            </p:cNvSpPr>
            <p:nvPr/>
          </p:nvSpPr>
          <p:spPr bwMode="auto">
            <a:xfrm>
              <a:off x="5545138" y="4554538"/>
              <a:ext cx="53975" cy="33338"/>
            </a:xfrm>
            <a:custGeom>
              <a:avLst/>
              <a:gdLst>
                <a:gd name="T0" fmla="*/ 56 w 70"/>
                <a:gd name="T1" fmla="*/ 1 h 44"/>
                <a:gd name="T2" fmla="*/ 9 w 70"/>
                <a:gd name="T3" fmla="*/ 15 h 44"/>
                <a:gd name="T4" fmla="*/ 2 w 70"/>
                <a:gd name="T5" fmla="*/ 23 h 44"/>
                <a:gd name="T6" fmla="*/ 2 w 70"/>
                <a:gd name="T7" fmla="*/ 35 h 44"/>
                <a:gd name="T8" fmla="*/ 15 w 70"/>
                <a:gd name="T9" fmla="*/ 44 h 44"/>
                <a:gd name="T10" fmla="*/ 22 w 70"/>
                <a:gd name="T11" fmla="*/ 43 h 44"/>
                <a:gd name="T12" fmla="*/ 64 w 70"/>
                <a:gd name="T13" fmla="*/ 18 h 44"/>
                <a:gd name="T14" fmla="*/ 67 w 70"/>
                <a:gd name="T15" fmla="*/ 6 h 44"/>
                <a:gd name="T16" fmla="*/ 56 w 70"/>
                <a:gd name="T17" fmla="*/ 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44">
                  <a:moveTo>
                    <a:pt x="56" y="1"/>
                  </a:moveTo>
                  <a:lnTo>
                    <a:pt x="9" y="15"/>
                  </a:lnTo>
                  <a:cubicBezTo>
                    <a:pt x="6" y="17"/>
                    <a:pt x="3" y="20"/>
                    <a:pt x="2" y="23"/>
                  </a:cubicBezTo>
                  <a:cubicBezTo>
                    <a:pt x="0" y="27"/>
                    <a:pt x="0" y="31"/>
                    <a:pt x="2" y="35"/>
                  </a:cubicBezTo>
                  <a:cubicBezTo>
                    <a:pt x="4" y="41"/>
                    <a:pt x="9" y="44"/>
                    <a:pt x="15" y="44"/>
                  </a:cubicBezTo>
                  <a:cubicBezTo>
                    <a:pt x="17" y="44"/>
                    <a:pt x="19" y="44"/>
                    <a:pt x="22" y="43"/>
                  </a:cubicBezTo>
                  <a:lnTo>
                    <a:pt x="64" y="18"/>
                  </a:lnTo>
                  <a:cubicBezTo>
                    <a:pt x="67" y="16"/>
                    <a:pt x="70" y="11"/>
                    <a:pt x="67" y="6"/>
                  </a:cubicBezTo>
                  <a:cubicBezTo>
                    <a:pt x="65" y="1"/>
                    <a:pt x="61" y="0"/>
                    <a:pt x="56"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6" name="Freeform 104">
              <a:extLst>
                <a:ext uri="{FF2B5EF4-FFF2-40B4-BE49-F238E27FC236}">
                  <a16:creationId xmlns:a16="http://schemas.microsoft.com/office/drawing/2014/main" id="{2A0A74D2-2EB3-4417-B52C-BB27E9F3B9B5}"/>
                </a:ext>
              </a:extLst>
            </p:cNvPr>
            <p:cNvSpPr>
              <a:spLocks/>
            </p:cNvSpPr>
            <p:nvPr/>
          </p:nvSpPr>
          <p:spPr bwMode="auto">
            <a:xfrm>
              <a:off x="5746750" y="4357688"/>
              <a:ext cx="34925" cy="52388"/>
            </a:xfrm>
            <a:custGeom>
              <a:avLst/>
              <a:gdLst>
                <a:gd name="T0" fmla="*/ 19 w 45"/>
                <a:gd name="T1" fmla="*/ 63 h 69"/>
                <a:gd name="T2" fmla="*/ 43 w 45"/>
                <a:gd name="T3" fmla="*/ 21 h 69"/>
                <a:gd name="T4" fmla="*/ 44 w 45"/>
                <a:gd name="T5" fmla="*/ 10 h 69"/>
                <a:gd name="T6" fmla="*/ 36 w 45"/>
                <a:gd name="T7" fmla="*/ 1 h 69"/>
                <a:gd name="T8" fmla="*/ 30 w 45"/>
                <a:gd name="T9" fmla="*/ 0 h 69"/>
                <a:gd name="T10" fmla="*/ 16 w 45"/>
                <a:gd name="T11" fmla="*/ 9 h 69"/>
                <a:gd name="T12" fmla="*/ 2 w 45"/>
                <a:gd name="T13" fmla="*/ 56 h 69"/>
                <a:gd name="T14" fmla="*/ 7 w 45"/>
                <a:gd name="T15" fmla="*/ 67 h 69"/>
                <a:gd name="T16" fmla="*/ 19 w 45"/>
                <a:gd name="T17" fmla="*/ 6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69">
                  <a:moveTo>
                    <a:pt x="19" y="63"/>
                  </a:moveTo>
                  <a:lnTo>
                    <a:pt x="43" y="21"/>
                  </a:lnTo>
                  <a:cubicBezTo>
                    <a:pt x="45" y="17"/>
                    <a:pt x="45" y="13"/>
                    <a:pt x="44" y="10"/>
                  </a:cubicBezTo>
                  <a:cubicBezTo>
                    <a:pt x="42" y="6"/>
                    <a:pt x="39" y="3"/>
                    <a:pt x="36" y="1"/>
                  </a:cubicBezTo>
                  <a:cubicBezTo>
                    <a:pt x="34" y="0"/>
                    <a:pt x="32" y="0"/>
                    <a:pt x="30" y="0"/>
                  </a:cubicBezTo>
                  <a:cubicBezTo>
                    <a:pt x="24" y="0"/>
                    <a:pt x="18" y="4"/>
                    <a:pt x="16" y="9"/>
                  </a:cubicBezTo>
                  <a:lnTo>
                    <a:pt x="2" y="56"/>
                  </a:lnTo>
                  <a:cubicBezTo>
                    <a:pt x="0" y="61"/>
                    <a:pt x="3" y="65"/>
                    <a:pt x="7" y="67"/>
                  </a:cubicBezTo>
                  <a:cubicBezTo>
                    <a:pt x="11" y="69"/>
                    <a:pt x="16" y="68"/>
                    <a:pt x="19" y="63"/>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7" name="Freeform 105">
              <a:extLst>
                <a:ext uri="{FF2B5EF4-FFF2-40B4-BE49-F238E27FC236}">
                  <a16:creationId xmlns:a16="http://schemas.microsoft.com/office/drawing/2014/main" id="{25DB330C-3633-4D80-A6D6-59A5EA4A3B50}"/>
                </a:ext>
              </a:extLst>
            </p:cNvPr>
            <p:cNvSpPr>
              <a:spLocks/>
            </p:cNvSpPr>
            <p:nvPr/>
          </p:nvSpPr>
          <p:spPr bwMode="auto">
            <a:xfrm>
              <a:off x="5808663" y="4446588"/>
              <a:ext cx="52388" cy="33338"/>
            </a:xfrm>
            <a:custGeom>
              <a:avLst/>
              <a:gdLst>
                <a:gd name="T0" fmla="*/ 55 w 70"/>
                <a:gd name="T1" fmla="*/ 0 h 43"/>
                <a:gd name="T2" fmla="*/ 50 w 70"/>
                <a:gd name="T3" fmla="*/ 1 h 43"/>
                <a:gd name="T4" fmla="*/ 6 w 70"/>
                <a:gd name="T5" fmla="*/ 23 h 43"/>
                <a:gd name="T6" fmla="*/ 2 w 70"/>
                <a:gd name="T7" fmla="*/ 35 h 43"/>
                <a:gd name="T8" fmla="*/ 13 w 70"/>
                <a:gd name="T9" fmla="*/ 41 h 43"/>
                <a:gd name="T10" fmla="*/ 60 w 70"/>
                <a:gd name="T11" fmla="*/ 29 h 43"/>
                <a:gd name="T12" fmla="*/ 68 w 70"/>
                <a:gd name="T13" fmla="*/ 22 h 43"/>
                <a:gd name="T14" fmla="*/ 69 w 70"/>
                <a:gd name="T15" fmla="*/ 10 h 43"/>
                <a:gd name="T16" fmla="*/ 55 w 70"/>
                <a:gd name="T1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43">
                  <a:moveTo>
                    <a:pt x="55" y="0"/>
                  </a:moveTo>
                  <a:cubicBezTo>
                    <a:pt x="53" y="0"/>
                    <a:pt x="52" y="1"/>
                    <a:pt x="50" y="1"/>
                  </a:cubicBezTo>
                  <a:lnTo>
                    <a:pt x="6" y="23"/>
                  </a:lnTo>
                  <a:cubicBezTo>
                    <a:pt x="2" y="26"/>
                    <a:pt x="0" y="31"/>
                    <a:pt x="2" y="35"/>
                  </a:cubicBezTo>
                  <a:cubicBezTo>
                    <a:pt x="4" y="39"/>
                    <a:pt x="7" y="43"/>
                    <a:pt x="13" y="41"/>
                  </a:cubicBezTo>
                  <a:lnTo>
                    <a:pt x="60" y="29"/>
                  </a:lnTo>
                  <a:cubicBezTo>
                    <a:pt x="64" y="28"/>
                    <a:pt x="67" y="26"/>
                    <a:pt x="68" y="22"/>
                  </a:cubicBezTo>
                  <a:cubicBezTo>
                    <a:pt x="70" y="18"/>
                    <a:pt x="70" y="14"/>
                    <a:pt x="69" y="10"/>
                  </a:cubicBezTo>
                  <a:cubicBezTo>
                    <a:pt x="67" y="4"/>
                    <a:pt x="61" y="0"/>
                    <a:pt x="55"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8" name="Freeform 106">
              <a:extLst>
                <a:ext uri="{FF2B5EF4-FFF2-40B4-BE49-F238E27FC236}">
                  <a16:creationId xmlns:a16="http://schemas.microsoft.com/office/drawing/2014/main" id="{34353A7D-E650-4894-81D6-F94E0188ECA4}"/>
                </a:ext>
              </a:extLst>
            </p:cNvPr>
            <p:cNvSpPr>
              <a:spLocks/>
            </p:cNvSpPr>
            <p:nvPr/>
          </p:nvSpPr>
          <p:spPr bwMode="auto">
            <a:xfrm>
              <a:off x="5802313" y="4554538"/>
              <a:ext cx="52388" cy="33338"/>
            </a:xfrm>
            <a:custGeom>
              <a:avLst/>
              <a:gdLst>
                <a:gd name="T0" fmla="*/ 1 w 68"/>
                <a:gd name="T1" fmla="*/ 6 h 44"/>
                <a:gd name="T2" fmla="*/ 1 w 68"/>
                <a:gd name="T3" fmla="*/ 15 h 44"/>
                <a:gd name="T4" fmla="*/ 4 w 68"/>
                <a:gd name="T5" fmla="*/ 18 h 44"/>
                <a:gd name="T6" fmla="*/ 47 w 68"/>
                <a:gd name="T7" fmla="*/ 43 h 44"/>
                <a:gd name="T8" fmla="*/ 53 w 68"/>
                <a:gd name="T9" fmla="*/ 44 h 44"/>
                <a:gd name="T10" fmla="*/ 67 w 68"/>
                <a:gd name="T11" fmla="*/ 35 h 44"/>
                <a:gd name="T12" fmla="*/ 67 w 68"/>
                <a:gd name="T13" fmla="*/ 23 h 44"/>
                <a:gd name="T14" fmla="*/ 59 w 68"/>
                <a:gd name="T15" fmla="*/ 15 h 44"/>
                <a:gd name="T16" fmla="*/ 12 w 68"/>
                <a:gd name="T17" fmla="*/ 1 h 44"/>
                <a:gd name="T18" fmla="*/ 8 w 68"/>
                <a:gd name="T19" fmla="*/ 1 h 44"/>
                <a:gd name="T20" fmla="*/ 1 w 68"/>
                <a:gd name="T21" fmla="*/ 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 h="44">
                  <a:moveTo>
                    <a:pt x="1" y="6"/>
                  </a:moveTo>
                  <a:cubicBezTo>
                    <a:pt x="0" y="9"/>
                    <a:pt x="0" y="12"/>
                    <a:pt x="1" y="15"/>
                  </a:cubicBezTo>
                  <a:cubicBezTo>
                    <a:pt x="2" y="16"/>
                    <a:pt x="3" y="18"/>
                    <a:pt x="4" y="18"/>
                  </a:cubicBezTo>
                  <a:lnTo>
                    <a:pt x="47" y="43"/>
                  </a:lnTo>
                  <a:cubicBezTo>
                    <a:pt x="49" y="44"/>
                    <a:pt x="51" y="44"/>
                    <a:pt x="53" y="44"/>
                  </a:cubicBezTo>
                  <a:cubicBezTo>
                    <a:pt x="59" y="44"/>
                    <a:pt x="64" y="41"/>
                    <a:pt x="67" y="35"/>
                  </a:cubicBezTo>
                  <a:cubicBezTo>
                    <a:pt x="68" y="31"/>
                    <a:pt x="68" y="27"/>
                    <a:pt x="67" y="23"/>
                  </a:cubicBezTo>
                  <a:cubicBezTo>
                    <a:pt x="65" y="20"/>
                    <a:pt x="63" y="17"/>
                    <a:pt x="59" y="15"/>
                  </a:cubicBezTo>
                  <a:lnTo>
                    <a:pt x="12" y="1"/>
                  </a:lnTo>
                  <a:cubicBezTo>
                    <a:pt x="11" y="0"/>
                    <a:pt x="10" y="0"/>
                    <a:pt x="8" y="1"/>
                  </a:cubicBezTo>
                  <a:cubicBezTo>
                    <a:pt x="6" y="1"/>
                    <a:pt x="3" y="2"/>
                    <a:pt x="1" y="6"/>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9" name="Oval 107">
              <a:extLst>
                <a:ext uri="{FF2B5EF4-FFF2-40B4-BE49-F238E27FC236}">
                  <a16:creationId xmlns:a16="http://schemas.microsoft.com/office/drawing/2014/main" id="{D3837F75-B387-4104-9F7D-452676A4A460}"/>
                </a:ext>
              </a:extLst>
            </p:cNvPr>
            <p:cNvSpPr>
              <a:spLocks noChangeArrowheads="1"/>
            </p:cNvSpPr>
            <p:nvPr/>
          </p:nvSpPr>
          <p:spPr bwMode="auto">
            <a:xfrm>
              <a:off x="5451475" y="4984750"/>
              <a:ext cx="44450" cy="42863"/>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0" name="Freeform 108">
              <a:extLst>
                <a:ext uri="{FF2B5EF4-FFF2-40B4-BE49-F238E27FC236}">
                  <a16:creationId xmlns:a16="http://schemas.microsoft.com/office/drawing/2014/main" id="{8424C5B6-2A5D-416F-8CCD-CED648598159}"/>
                </a:ext>
              </a:extLst>
            </p:cNvPr>
            <p:cNvSpPr>
              <a:spLocks/>
            </p:cNvSpPr>
            <p:nvPr/>
          </p:nvSpPr>
          <p:spPr bwMode="auto">
            <a:xfrm>
              <a:off x="5260975" y="4821238"/>
              <a:ext cx="319088" cy="282575"/>
            </a:xfrm>
            <a:custGeom>
              <a:avLst/>
              <a:gdLst>
                <a:gd name="T0" fmla="*/ 61 w 420"/>
                <a:gd name="T1" fmla="*/ 156 h 371"/>
                <a:gd name="T2" fmla="*/ 61 w 420"/>
                <a:gd name="T3" fmla="*/ 207 h 371"/>
                <a:gd name="T4" fmla="*/ 0 w 420"/>
                <a:gd name="T5" fmla="*/ 207 h 371"/>
                <a:gd name="T6" fmla="*/ 0 w 420"/>
                <a:gd name="T7" fmla="*/ 243 h 371"/>
                <a:gd name="T8" fmla="*/ 92 w 420"/>
                <a:gd name="T9" fmla="*/ 243 h 371"/>
                <a:gd name="T10" fmla="*/ 92 w 420"/>
                <a:gd name="T11" fmla="*/ 277 h 371"/>
                <a:gd name="T12" fmla="*/ 77 w 420"/>
                <a:gd name="T13" fmla="*/ 277 h 371"/>
                <a:gd name="T14" fmla="*/ 64 w 420"/>
                <a:gd name="T15" fmla="*/ 283 h 371"/>
                <a:gd name="T16" fmla="*/ 62 w 420"/>
                <a:gd name="T17" fmla="*/ 298 h 371"/>
                <a:gd name="T18" fmla="*/ 85 w 420"/>
                <a:gd name="T19" fmla="*/ 361 h 371"/>
                <a:gd name="T20" fmla="*/ 100 w 420"/>
                <a:gd name="T21" fmla="*/ 371 h 371"/>
                <a:gd name="T22" fmla="*/ 286 w 420"/>
                <a:gd name="T23" fmla="*/ 371 h 371"/>
                <a:gd name="T24" fmla="*/ 290 w 420"/>
                <a:gd name="T25" fmla="*/ 344 h 371"/>
                <a:gd name="T26" fmla="*/ 120 w 420"/>
                <a:gd name="T27" fmla="*/ 344 h 371"/>
                <a:gd name="T28" fmla="*/ 120 w 420"/>
                <a:gd name="T29" fmla="*/ 147 h 371"/>
                <a:gd name="T30" fmla="*/ 133 w 420"/>
                <a:gd name="T31" fmla="*/ 135 h 371"/>
                <a:gd name="T32" fmla="*/ 420 w 420"/>
                <a:gd name="T33" fmla="*/ 135 h 371"/>
                <a:gd name="T34" fmla="*/ 392 w 420"/>
                <a:gd name="T35" fmla="*/ 37 h 371"/>
                <a:gd name="T36" fmla="*/ 394 w 420"/>
                <a:gd name="T37" fmla="*/ 16 h 371"/>
                <a:gd name="T38" fmla="*/ 347 w 420"/>
                <a:gd name="T39" fmla="*/ 2 h 371"/>
                <a:gd name="T40" fmla="*/ 280 w 420"/>
                <a:gd name="T41" fmla="*/ 54 h 371"/>
                <a:gd name="T42" fmla="*/ 211 w 420"/>
                <a:gd name="T43" fmla="*/ 0 h 371"/>
                <a:gd name="T44" fmla="*/ 61 w 420"/>
                <a:gd name="T45" fmla="*/ 156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20" h="371">
                  <a:moveTo>
                    <a:pt x="61" y="156"/>
                  </a:moveTo>
                  <a:lnTo>
                    <a:pt x="61" y="207"/>
                  </a:lnTo>
                  <a:lnTo>
                    <a:pt x="0" y="207"/>
                  </a:lnTo>
                  <a:lnTo>
                    <a:pt x="0" y="243"/>
                  </a:lnTo>
                  <a:lnTo>
                    <a:pt x="92" y="243"/>
                  </a:lnTo>
                  <a:lnTo>
                    <a:pt x="92" y="277"/>
                  </a:lnTo>
                  <a:lnTo>
                    <a:pt x="77" y="277"/>
                  </a:lnTo>
                  <a:cubicBezTo>
                    <a:pt x="72" y="277"/>
                    <a:pt x="67" y="279"/>
                    <a:pt x="64" y="283"/>
                  </a:cubicBezTo>
                  <a:cubicBezTo>
                    <a:pt x="61" y="288"/>
                    <a:pt x="60" y="293"/>
                    <a:pt x="62" y="298"/>
                  </a:cubicBezTo>
                  <a:lnTo>
                    <a:pt x="85" y="361"/>
                  </a:lnTo>
                  <a:cubicBezTo>
                    <a:pt x="87" y="367"/>
                    <a:pt x="93" y="371"/>
                    <a:pt x="100" y="371"/>
                  </a:cubicBezTo>
                  <a:lnTo>
                    <a:pt x="286" y="371"/>
                  </a:lnTo>
                  <a:cubicBezTo>
                    <a:pt x="287" y="363"/>
                    <a:pt x="288" y="353"/>
                    <a:pt x="290" y="344"/>
                  </a:cubicBezTo>
                  <a:lnTo>
                    <a:pt x="120" y="344"/>
                  </a:lnTo>
                  <a:lnTo>
                    <a:pt x="120" y="147"/>
                  </a:lnTo>
                  <a:cubicBezTo>
                    <a:pt x="120" y="140"/>
                    <a:pt x="126" y="135"/>
                    <a:pt x="133" y="135"/>
                  </a:cubicBezTo>
                  <a:lnTo>
                    <a:pt x="420" y="135"/>
                  </a:lnTo>
                  <a:cubicBezTo>
                    <a:pt x="403" y="106"/>
                    <a:pt x="392" y="73"/>
                    <a:pt x="392" y="37"/>
                  </a:cubicBezTo>
                  <a:cubicBezTo>
                    <a:pt x="392" y="30"/>
                    <a:pt x="393" y="23"/>
                    <a:pt x="394" y="16"/>
                  </a:cubicBezTo>
                  <a:cubicBezTo>
                    <a:pt x="379" y="10"/>
                    <a:pt x="363" y="5"/>
                    <a:pt x="347" y="2"/>
                  </a:cubicBezTo>
                  <a:lnTo>
                    <a:pt x="280" y="54"/>
                  </a:lnTo>
                  <a:lnTo>
                    <a:pt x="211" y="0"/>
                  </a:lnTo>
                  <a:cubicBezTo>
                    <a:pt x="124" y="14"/>
                    <a:pt x="61" y="58"/>
                    <a:pt x="61" y="156"/>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1" name="Oval 109">
              <a:extLst>
                <a:ext uri="{FF2B5EF4-FFF2-40B4-BE49-F238E27FC236}">
                  <a16:creationId xmlns:a16="http://schemas.microsoft.com/office/drawing/2014/main" id="{D29EB777-5F4A-4267-8A9B-90A7AB9A2B4C}"/>
                </a:ext>
              </a:extLst>
            </p:cNvPr>
            <p:cNvSpPr>
              <a:spLocks noChangeArrowheads="1"/>
            </p:cNvSpPr>
            <p:nvPr/>
          </p:nvSpPr>
          <p:spPr bwMode="auto">
            <a:xfrm>
              <a:off x="5378450" y="4618038"/>
              <a:ext cx="188913" cy="188913"/>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2" name="Oval 110">
              <a:extLst>
                <a:ext uri="{FF2B5EF4-FFF2-40B4-BE49-F238E27FC236}">
                  <a16:creationId xmlns:a16="http://schemas.microsoft.com/office/drawing/2014/main" id="{247ED8B0-27FB-4D37-9AE0-1DDAA07E6D62}"/>
                </a:ext>
              </a:extLst>
            </p:cNvPr>
            <p:cNvSpPr>
              <a:spLocks noChangeArrowheads="1"/>
            </p:cNvSpPr>
            <p:nvPr/>
          </p:nvSpPr>
          <p:spPr bwMode="auto">
            <a:xfrm>
              <a:off x="5897563" y="4984750"/>
              <a:ext cx="44450" cy="42863"/>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3" name="Freeform 111">
              <a:extLst>
                <a:ext uri="{FF2B5EF4-FFF2-40B4-BE49-F238E27FC236}">
                  <a16:creationId xmlns:a16="http://schemas.microsoft.com/office/drawing/2014/main" id="{1DCDDDFE-5B08-41A5-B893-63C63AB44246}"/>
                </a:ext>
              </a:extLst>
            </p:cNvPr>
            <p:cNvSpPr>
              <a:spLocks/>
            </p:cNvSpPr>
            <p:nvPr/>
          </p:nvSpPr>
          <p:spPr bwMode="auto">
            <a:xfrm>
              <a:off x="5819775" y="4821238"/>
              <a:ext cx="312738" cy="282575"/>
            </a:xfrm>
            <a:custGeom>
              <a:avLst/>
              <a:gdLst>
                <a:gd name="T0" fmla="*/ 200 w 411"/>
                <a:gd name="T1" fmla="*/ 0 h 371"/>
                <a:gd name="T2" fmla="*/ 131 w 411"/>
                <a:gd name="T3" fmla="*/ 54 h 371"/>
                <a:gd name="T4" fmla="*/ 64 w 411"/>
                <a:gd name="T5" fmla="*/ 2 h 371"/>
                <a:gd name="T6" fmla="*/ 25 w 411"/>
                <a:gd name="T7" fmla="*/ 12 h 371"/>
                <a:gd name="T8" fmla="*/ 27 w 411"/>
                <a:gd name="T9" fmla="*/ 37 h 371"/>
                <a:gd name="T10" fmla="*/ 0 w 411"/>
                <a:gd name="T11" fmla="*/ 135 h 371"/>
                <a:gd name="T12" fmla="*/ 278 w 411"/>
                <a:gd name="T13" fmla="*/ 135 h 371"/>
                <a:gd name="T14" fmla="*/ 291 w 411"/>
                <a:gd name="T15" fmla="*/ 147 h 371"/>
                <a:gd name="T16" fmla="*/ 291 w 411"/>
                <a:gd name="T17" fmla="*/ 344 h 371"/>
                <a:gd name="T18" fmla="*/ 129 w 411"/>
                <a:gd name="T19" fmla="*/ 344 h 371"/>
                <a:gd name="T20" fmla="*/ 133 w 411"/>
                <a:gd name="T21" fmla="*/ 371 h 371"/>
                <a:gd name="T22" fmla="*/ 311 w 411"/>
                <a:gd name="T23" fmla="*/ 371 h 371"/>
                <a:gd name="T24" fmla="*/ 326 w 411"/>
                <a:gd name="T25" fmla="*/ 361 h 371"/>
                <a:gd name="T26" fmla="*/ 349 w 411"/>
                <a:gd name="T27" fmla="*/ 298 h 371"/>
                <a:gd name="T28" fmla="*/ 347 w 411"/>
                <a:gd name="T29" fmla="*/ 283 h 371"/>
                <a:gd name="T30" fmla="*/ 334 w 411"/>
                <a:gd name="T31" fmla="*/ 277 h 371"/>
                <a:gd name="T32" fmla="*/ 319 w 411"/>
                <a:gd name="T33" fmla="*/ 277 h 371"/>
                <a:gd name="T34" fmla="*/ 319 w 411"/>
                <a:gd name="T35" fmla="*/ 243 h 371"/>
                <a:gd name="T36" fmla="*/ 411 w 411"/>
                <a:gd name="T37" fmla="*/ 243 h 371"/>
                <a:gd name="T38" fmla="*/ 411 w 411"/>
                <a:gd name="T39" fmla="*/ 207 h 371"/>
                <a:gd name="T40" fmla="*/ 350 w 411"/>
                <a:gd name="T41" fmla="*/ 207 h 371"/>
                <a:gd name="T42" fmla="*/ 350 w 411"/>
                <a:gd name="T43" fmla="*/ 156 h 371"/>
                <a:gd name="T44" fmla="*/ 200 w 411"/>
                <a:gd name="T45" fmla="*/ 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11" h="371">
                  <a:moveTo>
                    <a:pt x="200" y="0"/>
                  </a:moveTo>
                  <a:lnTo>
                    <a:pt x="131" y="54"/>
                  </a:lnTo>
                  <a:lnTo>
                    <a:pt x="64" y="2"/>
                  </a:lnTo>
                  <a:cubicBezTo>
                    <a:pt x="51" y="5"/>
                    <a:pt x="38" y="8"/>
                    <a:pt x="25" y="12"/>
                  </a:cubicBezTo>
                  <a:cubicBezTo>
                    <a:pt x="26" y="21"/>
                    <a:pt x="27" y="29"/>
                    <a:pt x="27" y="37"/>
                  </a:cubicBezTo>
                  <a:cubicBezTo>
                    <a:pt x="27" y="73"/>
                    <a:pt x="17" y="106"/>
                    <a:pt x="0" y="135"/>
                  </a:cubicBezTo>
                  <a:lnTo>
                    <a:pt x="278" y="135"/>
                  </a:lnTo>
                  <a:cubicBezTo>
                    <a:pt x="285" y="135"/>
                    <a:pt x="291" y="140"/>
                    <a:pt x="291" y="147"/>
                  </a:cubicBezTo>
                  <a:lnTo>
                    <a:pt x="291" y="344"/>
                  </a:lnTo>
                  <a:lnTo>
                    <a:pt x="129" y="344"/>
                  </a:lnTo>
                  <a:cubicBezTo>
                    <a:pt x="131" y="353"/>
                    <a:pt x="132" y="362"/>
                    <a:pt x="133" y="371"/>
                  </a:cubicBezTo>
                  <a:lnTo>
                    <a:pt x="311" y="371"/>
                  </a:lnTo>
                  <a:cubicBezTo>
                    <a:pt x="318" y="371"/>
                    <a:pt x="324" y="367"/>
                    <a:pt x="326" y="361"/>
                  </a:cubicBezTo>
                  <a:lnTo>
                    <a:pt x="349" y="298"/>
                  </a:lnTo>
                  <a:cubicBezTo>
                    <a:pt x="351" y="293"/>
                    <a:pt x="350" y="288"/>
                    <a:pt x="347" y="283"/>
                  </a:cubicBezTo>
                  <a:cubicBezTo>
                    <a:pt x="344" y="279"/>
                    <a:pt x="339" y="277"/>
                    <a:pt x="334" y="277"/>
                  </a:cubicBezTo>
                  <a:lnTo>
                    <a:pt x="319" y="277"/>
                  </a:lnTo>
                  <a:lnTo>
                    <a:pt x="319" y="243"/>
                  </a:lnTo>
                  <a:lnTo>
                    <a:pt x="411" y="243"/>
                  </a:lnTo>
                  <a:lnTo>
                    <a:pt x="411" y="207"/>
                  </a:lnTo>
                  <a:lnTo>
                    <a:pt x="350" y="207"/>
                  </a:lnTo>
                  <a:lnTo>
                    <a:pt x="350" y="156"/>
                  </a:lnTo>
                  <a:cubicBezTo>
                    <a:pt x="350" y="58"/>
                    <a:pt x="287" y="14"/>
                    <a:pt x="200"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4" name="Oval 112">
              <a:extLst>
                <a:ext uri="{FF2B5EF4-FFF2-40B4-BE49-F238E27FC236}">
                  <a16:creationId xmlns:a16="http://schemas.microsoft.com/office/drawing/2014/main" id="{02B2DD19-8637-40AB-8294-345AAE4A0DE2}"/>
                </a:ext>
              </a:extLst>
            </p:cNvPr>
            <p:cNvSpPr>
              <a:spLocks noChangeArrowheads="1"/>
            </p:cNvSpPr>
            <p:nvPr/>
          </p:nvSpPr>
          <p:spPr bwMode="auto">
            <a:xfrm>
              <a:off x="5824538" y="4618038"/>
              <a:ext cx="188913" cy="188913"/>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5" name="Oval 113">
              <a:extLst>
                <a:ext uri="{FF2B5EF4-FFF2-40B4-BE49-F238E27FC236}">
                  <a16:creationId xmlns:a16="http://schemas.microsoft.com/office/drawing/2014/main" id="{892318EC-6ECD-4B86-A4C6-7EEF5B894657}"/>
                </a:ext>
              </a:extLst>
            </p:cNvPr>
            <p:cNvSpPr>
              <a:spLocks noChangeArrowheads="1"/>
            </p:cNvSpPr>
            <p:nvPr/>
          </p:nvSpPr>
          <p:spPr bwMode="auto">
            <a:xfrm>
              <a:off x="5675313" y="5167313"/>
              <a:ext cx="49213" cy="49213"/>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6" name="Freeform 114">
              <a:extLst>
                <a:ext uri="{FF2B5EF4-FFF2-40B4-BE49-F238E27FC236}">
                  <a16:creationId xmlns:a16="http://schemas.microsoft.com/office/drawing/2014/main" id="{867C5195-02DF-4EA8-BE22-0E42D12C2659}"/>
                </a:ext>
              </a:extLst>
            </p:cNvPr>
            <p:cNvSpPr>
              <a:spLocks noEditPoints="1"/>
            </p:cNvSpPr>
            <p:nvPr/>
          </p:nvSpPr>
          <p:spPr bwMode="auto">
            <a:xfrm>
              <a:off x="5457825" y="4983163"/>
              <a:ext cx="482600" cy="319088"/>
            </a:xfrm>
            <a:custGeom>
              <a:avLst/>
              <a:gdLst>
                <a:gd name="T0" fmla="*/ 497 w 633"/>
                <a:gd name="T1" fmla="*/ 388 h 419"/>
                <a:gd name="T2" fmla="*/ 136 w 633"/>
                <a:gd name="T3" fmla="*/ 388 h 419"/>
                <a:gd name="T4" fmla="*/ 136 w 633"/>
                <a:gd name="T5" fmla="*/ 165 h 419"/>
                <a:gd name="T6" fmla="*/ 150 w 633"/>
                <a:gd name="T7" fmla="*/ 151 h 419"/>
                <a:gd name="T8" fmla="*/ 483 w 633"/>
                <a:gd name="T9" fmla="*/ 151 h 419"/>
                <a:gd name="T10" fmla="*/ 497 w 633"/>
                <a:gd name="T11" fmla="*/ 165 h 419"/>
                <a:gd name="T12" fmla="*/ 497 w 633"/>
                <a:gd name="T13" fmla="*/ 388 h 419"/>
                <a:gd name="T14" fmla="*/ 633 w 633"/>
                <a:gd name="T15" fmla="*/ 274 h 419"/>
                <a:gd name="T16" fmla="*/ 633 w 633"/>
                <a:gd name="T17" fmla="*/ 233 h 419"/>
                <a:gd name="T18" fmla="*/ 564 w 633"/>
                <a:gd name="T19" fmla="*/ 233 h 419"/>
                <a:gd name="T20" fmla="*/ 564 w 633"/>
                <a:gd name="T21" fmla="*/ 175 h 419"/>
                <a:gd name="T22" fmla="*/ 395 w 633"/>
                <a:gd name="T23" fmla="*/ 1 h 419"/>
                <a:gd name="T24" fmla="*/ 317 w 633"/>
                <a:gd name="T25" fmla="*/ 62 h 419"/>
                <a:gd name="T26" fmla="*/ 236 w 633"/>
                <a:gd name="T27" fmla="*/ 0 h 419"/>
                <a:gd name="T28" fmla="*/ 70 w 633"/>
                <a:gd name="T29" fmla="*/ 175 h 419"/>
                <a:gd name="T30" fmla="*/ 70 w 633"/>
                <a:gd name="T31" fmla="*/ 233 h 419"/>
                <a:gd name="T32" fmla="*/ 0 w 633"/>
                <a:gd name="T33" fmla="*/ 233 h 419"/>
                <a:gd name="T34" fmla="*/ 0 w 633"/>
                <a:gd name="T35" fmla="*/ 274 h 419"/>
                <a:gd name="T36" fmla="*/ 104 w 633"/>
                <a:gd name="T37" fmla="*/ 274 h 419"/>
                <a:gd name="T38" fmla="*/ 104 w 633"/>
                <a:gd name="T39" fmla="*/ 312 h 419"/>
                <a:gd name="T40" fmla="*/ 87 w 633"/>
                <a:gd name="T41" fmla="*/ 312 h 419"/>
                <a:gd name="T42" fmla="*/ 72 w 633"/>
                <a:gd name="T43" fmla="*/ 319 h 419"/>
                <a:gd name="T44" fmla="*/ 70 w 633"/>
                <a:gd name="T45" fmla="*/ 336 h 419"/>
                <a:gd name="T46" fmla="*/ 96 w 633"/>
                <a:gd name="T47" fmla="*/ 407 h 419"/>
                <a:gd name="T48" fmla="*/ 113 w 633"/>
                <a:gd name="T49" fmla="*/ 419 h 419"/>
                <a:gd name="T50" fmla="*/ 521 w 633"/>
                <a:gd name="T51" fmla="*/ 419 h 419"/>
                <a:gd name="T52" fmla="*/ 537 w 633"/>
                <a:gd name="T53" fmla="*/ 407 h 419"/>
                <a:gd name="T54" fmla="*/ 563 w 633"/>
                <a:gd name="T55" fmla="*/ 336 h 419"/>
                <a:gd name="T56" fmla="*/ 561 w 633"/>
                <a:gd name="T57" fmla="*/ 319 h 419"/>
                <a:gd name="T58" fmla="*/ 547 w 633"/>
                <a:gd name="T59" fmla="*/ 312 h 419"/>
                <a:gd name="T60" fmla="*/ 529 w 633"/>
                <a:gd name="T61" fmla="*/ 312 h 419"/>
                <a:gd name="T62" fmla="*/ 529 w 633"/>
                <a:gd name="T63" fmla="*/ 274 h 419"/>
                <a:gd name="T64" fmla="*/ 633 w 633"/>
                <a:gd name="T65" fmla="*/ 274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33" h="419">
                  <a:moveTo>
                    <a:pt x="497" y="388"/>
                  </a:moveTo>
                  <a:lnTo>
                    <a:pt x="136" y="388"/>
                  </a:lnTo>
                  <a:lnTo>
                    <a:pt x="136" y="165"/>
                  </a:lnTo>
                  <a:cubicBezTo>
                    <a:pt x="136" y="157"/>
                    <a:pt x="143" y="151"/>
                    <a:pt x="150" y="151"/>
                  </a:cubicBezTo>
                  <a:lnTo>
                    <a:pt x="483" y="151"/>
                  </a:lnTo>
                  <a:cubicBezTo>
                    <a:pt x="491" y="151"/>
                    <a:pt x="497" y="157"/>
                    <a:pt x="497" y="165"/>
                  </a:cubicBezTo>
                  <a:lnTo>
                    <a:pt x="497" y="388"/>
                  </a:lnTo>
                  <a:close/>
                  <a:moveTo>
                    <a:pt x="633" y="274"/>
                  </a:moveTo>
                  <a:lnTo>
                    <a:pt x="633" y="233"/>
                  </a:lnTo>
                  <a:lnTo>
                    <a:pt x="564" y="233"/>
                  </a:lnTo>
                  <a:lnTo>
                    <a:pt x="564" y="175"/>
                  </a:lnTo>
                  <a:cubicBezTo>
                    <a:pt x="564" y="83"/>
                    <a:pt x="493" y="22"/>
                    <a:pt x="395" y="1"/>
                  </a:cubicBezTo>
                  <a:lnTo>
                    <a:pt x="317" y="62"/>
                  </a:lnTo>
                  <a:lnTo>
                    <a:pt x="236" y="0"/>
                  </a:lnTo>
                  <a:cubicBezTo>
                    <a:pt x="139" y="15"/>
                    <a:pt x="70" y="65"/>
                    <a:pt x="70" y="175"/>
                  </a:cubicBezTo>
                  <a:lnTo>
                    <a:pt x="70" y="233"/>
                  </a:lnTo>
                  <a:lnTo>
                    <a:pt x="0" y="233"/>
                  </a:lnTo>
                  <a:lnTo>
                    <a:pt x="0" y="274"/>
                  </a:lnTo>
                  <a:lnTo>
                    <a:pt x="104" y="274"/>
                  </a:lnTo>
                  <a:lnTo>
                    <a:pt x="104" y="312"/>
                  </a:lnTo>
                  <a:lnTo>
                    <a:pt x="87" y="312"/>
                  </a:lnTo>
                  <a:cubicBezTo>
                    <a:pt x="81" y="312"/>
                    <a:pt x="76" y="314"/>
                    <a:pt x="72" y="319"/>
                  </a:cubicBezTo>
                  <a:cubicBezTo>
                    <a:pt x="69" y="324"/>
                    <a:pt x="68" y="330"/>
                    <a:pt x="70" y="336"/>
                  </a:cubicBezTo>
                  <a:lnTo>
                    <a:pt x="96" y="407"/>
                  </a:lnTo>
                  <a:cubicBezTo>
                    <a:pt x="99" y="414"/>
                    <a:pt x="106" y="419"/>
                    <a:pt x="113" y="419"/>
                  </a:cubicBezTo>
                  <a:lnTo>
                    <a:pt x="521" y="419"/>
                  </a:lnTo>
                  <a:cubicBezTo>
                    <a:pt x="528" y="419"/>
                    <a:pt x="535" y="414"/>
                    <a:pt x="537" y="407"/>
                  </a:cubicBezTo>
                  <a:lnTo>
                    <a:pt x="563" y="336"/>
                  </a:lnTo>
                  <a:cubicBezTo>
                    <a:pt x="565" y="330"/>
                    <a:pt x="565" y="324"/>
                    <a:pt x="561" y="319"/>
                  </a:cubicBezTo>
                  <a:cubicBezTo>
                    <a:pt x="558" y="314"/>
                    <a:pt x="552" y="312"/>
                    <a:pt x="547" y="312"/>
                  </a:cubicBezTo>
                  <a:lnTo>
                    <a:pt x="529" y="312"/>
                  </a:lnTo>
                  <a:lnTo>
                    <a:pt x="529" y="274"/>
                  </a:lnTo>
                  <a:lnTo>
                    <a:pt x="633" y="27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7" name="Oval 115">
              <a:extLst>
                <a:ext uri="{FF2B5EF4-FFF2-40B4-BE49-F238E27FC236}">
                  <a16:creationId xmlns:a16="http://schemas.microsoft.com/office/drawing/2014/main" id="{4D00CF06-67BD-4420-9D31-9200A2C6095E}"/>
                </a:ext>
              </a:extLst>
            </p:cNvPr>
            <p:cNvSpPr>
              <a:spLocks noChangeArrowheads="1"/>
            </p:cNvSpPr>
            <p:nvPr/>
          </p:nvSpPr>
          <p:spPr bwMode="auto">
            <a:xfrm>
              <a:off x="5592763" y="4751388"/>
              <a:ext cx="214313" cy="214313"/>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7425240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92052E7-5D69-482F-84D6-D1C28D11207B}"/>
              </a:ext>
            </a:extLst>
          </p:cNvPr>
          <p:cNvSpPr>
            <a:spLocks/>
          </p:cNvSpPr>
          <p:nvPr/>
        </p:nvSpPr>
        <p:spPr bwMode="auto">
          <a:xfrm>
            <a:off x="1470236" y="180346"/>
            <a:ext cx="7673764" cy="11180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24000" rIns="432000" rtlCol="0" anchor="ctr">
            <a:noAutofit/>
          </a:bodyPr>
          <a:lstStyle/>
          <a:p>
            <a:pPr defTabSz="685800">
              <a:lnSpc>
                <a:spcPct val="90000"/>
              </a:lnSpc>
              <a:spcBef>
                <a:spcPts val="0"/>
              </a:spcBef>
              <a:spcAft>
                <a:spcPts val="0"/>
              </a:spcAft>
              <a:defRPr/>
            </a:pPr>
            <a:r>
              <a:rPr lang="fr-FR" sz="1600" kern="0" dirty="0">
                <a:solidFill>
                  <a:srgbClr val="000000"/>
                </a:solidFill>
                <a:latin typeface="Arial" panose="020B0604020202020204" pitchFamily="34" charset="0"/>
                <a:cs typeface="Arial" panose="020B0604020202020204" pitchFamily="34" charset="0"/>
              </a:rPr>
              <a:t>3. Quelle ingénierie économique doit être renforcée ? 1/2</a:t>
            </a:r>
          </a:p>
        </p:txBody>
      </p:sp>
      <p:sp>
        <p:nvSpPr>
          <p:cNvPr id="3" name="Freeform 6">
            <a:extLst>
              <a:ext uri="{FF2B5EF4-FFF2-40B4-BE49-F238E27FC236}">
                <a16:creationId xmlns:a16="http://schemas.microsoft.com/office/drawing/2014/main" id="{9D6D26E8-74EA-4599-A6AC-17B86426EBB1}"/>
              </a:ext>
            </a:extLst>
          </p:cNvPr>
          <p:cNvSpPr>
            <a:spLocks noChangeAspect="1"/>
          </p:cNvSpPr>
          <p:nvPr/>
        </p:nvSpPr>
        <p:spPr>
          <a:xfrm rot="5400000">
            <a:off x="3685994" y="1843006"/>
            <a:ext cx="1233257" cy="1071674"/>
          </a:xfrm>
          <a:custGeom>
            <a:avLst/>
            <a:gdLst>
              <a:gd name="connsiteX0" fmla="*/ 1552073 w 6244389"/>
              <a:gd name="connsiteY0" fmla="*/ 0 h 5426243"/>
              <a:gd name="connsiteX1" fmla="*/ 4704347 w 6244389"/>
              <a:gd name="connsiteY1" fmla="*/ 12032 h 5426243"/>
              <a:gd name="connsiteX2" fmla="*/ 6244389 w 6244389"/>
              <a:gd name="connsiteY2" fmla="*/ 2755232 h 5426243"/>
              <a:gd name="connsiteX3" fmla="*/ 4704347 w 6244389"/>
              <a:gd name="connsiteY3" fmla="*/ 5414211 h 5426243"/>
              <a:gd name="connsiteX4" fmla="*/ 1564105 w 6244389"/>
              <a:gd name="connsiteY4" fmla="*/ 5426243 h 5426243"/>
              <a:gd name="connsiteX5" fmla="*/ 0 w 6244389"/>
              <a:gd name="connsiteY5" fmla="*/ 2731169 h 5426243"/>
              <a:gd name="connsiteX6" fmla="*/ 1552073 w 6244389"/>
              <a:gd name="connsiteY6" fmla="*/ 0 h 542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44389" h="5426243">
                <a:moveTo>
                  <a:pt x="1552073" y="0"/>
                </a:moveTo>
                <a:lnTo>
                  <a:pt x="4704347" y="12032"/>
                </a:lnTo>
                <a:lnTo>
                  <a:pt x="6244389" y="2755232"/>
                </a:lnTo>
                <a:lnTo>
                  <a:pt x="4704347" y="5414211"/>
                </a:lnTo>
                <a:lnTo>
                  <a:pt x="1564105" y="5426243"/>
                </a:lnTo>
                <a:lnTo>
                  <a:pt x="0" y="2731169"/>
                </a:lnTo>
                <a:lnTo>
                  <a:pt x="1552073" y="0"/>
                </a:lnTo>
                <a:close/>
              </a:path>
            </a:pathLst>
          </a:custGeom>
          <a:solidFill>
            <a:schemeClr val="tx2"/>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defTabSz="685800" fontAlgn="auto">
              <a:spcBef>
                <a:spcPts val="0"/>
              </a:spcBef>
              <a:spcAft>
                <a:spcPts val="0"/>
              </a:spcAft>
              <a:defRPr/>
            </a:pPr>
            <a:endParaRPr lang="fr-FR" sz="1350" kern="0" dirty="0">
              <a:solidFill>
                <a:prstClr val="white"/>
              </a:solidFill>
              <a:latin typeface="Calibri"/>
            </a:endParaRPr>
          </a:p>
        </p:txBody>
      </p:sp>
      <p:sp>
        <p:nvSpPr>
          <p:cNvPr id="4" name="Freeform 7">
            <a:extLst>
              <a:ext uri="{FF2B5EF4-FFF2-40B4-BE49-F238E27FC236}">
                <a16:creationId xmlns:a16="http://schemas.microsoft.com/office/drawing/2014/main" id="{313A2CE5-150C-4D51-B0EC-8199D572471E}"/>
              </a:ext>
            </a:extLst>
          </p:cNvPr>
          <p:cNvSpPr>
            <a:spLocks noChangeAspect="1"/>
          </p:cNvSpPr>
          <p:nvPr/>
        </p:nvSpPr>
        <p:spPr>
          <a:xfrm rot="5400000">
            <a:off x="4221831" y="2758630"/>
            <a:ext cx="1233257" cy="1071674"/>
          </a:xfrm>
          <a:custGeom>
            <a:avLst/>
            <a:gdLst>
              <a:gd name="connsiteX0" fmla="*/ 1552073 w 6244389"/>
              <a:gd name="connsiteY0" fmla="*/ 0 h 5426243"/>
              <a:gd name="connsiteX1" fmla="*/ 4704347 w 6244389"/>
              <a:gd name="connsiteY1" fmla="*/ 12032 h 5426243"/>
              <a:gd name="connsiteX2" fmla="*/ 6244389 w 6244389"/>
              <a:gd name="connsiteY2" fmla="*/ 2755232 h 5426243"/>
              <a:gd name="connsiteX3" fmla="*/ 4704347 w 6244389"/>
              <a:gd name="connsiteY3" fmla="*/ 5414211 h 5426243"/>
              <a:gd name="connsiteX4" fmla="*/ 1564105 w 6244389"/>
              <a:gd name="connsiteY4" fmla="*/ 5426243 h 5426243"/>
              <a:gd name="connsiteX5" fmla="*/ 0 w 6244389"/>
              <a:gd name="connsiteY5" fmla="*/ 2731169 h 5426243"/>
              <a:gd name="connsiteX6" fmla="*/ 1552073 w 6244389"/>
              <a:gd name="connsiteY6" fmla="*/ 0 h 542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44389" h="5426243">
                <a:moveTo>
                  <a:pt x="1552073" y="0"/>
                </a:moveTo>
                <a:lnTo>
                  <a:pt x="4704347" y="12032"/>
                </a:lnTo>
                <a:lnTo>
                  <a:pt x="6244389" y="2755232"/>
                </a:lnTo>
                <a:lnTo>
                  <a:pt x="4704347" y="5414211"/>
                </a:lnTo>
                <a:lnTo>
                  <a:pt x="1564105" y="5426243"/>
                </a:lnTo>
                <a:lnTo>
                  <a:pt x="0" y="2731169"/>
                </a:lnTo>
                <a:lnTo>
                  <a:pt x="1552073" y="0"/>
                </a:lnTo>
                <a:close/>
              </a:path>
            </a:pathLst>
          </a:custGeom>
          <a:solidFill>
            <a:schemeClr val="accent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defTabSz="685800" fontAlgn="auto">
              <a:spcBef>
                <a:spcPts val="0"/>
              </a:spcBef>
              <a:spcAft>
                <a:spcPts val="0"/>
              </a:spcAft>
              <a:defRPr/>
            </a:pPr>
            <a:endParaRPr lang="fr-FR" sz="1350" kern="0" dirty="0">
              <a:solidFill>
                <a:prstClr val="white"/>
              </a:solidFill>
              <a:latin typeface="Calibri"/>
            </a:endParaRPr>
          </a:p>
        </p:txBody>
      </p:sp>
      <p:sp>
        <p:nvSpPr>
          <p:cNvPr id="5" name="Freeform 12">
            <a:extLst>
              <a:ext uri="{FF2B5EF4-FFF2-40B4-BE49-F238E27FC236}">
                <a16:creationId xmlns:a16="http://schemas.microsoft.com/office/drawing/2014/main" id="{0435D9DA-7BAA-4232-8AC4-89E1F9C15411}"/>
              </a:ext>
            </a:extLst>
          </p:cNvPr>
          <p:cNvSpPr>
            <a:spLocks noChangeAspect="1"/>
          </p:cNvSpPr>
          <p:nvPr/>
        </p:nvSpPr>
        <p:spPr>
          <a:xfrm rot="5400000">
            <a:off x="3688912" y="3688013"/>
            <a:ext cx="1233257" cy="1071674"/>
          </a:xfrm>
          <a:custGeom>
            <a:avLst/>
            <a:gdLst>
              <a:gd name="connsiteX0" fmla="*/ 1552073 w 6244389"/>
              <a:gd name="connsiteY0" fmla="*/ 0 h 5426243"/>
              <a:gd name="connsiteX1" fmla="*/ 4704347 w 6244389"/>
              <a:gd name="connsiteY1" fmla="*/ 12032 h 5426243"/>
              <a:gd name="connsiteX2" fmla="*/ 6244389 w 6244389"/>
              <a:gd name="connsiteY2" fmla="*/ 2755232 h 5426243"/>
              <a:gd name="connsiteX3" fmla="*/ 4704347 w 6244389"/>
              <a:gd name="connsiteY3" fmla="*/ 5414211 h 5426243"/>
              <a:gd name="connsiteX4" fmla="*/ 1564105 w 6244389"/>
              <a:gd name="connsiteY4" fmla="*/ 5426243 h 5426243"/>
              <a:gd name="connsiteX5" fmla="*/ 0 w 6244389"/>
              <a:gd name="connsiteY5" fmla="*/ 2731169 h 5426243"/>
              <a:gd name="connsiteX6" fmla="*/ 1552073 w 6244389"/>
              <a:gd name="connsiteY6" fmla="*/ 0 h 542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44389" h="5426243">
                <a:moveTo>
                  <a:pt x="1552073" y="0"/>
                </a:moveTo>
                <a:lnTo>
                  <a:pt x="4704347" y="12032"/>
                </a:lnTo>
                <a:lnTo>
                  <a:pt x="6244389" y="2755232"/>
                </a:lnTo>
                <a:lnTo>
                  <a:pt x="4704347" y="5414211"/>
                </a:lnTo>
                <a:lnTo>
                  <a:pt x="1564105" y="5426243"/>
                </a:lnTo>
                <a:lnTo>
                  <a:pt x="0" y="2731169"/>
                </a:lnTo>
                <a:lnTo>
                  <a:pt x="1552073" y="0"/>
                </a:lnTo>
                <a:close/>
              </a:path>
            </a:pathLst>
          </a:custGeom>
          <a:solidFill>
            <a:schemeClr val="accent2"/>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defTabSz="685800" fontAlgn="auto">
              <a:spcBef>
                <a:spcPts val="0"/>
              </a:spcBef>
              <a:spcAft>
                <a:spcPts val="0"/>
              </a:spcAft>
              <a:defRPr/>
            </a:pPr>
            <a:endParaRPr lang="fr-FR" sz="1350" kern="0" dirty="0">
              <a:solidFill>
                <a:prstClr val="white"/>
              </a:solidFill>
              <a:latin typeface="Calibri"/>
            </a:endParaRPr>
          </a:p>
        </p:txBody>
      </p:sp>
      <p:sp>
        <p:nvSpPr>
          <p:cNvPr id="6" name="Freeform 13">
            <a:extLst>
              <a:ext uri="{FF2B5EF4-FFF2-40B4-BE49-F238E27FC236}">
                <a16:creationId xmlns:a16="http://schemas.microsoft.com/office/drawing/2014/main" id="{88764035-3F15-4B1D-9F0F-2048FDF21E36}"/>
              </a:ext>
            </a:extLst>
          </p:cNvPr>
          <p:cNvSpPr>
            <a:spLocks noChangeAspect="1"/>
          </p:cNvSpPr>
          <p:nvPr/>
        </p:nvSpPr>
        <p:spPr>
          <a:xfrm rot="5400000">
            <a:off x="4224749" y="4603638"/>
            <a:ext cx="1233257" cy="1071674"/>
          </a:xfrm>
          <a:custGeom>
            <a:avLst/>
            <a:gdLst>
              <a:gd name="connsiteX0" fmla="*/ 1552073 w 6244389"/>
              <a:gd name="connsiteY0" fmla="*/ 0 h 5426243"/>
              <a:gd name="connsiteX1" fmla="*/ 4704347 w 6244389"/>
              <a:gd name="connsiteY1" fmla="*/ 12032 h 5426243"/>
              <a:gd name="connsiteX2" fmla="*/ 6244389 w 6244389"/>
              <a:gd name="connsiteY2" fmla="*/ 2755232 h 5426243"/>
              <a:gd name="connsiteX3" fmla="*/ 4704347 w 6244389"/>
              <a:gd name="connsiteY3" fmla="*/ 5414211 h 5426243"/>
              <a:gd name="connsiteX4" fmla="*/ 1564105 w 6244389"/>
              <a:gd name="connsiteY4" fmla="*/ 5426243 h 5426243"/>
              <a:gd name="connsiteX5" fmla="*/ 0 w 6244389"/>
              <a:gd name="connsiteY5" fmla="*/ 2731169 h 5426243"/>
              <a:gd name="connsiteX6" fmla="*/ 1552073 w 6244389"/>
              <a:gd name="connsiteY6" fmla="*/ 0 h 542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44389" h="5426243">
                <a:moveTo>
                  <a:pt x="1552073" y="0"/>
                </a:moveTo>
                <a:lnTo>
                  <a:pt x="4704347" y="12032"/>
                </a:lnTo>
                <a:lnTo>
                  <a:pt x="6244389" y="2755232"/>
                </a:lnTo>
                <a:lnTo>
                  <a:pt x="4704347" y="5414211"/>
                </a:lnTo>
                <a:lnTo>
                  <a:pt x="1564105" y="5426243"/>
                </a:lnTo>
                <a:lnTo>
                  <a:pt x="0" y="2731169"/>
                </a:lnTo>
                <a:lnTo>
                  <a:pt x="1552073" y="0"/>
                </a:lnTo>
                <a:close/>
              </a:path>
            </a:pathLst>
          </a:custGeom>
          <a:solidFill>
            <a:schemeClr val="accent4"/>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defTabSz="685800" fontAlgn="auto">
              <a:spcBef>
                <a:spcPts val="0"/>
              </a:spcBef>
              <a:spcAft>
                <a:spcPts val="0"/>
              </a:spcAft>
              <a:defRPr/>
            </a:pPr>
            <a:endParaRPr lang="fr-FR" sz="1350" kern="0" dirty="0">
              <a:solidFill>
                <a:prstClr val="white"/>
              </a:solidFill>
              <a:latin typeface="Calibri"/>
            </a:endParaRPr>
          </a:p>
        </p:txBody>
      </p:sp>
      <p:grpSp>
        <p:nvGrpSpPr>
          <p:cNvPr id="68" name="Group 83">
            <a:extLst>
              <a:ext uri="{FF2B5EF4-FFF2-40B4-BE49-F238E27FC236}">
                <a16:creationId xmlns:a16="http://schemas.microsoft.com/office/drawing/2014/main" id="{28A1C42F-B017-4D01-A5A1-FED09BBB4138}"/>
              </a:ext>
            </a:extLst>
          </p:cNvPr>
          <p:cNvGrpSpPr/>
          <p:nvPr/>
        </p:nvGrpSpPr>
        <p:grpSpPr>
          <a:xfrm>
            <a:off x="5500484" y="3251416"/>
            <a:ext cx="716479" cy="84248"/>
            <a:chOff x="7333979" y="3192220"/>
            <a:chExt cx="1789652" cy="112331"/>
          </a:xfrm>
        </p:grpSpPr>
        <p:sp>
          <p:nvSpPr>
            <p:cNvPr id="69" name="Oval 80">
              <a:extLst>
                <a:ext uri="{FF2B5EF4-FFF2-40B4-BE49-F238E27FC236}">
                  <a16:creationId xmlns:a16="http://schemas.microsoft.com/office/drawing/2014/main" id="{DC2BDA14-2712-47D9-A6AC-7921EBF642D2}"/>
                </a:ext>
              </a:extLst>
            </p:cNvPr>
            <p:cNvSpPr>
              <a:spLocks noChangeAspect="1"/>
            </p:cNvSpPr>
            <p:nvPr/>
          </p:nvSpPr>
          <p:spPr>
            <a:xfrm>
              <a:off x="7333979" y="3192220"/>
              <a:ext cx="112331" cy="11233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fontAlgn="auto">
                <a:spcBef>
                  <a:spcPts val="0"/>
                </a:spcBef>
                <a:spcAft>
                  <a:spcPts val="0"/>
                </a:spcAft>
                <a:defRPr/>
              </a:pPr>
              <a:endParaRPr lang="fr-FR" sz="1350" dirty="0">
                <a:solidFill>
                  <a:prstClr val="white"/>
                </a:solidFill>
                <a:latin typeface="Calibri"/>
              </a:endParaRPr>
            </a:p>
          </p:txBody>
        </p:sp>
        <p:cxnSp>
          <p:nvCxnSpPr>
            <p:cNvPr id="70" name="Straight Connector 82">
              <a:extLst>
                <a:ext uri="{FF2B5EF4-FFF2-40B4-BE49-F238E27FC236}">
                  <a16:creationId xmlns:a16="http://schemas.microsoft.com/office/drawing/2014/main" id="{3A1E5AF9-D6AD-436E-A4FF-341D3C28D0C5}"/>
                </a:ext>
              </a:extLst>
            </p:cNvPr>
            <p:cNvCxnSpPr>
              <a:stCxn id="69" idx="6"/>
            </p:cNvCxnSpPr>
            <p:nvPr/>
          </p:nvCxnSpPr>
          <p:spPr>
            <a:xfrm>
              <a:off x="7446310" y="3248386"/>
              <a:ext cx="1677321"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1" name="Group 84">
            <a:extLst>
              <a:ext uri="{FF2B5EF4-FFF2-40B4-BE49-F238E27FC236}">
                <a16:creationId xmlns:a16="http://schemas.microsoft.com/office/drawing/2014/main" id="{7994635E-9792-45B3-B372-4467A9423F58}"/>
              </a:ext>
            </a:extLst>
          </p:cNvPr>
          <p:cNvGrpSpPr/>
          <p:nvPr/>
        </p:nvGrpSpPr>
        <p:grpSpPr>
          <a:xfrm>
            <a:off x="4932140" y="4294651"/>
            <a:ext cx="1296000" cy="84248"/>
            <a:chOff x="7333979" y="3192220"/>
            <a:chExt cx="1789652" cy="112331"/>
          </a:xfrm>
        </p:grpSpPr>
        <p:sp>
          <p:nvSpPr>
            <p:cNvPr id="72" name="Oval 85">
              <a:extLst>
                <a:ext uri="{FF2B5EF4-FFF2-40B4-BE49-F238E27FC236}">
                  <a16:creationId xmlns:a16="http://schemas.microsoft.com/office/drawing/2014/main" id="{45AF1B9F-1464-4CEB-90DA-45ABD29B3A46}"/>
                </a:ext>
              </a:extLst>
            </p:cNvPr>
            <p:cNvSpPr>
              <a:spLocks noChangeAspect="1"/>
            </p:cNvSpPr>
            <p:nvPr/>
          </p:nvSpPr>
          <p:spPr>
            <a:xfrm>
              <a:off x="7333979" y="3192220"/>
              <a:ext cx="112331" cy="11233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fontAlgn="auto">
                <a:spcBef>
                  <a:spcPts val="0"/>
                </a:spcBef>
                <a:spcAft>
                  <a:spcPts val="0"/>
                </a:spcAft>
                <a:defRPr/>
              </a:pPr>
              <a:endParaRPr lang="fr-FR" sz="1350" dirty="0">
                <a:solidFill>
                  <a:prstClr val="white"/>
                </a:solidFill>
                <a:latin typeface="Calibri"/>
              </a:endParaRPr>
            </a:p>
          </p:txBody>
        </p:sp>
        <p:cxnSp>
          <p:nvCxnSpPr>
            <p:cNvPr id="73" name="Straight Connector 86">
              <a:extLst>
                <a:ext uri="{FF2B5EF4-FFF2-40B4-BE49-F238E27FC236}">
                  <a16:creationId xmlns:a16="http://schemas.microsoft.com/office/drawing/2014/main" id="{4EDA4D4F-E7AE-4889-8A2F-06689A8C9270}"/>
                </a:ext>
              </a:extLst>
            </p:cNvPr>
            <p:cNvCxnSpPr>
              <a:stCxn id="72" idx="6"/>
            </p:cNvCxnSpPr>
            <p:nvPr/>
          </p:nvCxnSpPr>
          <p:spPr>
            <a:xfrm>
              <a:off x="7446310" y="3248386"/>
              <a:ext cx="1677321"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4" name="Group 87">
            <a:extLst>
              <a:ext uri="{FF2B5EF4-FFF2-40B4-BE49-F238E27FC236}">
                <a16:creationId xmlns:a16="http://schemas.microsoft.com/office/drawing/2014/main" id="{6CE53AB8-E2BA-40E7-8853-6A606104C7CF}"/>
              </a:ext>
            </a:extLst>
          </p:cNvPr>
          <p:cNvGrpSpPr/>
          <p:nvPr/>
        </p:nvGrpSpPr>
        <p:grpSpPr>
          <a:xfrm flipH="1">
            <a:off x="2830178" y="2336718"/>
            <a:ext cx="828000" cy="84248"/>
            <a:chOff x="7333979" y="3192220"/>
            <a:chExt cx="1789652" cy="112331"/>
          </a:xfrm>
        </p:grpSpPr>
        <p:sp>
          <p:nvSpPr>
            <p:cNvPr id="75" name="Oval 88">
              <a:extLst>
                <a:ext uri="{FF2B5EF4-FFF2-40B4-BE49-F238E27FC236}">
                  <a16:creationId xmlns:a16="http://schemas.microsoft.com/office/drawing/2014/main" id="{40DF5525-6037-496D-AC90-4D076EE00F6B}"/>
                </a:ext>
              </a:extLst>
            </p:cNvPr>
            <p:cNvSpPr>
              <a:spLocks noChangeAspect="1"/>
            </p:cNvSpPr>
            <p:nvPr/>
          </p:nvSpPr>
          <p:spPr>
            <a:xfrm>
              <a:off x="7333979" y="3192220"/>
              <a:ext cx="112331" cy="11233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fontAlgn="auto">
                <a:spcBef>
                  <a:spcPts val="0"/>
                </a:spcBef>
                <a:spcAft>
                  <a:spcPts val="0"/>
                </a:spcAft>
                <a:defRPr/>
              </a:pPr>
              <a:endParaRPr lang="fr-FR" sz="1350" dirty="0">
                <a:solidFill>
                  <a:prstClr val="white"/>
                </a:solidFill>
                <a:latin typeface="Calibri"/>
              </a:endParaRPr>
            </a:p>
          </p:txBody>
        </p:sp>
        <p:cxnSp>
          <p:nvCxnSpPr>
            <p:cNvPr id="76" name="Straight Connector 89">
              <a:extLst>
                <a:ext uri="{FF2B5EF4-FFF2-40B4-BE49-F238E27FC236}">
                  <a16:creationId xmlns:a16="http://schemas.microsoft.com/office/drawing/2014/main" id="{7C771DAD-8242-4C92-9077-EEA6702A92DC}"/>
                </a:ext>
              </a:extLst>
            </p:cNvPr>
            <p:cNvCxnSpPr>
              <a:stCxn id="75" idx="6"/>
            </p:cNvCxnSpPr>
            <p:nvPr/>
          </p:nvCxnSpPr>
          <p:spPr>
            <a:xfrm>
              <a:off x="7446310" y="3248386"/>
              <a:ext cx="1677321"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7" name="Group 90">
            <a:extLst>
              <a:ext uri="{FF2B5EF4-FFF2-40B4-BE49-F238E27FC236}">
                <a16:creationId xmlns:a16="http://schemas.microsoft.com/office/drawing/2014/main" id="{F7CFF98A-7431-408A-92BB-BD17FEAEC728}"/>
              </a:ext>
            </a:extLst>
          </p:cNvPr>
          <p:cNvGrpSpPr/>
          <p:nvPr/>
        </p:nvGrpSpPr>
        <p:grpSpPr>
          <a:xfrm flipH="1">
            <a:off x="3024402" y="5171524"/>
            <a:ext cx="1152000" cy="84248"/>
            <a:chOff x="7333979" y="3192220"/>
            <a:chExt cx="1789652" cy="112331"/>
          </a:xfrm>
        </p:grpSpPr>
        <p:sp>
          <p:nvSpPr>
            <p:cNvPr id="78" name="Oval 91">
              <a:extLst>
                <a:ext uri="{FF2B5EF4-FFF2-40B4-BE49-F238E27FC236}">
                  <a16:creationId xmlns:a16="http://schemas.microsoft.com/office/drawing/2014/main" id="{B22AACE1-6E2B-44FF-A616-535010F26793}"/>
                </a:ext>
              </a:extLst>
            </p:cNvPr>
            <p:cNvSpPr>
              <a:spLocks noChangeAspect="1"/>
            </p:cNvSpPr>
            <p:nvPr/>
          </p:nvSpPr>
          <p:spPr>
            <a:xfrm>
              <a:off x="7333979" y="3192220"/>
              <a:ext cx="112331" cy="11233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fontAlgn="auto">
                <a:spcBef>
                  <a:spcPts val="0"/>
                </a:spcBef>
                <a:spcAft>
                  <a:spcPts val="0"/>
                </a:spcAft>
                <a:defRPr/>
              </a:pPr>
              <a:endParaRPr lang="fr-FR" sz="1350" dirty="0">
                <a:solidFill>
                  <a:prstClr val="white"/>
                </a:solidFill>
                <a:latin typeface="Calibri"/>
              </a:endParaRPr>
            </a:p>
          </p:txBody>
        </p:sp>
        <p:cxnSp>
          <p:nvCxnSpPr>
            <p:cNvPr id="79" name="Straight Connector 92">
              <a:extLst>
                <a:ext uri="{FF2B5EF4-FFF2-40B4-BE49-F238E27FC236}">
                  <a16:creationId xmlns:a16="http://schemas.microsoft.com/office/drawing/2014/main" id="{F2B06B95-3F15-4C95-AF37-A43FF1B1223F}"/>
                </a:ext>
              </a:extLst>
            </p:cNvPr>
            <p:cNvCxnSpPr>
              <a:stCxn id="78" idx="6"/>
            </p:cNvCxnSpPr>
            <p:nvPr/>
          </p:nvCxnSpPr>
          <p:spPr>
            <a:xfrm>
              <a:off x="7446310" y="3248386"/>
              <a:ext cx="1677321"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80" name="TextBox 93">
            <a:extLst>
              <a:ext uri="{FF2B5EF4-FFF2-40B4-BE49-F238E27FC236}">
                <a16:creationId xmlns:a16="http://schemas.microsoft.com/office/drawing/2014/main" id="{2A0C4DC6-1663-4263-9FAE-C95FB70407F8}"/>
              </a:ext>
            </a:extLst>
          </p:cNvPr>
          <p:cNvSpPr txBox="1"/>
          <p:nvPr/>
        </p:nvSpPr>
        <p:spPr>
          <a:xfrm>
            <a:off x="6228140" y="2389670"/>
            <a:ext cx="2725093" cy="1446550"/>
          </a:xfrm>
          <a:prstGeom prst="rect">
            <a:avLst/>
          </a:prstGeom>
          <a:noFill/>
        </p:spPr>
        <p:txBody>
          <a:bodyPr wrap="square" rtlCol="0">
            <a:spAutoFit/>
          </a:bodyPr>
          <a:lstStyle/>
          <a:p>
            <a:pPr algn="just" defTabSz="685800" fontAlgn="auto">
              <a:spcBef>
                <a:spcPts val="0"/>
              </a:spcBef>
              <a:spcAft>
                <a:spcPts val="0"/>
              </a:spcAft>
              <a:defRPr/>
            </a:pPr>
            <a:r>
              <a:rPr lang="fr-FR" sz="1100" b="1" kern="0" dirty="0">
                <a:solidFill>
                  <a:prstClr val="black"/>
                </a:solidFill>
                <a:latin typeface="Calibri"/>
                <a:ea typeface="+mn-ea"/>
                <a:cs typeface="+mn-cs"/>
              </a:rPr>
              <a:t>Renfort de l'animation</a:t>
            </a:r>
          </a:p>
          <a:p>
            <a:pPr marL="171450" indent="-171450" algn="just" defTabSz="685800" fontAlgn="auto">
              <a:spcBef>
                <a:spcPts val="0"/>
              </a:spcBef>
              <a:spcAft>
                <a:spcPts val="0"/>
              </a:spcAft>
              <a:buFont typeface="Arial" panose="020B0604020202020204" pitchFamily="34" charset="0"/>
              <a:buChar char="•"/>
              <a:defRPr/>
            </a:pPr>
            <a:r>
              <a:rPr lang="fr-FR" sz="1100" kern="0" dirty="0">
                <a:solidFill>
                  <a:prstClr val="black"/>
                </a:solidFill>
                <a:latin typeface="Calibri"/>
                <a:ea typeface="+mn-ea"/>
                <a:cs typeface="+mn-cs"/>
              </a:rPr>
              <a:t>Soutien à l'animation territoriale des acteurs économique</a:t>
            </a:r>
          </a:p>
          <a:p>
            <a:pPr marL="171450" indent="-171450" algn="just" defTabSz="685800" fontAlgn="auto">
              <a:spcBef>
                <a:spcPts val="0"/>
              </a:spcBef>
              <a:spcAft>
                <a:spcPts val="0"/>
              </a:spcAft>
              <a:buFont typeface="Arial" panose="020B0604020202020204" pitchFamily="34" charset="0"/>
              <a:buChar char="•"/>
              <a:defRPr/>
            </a:pPr>
            <a:r>
              <a:rPr lang="fr-FR" sz="1100" kern="0" dirty="0">
                <a:solidFill>
                  <a:prstClr val="black"/>
                </a:solidFill>
                <a:latin typeface="Calibri"/>
                <a:ea typeface="+mn-ea"/>
                <a:cs typeface="+mn-cs"/>
              </a:rPr>
              <a:t>Renforcer les échanges</a:t>
            </a:r>
          </a:p>
          <a:p>
            <a:pPr marL="171450" indent="-171450" algn="just" defTabSz="685800" fontAlgn="auto">
              <a:spcBef>
                <a:spcPts val="0"/>
              </a:spcBef>
              <a:spcAft>
                <a:spcPts val="0"/>
              </a:spcAft>
              <a:buFont typeface="Arial" panose="020B0604020202020204" pitchFamily="34" charset="0"/>
              <a:buChar char="•"/>
              <a:defRPr/>
            </a:pPr>
            <a:r>
              <a:rPr lang="fr-FR" sz="1100" kern="0" dirty="0">
                <a:latin typeface="Calibri"/>
                <a:ea typeface="+mn-ea"/>
                <a:cs typeface="+mn-cs"/>
              </a:rPr>
              <a:t>Formation des territoires aux dispositifs en place et à l’instruction des dossiers</a:t>
            </a:r>
          </a:p>
          <a:p>
            <a:pPr marL="171450" indent="-171450" algn="just" defTabSz="685800" fontAlgn="auto">
              <a:spcBef>
                <a:spcPts val="0"/>
              </a:spcBef>
              <a:spcAft>
                <a:spcPts val="0"/>
              </a:spcAft>
              <a:buFont typeface="Arial" panose="020B0604020202020204" pitchFamily="34" charset="0"/>
              <a:buChar char="•"/>
              <a:defRPr/>
            </a:pPr>
            <a:endParaRPr lang="fr-FR" sz="1100" kern="0" dirty="0">
              <a:solidFill>
                <a:prstClr val="black"/>
              </a:solidFill>
              <a:latin typeface="Calibri"/>
              <a:ea typeface="+mn-ea"/>
              <a:cs typeface="+mn-cs"/>
            </a:endParaRPr>
          </a:p>
          <a:p>
            <a:pPr marL="171450" indent="-171450" algn="just" defTabSz="685800" fontAlgn="auto">
              <a:spcBef>
                <a:spcPts val="0"/>
              </a:spcBef>
              <a:spcAft>
                <a:spcPts val="0"/>
              </a:spcAft>
              <a:buFont typeface="Arial" panose="020B0604020202020204" pitchFamily="34" charset="0"/>
              <a:buChar char="•"/>
              <a:defRPr/>
            </a:pPr>
            <a:endParaRPr lang="fr-FR" sz="1100" kern="0" dirty="0">
              <a:solidFill>
                <a:prstClr val="black"/>
              </a:solidFill>
              <a:latin typeface="Calibri"/>
              <a:ea typeface="+mn-ea"/>
              <a:cs typeface="+mn-cs"/>
            </a:endParaRPr>
          </a:p>
        </p:txBody>
      </p:sp>
      <p:sp>
        <p:nvSpPr>
          <p:cNvPr id="81" name="TextBox 94">
            <a:extLst>
              <a:ext uri="{FF2B5EF4-FFF2-40B4-BE49-F238E27FC236}">
                <a16:creationId xmlns:a16="http://schemas.microsoft.com/office/drawing/2014/main" id="{8A74439C-DEA0-498C-A250-73B7227ACB1A}"/>
              </a:ext>
            </a:extLst>
          </p:cNvPr>
          <p:cNvSpPr txBox="1"/>
          <p:nvPr/>
        </p:nvSpPr>
        <p:spPr>
          <a:xfrm>
            <a:off x="56887" y="4526830"/>
            <a:ext cx="2833020" cy="1446550"/>
          </a:xfrm>
          <a:prstGeom prst="rect">
            <a:avLst/>
          </a:prstGeom>
          <a:noFill/>
        </p:spPr>
        <p:txBody>
          <a:bodyPr wrap="square" rtlCol="0">
            <a:spAutoFit/>
          </a:bodyPr>
          <a:lstStyle/>
          <a:p>
            <a:pPr algn="just" defTabSz="685800" fontAlgn="auto">
              <a:spcBef>
                <a:spcPts val="0"/>
              </a:spcBef>
              <a:spcAft>
                <a:spcPts val="0"/>
              </a:spcAft>
              <a:defRPr/>
            </a:pPr>
            <a:r>
              <a:rPr lang="fr-FR" sz="1100" b="1" kern="0" dirty="0">
                <a:solidFill>
                  <a:prstClr val="black"/>
                </a:solidFill>
                <a:latin typeface="Calibri"/>
                <a:ea typeface="+mn-ea"/>
                <a:cs typeface="+mn-cs"/>
              </a:rPr>
              <a:t>Renfort de l'AER sur les territoires pour une meilleure prospection exogène</a:t>
            </a:r>
          </a:p>
          <a:p>
            <a:pPr marL="171450" indent="-171450" algn="just" defTabSz="685800" fontAlgn="auto">
              <a:spcBef>
                <a:spcPts val="0"/>
              </a:spcBef>
              <a:spcAft>
                <a:spcPts val="0"/>
              </a:spcAft>
              <a:buFont typeface="Arial" panose="020B0604020202020204" pitchFamily="34" charset="0"/>
              <a:buChar char="•"/>
              <a:defRPr/>
            </a:pPr>
            <a:r>
              <a:rPr lang="fr-FR" sz="1100" kern="0" dirty="0">
                <a:solidFill>
                  <a:prstClr val="black"/>
                </a:solidFill>
                <a:latin typeface="Calibri"/>
                <a:ea typeface="+mn-ea"/>
                <a:cs typeface="+mn-cs"/>
              </a:rPr>
              <a:t>Veiller à une articulation plus aisée entre l'AER et les EPCI</a:t>
            </a:r>
          </a:p>
          <a:p>
            <a:pPr marL="171450" indent="-171450" algn="just" defTabSz="685800" fontAlgn="auto">
              <a:spcBef>
                <a:spcPts val="0"/>
              </a:spcBef>
              <a:spcAft>
                <a:spcPts val="0"/>
              </a:spcAft>
              <a:buFont typeface="Arial" panose="020B0604020202020204" pitchFamily="34" charset="0"/>
              <a:buChar char="•"/>
              <a:defRPr/>
            </a:pPr>
            <a:r>
              <a:rPr lang="fr-FR" sz="1100" kern="0" dirty="0">
                <a:solidFill>
                  <a:prstClr val="black"/>
                </a:solidFill>
                <a:latin typeface="Calibri"/>
                <a:ea typeface="+mn-ea"/>
                <a:cs typeface="+mn-cs"/>
              </a:rPr>
              <a:t>Définir et partager une stratégie de prospection exogène : attirer des projets dimensionnés et cohérents pour les territoires. </a:t>
            </a:r>
          </a:p>
        </p:txBody>
      </p:sp>
      <p:sp>
        <p:nvSpPr>
          <p:cNvPr id="82" name="TextBox 95">
            <a:extLst>
              <a:ext uri="{FF2B5EF4-FFF2-40B4-BE49-F238E27FC236}">
                <a16:creationId xmlns:a16="http://schemas.microsoft.com/office/drawing/2014/main" id="{CDA62D10-4638-4018-9FEE-F062E39D51B5}"/>
              </a:ext>
            </a:extLst>
          </p:cNvPr>
          <p:cNvSpPr txBox="1"/>
          <p:nvPr/>
        </p:nvSpPr>
        <p:spPr>
          <a:xfrm>
            <a:off x="117694" y="1859467"/>
            <a:ext cx="2722175" cy="1107996"/>
          </a:xfrm>
          <a:prstGeom prst="rect">
            <a:avLst/>
          </a:prstGeom>
          <a:noFill/>
        </p:spPr>
        <p:txBody>
          <a:bodyPr wrap="square" rtlCol="0">
            <a:spAutoFit/>
          </a:bodyPr>
          <a:lstStyle/>
          <a:p>
            <a:pPr algn="just" defTabSz="685800" fontAlgn="auto">
              <a:spcBef>
                <a:spcPts val="0"/>
              </a:spcBef>
              <a:spcAft>
                <a:spcPts val="0"/>
              </a:spcAft>
              <a:defRPr/>
            </a:pPr>
            <a:r>
              <a:rPr lang="fr-FR" sz="1100" b="1" kern="0" dirty="0">
                <a:solidFill>
                  <a:prstClr val="black"/>
                </a:solidFill>
                <a:latin typeface="Calibri"/>
                <a:ea typeface="+mn-ea"/>
                <a:cs typeface="+mn-cs"/>
              </a:rPr>
              <a:t>Territorialiser l'ingénierie économique</a:t>
            </a:r>
          </a:p>
          <a:p>
            <a:pPr marL="171450" indent="-171450" algn="just" defTabSz="685800" fontAlgn="auto">
              <a:spcBef>
                <a:spcPts val="0"/>
              </a:spcBef>
              <a:spcAft>
                <a:spcPts val="0"/>
              </a:spcAft>
              <a:buFont typeface="Arial" panose="020B0604020202020204" pitchFamily="34" charset="0"/>
              <a:buChar char="•"/>
              <a:defRPr/>
            </a:pPr>
            <a:r>
              <a:rPr lang="fr-FR" sz="1100" kern="0" dirty="0">
                <a:solidFill>
                  <a:prstClr val="black"/>
                </a:solidFill>
                <a:latin typeface="Calibri"/>
                <a:ea typeface="+mn-ea"/>
                <a:cs typeface="+mn-cs"/>
              </a:rPr>
              <a:t>Dispositifs locaux d'accompagnement</a:t>
            </a:r>
          </a:p>
          <a:p>
            <a:pPr marL="171450" indent="-171450" algn="just" defTabSz="685800" fontAlgn="auto">
              <a:spcBef>
                <a:spcPts val="0"/>
              </a:spcBef>
              <a:spcAft>
                <a:spcPts val="0"/>
              </a:spcAft>
              <a:buFont typeface="Arial" panose="020B0604020202020204" pitchFamily="34" charset="0"/>
              <a:buChar char="•"/>
              <a:defRPr/>
            </a:pPr>
            <a:r>
              <a:rPr lang="fr-FR" sz="1100" kern="0" dirty="0">
                <a:solidFill>
                  <a:prstClr val="black"/>
                </a:solidFill>
                <a:latin typeface="Calibri"/>
                <a:ea typeface="+mn-ea"/>
                <a:cs typeface="+mn-cs"/>
              </a:rPr>
              <a:t>Ingénierie locale, sur le terrain à proximité des entreprises</a:t>
            </a:r>
          </a:p>
          <a:p>
            <a:pPr marL="171450" indent="-171450" algn="just" defTabSz="685800" fontAlgn="auto">
              <a:spcBef>
                <a:spcPts val="0"/>
              </a:spcBef>
              <a:spcAft>
                <a:spcPts val="0"/>
              </a:spcAft>
              <a:buFont typeface="Arial" panose="020B0604020202020204" pitchFamily="34" charset="0"/>
              <a:buChar char="•"/>
              <a:defRPr/>
            </a:pPr>
            <a:r>
              <a:rPr lang="fr-FR" sz="1100" kern="0" dirty="0">
                <a:solidFill>
                  <a:prstClr val="black"/>
                </a:solidFill>
                <a:latin typeface="Calibri"/>
                <a:ea typeface="+mn-ea"/>
                <a:cs typeface="+mn-cs"/>
              </a:rPr>
              <a:t>L'AER plus proche des territoires</a:t>
            </a:r>
          </a:p>
          <a:p>
            <a:pPr marL="171450" indent="-171450" algn="just" defTabSz="685800" fontAlgn="auto">
              <a:spcBef>
                <a:spcPts val="0"/>
              </a:spcBef>
              <a:spcAft>
                <a:spcPts val="0"/>
              </a:spcAft>
              <a:buFont typeface="Arial" panose="020B0604020202020204" pitchFamily="34" charset="0"/>
              <a:buChar char="•"/>
              <a:defRPr/>
            </a:pPr>
            <a:endParaRPr lang="fr-FR" sz="1100" kern="0" dirty="0">
              <a:solidFill>
                <a:prstClr val="black"/>
              </a:solidFill>
              <a:latin typeface="Calibri"/>
              <a:ea typeface="+mn-ea"/>
              <a:cs typeface="+mn-cs"/>
            </a:endParaRPr>
          </a:p>
        </p:txBody>
      </p:sp>
      <p:sp>
        <p:nvSpPr>
          <p:cNvPr id="83" name="TextBox 96">
            <a:extLst>
              <a:ext uri="{FF2B5EF4-FFF2-40B4-BE49-F238E27FC236}">
                <a16:creationId xmlns:a16="http://schemas.microsoft.com/office/drawing/2014/main" id="{9605A049-F901-4A72-93CD-9E78C2E74D6D}"/>
              </a:ext>
            </a:extLst>
          </p:cNvPr>
          <p:cNvSpPr txBox="1"/>
          <p:nvPr/>
        </p:nvSpPr>
        <p:spPr>
          <a:xfrm>
            <a:off x="6261934" y="3607221"/>
            <a:ext cx="2764371" cy="2631490"/>
          </a:xfrm>
          <a:prstGeom prst="rect">
            <a:avLst/>
          </a:prstGeom>
          <a:noFill/>
        </p:spPr>
        <p:txBody>
          <a:bodyPr wrap="square" rtlCol="0">
            <a:spAutoFit/>
          </a:bodyPr>
          <a:lstStyle/>
          <a:p>
            <a:pPr algn="just" defTabSz="685800" fontAlgn="auto">
              <a:spcBef>
                <a:spcPts val="0"/>
              </a:spcBef>
              <a:spcAft>
                <a:spcPts val="0"/>
              </a:spcAft>
              <a:defRPr/>
            </a:pPr>
            <a:r>
              <a:rPr lang="fr-FR" sz="1100" b="1" kern="0" dirty="0">
                <a:solidFill>
                  <a:prstClr val="black"/>
                </a:solidFill>
                <a:latin typeface="Calibri"/>
                <a:ea typeface="+mn-ea"/>
                <a:cs typeface="+mn-cs"/>
              </a:rPr>
              <a:t>Renforcer l'aide de la région en termes d'ingénierie</a:t>
            </a:r>
          </a:p>
          <a:p>
            <a:pPr marL="171450" indent="-171450" algn="just" defTabSz="685800" fontAlgn="auto">
              <a:spcBef>
                <a:spcPts val="0"/>
              </a:spcBef>
              <a:spcAft>
                <a:spcPts val="0"/>
              </a:spcAft>
              <a:buFont typeface="Arial" panose="020B0604020202020204" pitchFamily="34" charset="0"/>
              <a:buChar char="•"/>
              <a:defRPr/>
            </a:pPr>
            <a:r>
              <a:rPr lang="fr-FR" sz="1100" kern="0" dirty="0">
                <a:solidFill>
                  <a:prstClr val="black"/>
                </a:solidFill>
                <a:latin typeface="Calibri"/>
                <a:ea typeface="+mn-ea"/>
                <a:cs typeface="+mn-cs"/>
              </a:rPr>
              <a:t>Soutien aux stratégies de développement économique de chaque EPCI</a:t>
            </a:r>
          </a:p>
          <a:p>
            <a:pPr marL="171450" indent="-171450" algn="just" defTabSz="685800" fontAlgn="auto">
              <a:spcBef>
                <a:spcPts val="0"/>
              </a:spcBef>
              <a:spcAft>
                <a:spcPts val="0"/>
              </a:spcAft>
              <a:buFont typeface="Arial" panose="020B0604020202020204" pitchFamily="34" charset="0"/>
              <a:buChar char="•"/>
              <a:defRPr/>
            </a:pPr>
            <a:r>
              <a:rPr lang="fr-FR" sz="1100" kern="0" dirty="0">
                <a:solidFill>
                  <a:prstClr val="black"/>
                </a:solidFill>
                <a:latin typeface="Calibri"/>
                <a:ea typeface="+mn-ea"/>
                <a:cs typeface="+mn-cs"/>
              </a:rPr>
              <a:t>Venir en soutien à l'ingénierie économique des EPCI de plus de 15 000 habitants</a:t>
            </a:r>
          </a:p>
          <a:p>
            <a:pPr marL="171450" indent="-171450" algn="just" defTabSz="685800" fontAlgn="auto">
              <a:spcBef>
                <a:spcPts val="0"/>
              </a:spcBef>
              <a:spcAft>
                <a:spcPts val="0"/>
              </a:spcAft>
              <a:buFont typeface="Arial" panose="020B0604020202020204" pitchFamily="34" charset="0"/>
              <a:buChar char="•"/>
              <a:defRPr/>
            </a:pPr>
            <a:r>
              <a:rPr lang="fr-FR" sz="1100" kern="0" dirty="0">
                <a:solidFill>
                  <a:prstClr val="black"/>
                </a:solidFill>
                <a:latin typeface="Calibri"/>
                <a:ea typeface="+mn-ea"/>
                <a:cs typeface="+mn-cs"/>
              </a:rPr>
              <a:t>Disposer d’une veille économique, afin que les EPCI disposent de données clés pour la prise de décisions</a:t>
            </a:r>
          </a:p>
          <a:p>
            <a:pPr marL="171450" indent="-171450" algn="just" defTabSz="685800" fontAlgn="auto">
              <a:spcBef>
                <a:spcPts val="0"/>
              </a:spcBef>
              <a:spcAft>
                <a:spcPts val="0"/>
              </a:spcAft>
              <a:buFont typeface="Arial" panose="020B0604020202020204" pitchFamily="34" charset="0"/>
              <a:buChar char="•"/>
              <a:defRPr/>
            </a:pPr>
            <a:r>
              <a:rPr lang="fr-FR" sz="1100" kern="0" dirty="0">
                <a:latin typeface="Calibri"/>
                <a:ea typeface="+mn-ea"/>
                <a:cs typeface="+mn-cs"/>
              </a:rPr>
              <a:t>Les collectivités locales doivent monter en compétences sur leur capacité à monter des projets collectifs impliquant une variété d'acteurs</a:t>
            </a:r>
          </a:p>
          <a:p>
            <a:pPr marL="171450" indent="-171450" algn="just" defTabSz="685800" fontAlgn="auto">
              <a:spcBef>
                <a:spcPts val="0"/>
              </a:spcBef>
              <a:spcAft>
                <a:spcPts val="0"/>
              </a:spcAft>
              <a:buFont typeface="Arial" panose="020B0604020202020204" pitchFamily="34" charset="0"/>
              <a:buChar char="•"/>
              <a:defRPr/>
            </a:pPr>
            <a:endParaRPr lang="fr-FR" sz="1100" kern="0" dirty="0">
              <a:solidFill>
                <a:prstClr val="black"/>
              </a:solidFill>
              <a:latin typeface="Calibri"/>
              <a:ea typeface="+mn-ea"/>
              <a:cs typeface="+mn-cs"/>
            </a:endParaRPr>
          </a:p>
        </p:txBody>
      </p:sp>
      <p:pic>
        <p:nvPicPr>
          <p:cNvPr id="85" name="Graphique 84" descr="Vivats contour">
            <a:extLst>
              <a:ext uri="{FF2B5EF4-FFF2-40B4-BE49-F238E27FC236}">
                <a16:creationId xmlns:a16="http://schemas.microsoft.com/office/drawing/2014/main" id="{81FB62FA-BA1F-48BF-B02D-46DD68092E7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330634" y="2881832"/>
            <a:ext cx="914400" cy="914400"/>
          </a:xfrm>
          <a:prstGeom prst="rect">
            <a:avLst/>
          </a:prstGeom>
        </p:spPr>
      </p:pic>
      <p:pic>
        <p:nvPicPr>
          <p:cNvPr id="87" name="Graphique 86" descr="Brainstorming de groupe contour">
            <a:extLst>
              <a:ext uri="{FF2B5EF4-FFF2-40B4-BE49-F238E27FC236}">
                <a16:creationId xmlns:a16="http://schemas.microsoft.com/office/drawing/2014/main" id="{701C570F-E825-4A43-BDF8-70EEFA02065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867066" y="3709685"/>
            <a:ext cx="914400" cy="914400"/>
          </a:xfrm>
          <a:prstGeom prst="rect">
            <a:avLst/>
          </a:prstGeom>
        </p:spPr>
      </p:pic>
      <p:pic>
        <p:nvPicPr>
          <p:cNvPr id="89" name="Graphique 88" descr="Carte avec repère contour">
            <a:extLst>
              <a:ext uri="{FF2B5EF4-FFF2-40B4-BE49-F238E27FC236}">
                <a16:creationId xmlns:a16="http://schemas.microsoft.com/office/drawing/2014/main" id="{41D8A054-8903-4A1E-88ED-9079BDC2AF6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866448" y="1877078"/>
            <a:ext cx="914400" cy="914400"/>
          </a:xfrm>
          <a:prstGeom prst="rect">
            <a:avLst/>
          </a:prstGeom>
        </p:spPr>
      </p:pic>
      <p:pic>
        <p:nvPicPr>
          <p:cNvPr id="90" name="Picture 2" descr="Agence Économique Régionale Bourgogne-Franche-Comté">
            <a:extLst>
              <a:ext uri="{FF2B5EF4-FFF2-40B4-BE49-F238E27FC236}">
                <a16:creationId xmlns:a16="http://schemas.microsoft.com/office/drawing/2014/main" id="{9E6A7995-EE06-46DA-A7DD-D7A8924B45C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27273" y="4941208"/>
            <a:ext cx="954865" cy="4920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21446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92052E7-5D69-482F-84D6-D1C28D11207B}"/>
              </a:ext>
            </a:extLst>
          </p:cNvPr>
          <p:cNvSpPr>
            <a:spLocks/>
          </p:cNvSpPr>
          <p:nvPr/>
        </p:nvSpPr>
        <p:spPr bwMode="auto">
          <a:xfrm>
            <a:off x="1470236" y="180346"/>
            <a:ext cx="7673764" cy="11180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24000" rIns="432000" rtlCol="0" anchor="ctr">
            <a:noAutofit/>
          </a:bodyPr>
          <a:lstStyle/>
          <a:p>
            <a:pPr defTabSz="685800">
              <a:lnSpc>
                <a:spcPct val="90000"/>
              </a:lnSpc>
              <a:spcBef>
                <a:spcPts val="0"/>
              </a:spcBef>
              <a:spcAft>
                <a:spcPts val="0"/>
              </a:spcAft>
              <a:defRPr/>
            </a:pPr>
            <a:r>
              <a:rPr lang="fr-FR" sz="1600" kern="0" dirty="0">
                <a:solidFill>
                  <a:srgbClr val="000000"/>
                </a:solidFill>
                <a:latin typeface="Arial" panose="020B0604020202020204" pitchFamily="34" charset="0"/>
                <a:cs typeface="Arial" panose="020B0604020202020204" pitchFamily="34" charset="0"/>
              </a:rPr>
              <a:t>3. Quelle ingénierie économique doit être renforcée ? 2/2</a:t>
            </a:r>
          </a:p>
        </p:txBody>
      </p:sp>
      <p:sp>
        <p:nvSpPr>
          <p:cNvPr id="7" name="ZoneTexte 6">
            <a:extLst>
              <a:ext uri="{FF2B5EF4-FFF2-40B4-BE49-F238E27FC236}">
                <a16:creationId xmlns:a16="http://schemas.microsoft.com/office/drawing/2014/main" id="{99D6D93E-CF77-4E68-B1F7-21B78F00C462}"/>
              </a:ext>
            </a:extLst>
          </p:cNvPr>
          <p:cNvSpPr txBox="1"/>
          <p:nvPr/>
        </p:nvSpPr>
        <p:spPr>
          <a:xfrm>
            <a:off x="416459" y="1711105"/>
            <a:ext cx="4155541" cy="369332"/>
          </a:xfrm>
          <a:prstGeom prst="rect">
            <a:avLst/>
          </a:prstGeom>
          <a:noFill/>
        </p:spPr>
        <p:txBody>
          <a:bodyPr wrap="square" rtlCol="0">
            <a:spAutoFit/>
          </a:bodyPr>
          <a:lstStyle/>
          <a:p>
            <a:r>
              <a:rPr lang="fr-FR" dirty="0"/>
              <a:t>Sujets à soutenir:</a:t>
            </a:r>
          </a:p>
        </p:txBody>
      </p:sp>
      <p:sp>
        <p:nvSpPr>
          <p:cNvPr id="28" name="Freeform 15">
            <a:extLst>
              <a:ext uri="{FF2B5EF4-FFF2-40B4-BE49-F238E27FC236}">
                <a16:creationId xmlns:a16="http://schemas.microsoft.com/office/drawing/2014/main" id="{AB94263E-71AD-4894-B9B0-4A29DF5B7BD5}"/>
              </a:ext>
            </a:extLst>
          </p:cNvPr>
          <p:cNvSpPr>
            <a:spLocks noChangeAspect="1"/>
          </p:cNvSpPr>
          <p:nvPr/>
        </p:nvSpPr>
        <p:spPr>
          <a:xfrm>
            <a:off x="2010529" y="2887454"/>
            <a:ext cx="1356583" cy="1178842"/>
          </a:xfrm>
          <a:custGeom>
            <a:avLst/>
            <a:gdLst>
              <a:gd name="connsiteX0" fmla="*/ 1552073 w 6244389"/>
              <a:gd name="connsiteY0" fmla="*/ 0 h 5426243"/>
              <a:gd name="connsiteX1" fmla="*/ 4704347 w 6244389"/>
              <a:gd name="connsiteY1" fmla="*/ 12032 h 5426243"/>
              <a:gd name="connsiteX2" fmla="*/ 6244389 w 6244389"/>
              <a:gd name="connsiteY2" fmla="*/ 2755232 h 5426243"/>
              <a:gd name="connsiteX3" fmla="*/ 4704347 w 6244389"/>
              <a:gd name="connsiteY3" fmla="*/ 5414211 h 5426243"/>
              <a:gd name="connsiteX4" fmla="*/ 1564105 w 6244389"/>
              <a:gd name="connsiteY4" fmla="*/ 5426243 h 5426243"/>
              <a:gd name="connsiteX5" fmla="*/ 0 w 6244389"/>
              <a:gd name="connsiteY5" fmla="*/ 2731169 h 5426243"/>
              <a:gd name="connsiteX6" fmla="*/ 1552073 w 6244389"/>
              <a:gd name="connsiteY6" fmla="*/ 0 h 542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44389" h="5426243">
                <a:moveTo>
                  <a:pt x="1552073" y="0"/>
                </a:moveTo>
                <a:lnTo>
                  <a:pt x="4704347" y="12032"/>
                </a:lnTo>
                <a:lnTo>
                  <a:pt x="6244389" y="2755232"/>
                </a:lnTo>
                <a:lnTo>
                  <a:pt x="4704347" y="5414211"/>
                </a:lnTo>
                <a:lnTo>
                  <a:pt x="1564105" y="5426243"/>
                </a:lnTo>
                <a:lnTo>
                  <a:pt x="0" y="2731169"/>
                </a:lnTo>
                <a:lnTo>
                  <a:pt x="1552073" y="0"/>
                </a:lnTo>
                <a:close/>
              </a:path>
            </a:pathLst>
          </a:cu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l" defTabSz="457200" rtl="0" fontAlgn="base">
              <a:spcBef>
                <a:spcPct val="0"/>
              </a:spcBef>
              <a:spcAft>
                <a:spcPct val="0"/>
              </a:spcAft>
              <a:defRPr kern="1200">
                <a:solidFill>
                  <a:schemeClr val="lt1"/>
                </a:solidFill>
                <a:latin typeface="+mn-lt"/>
                <a:ea typeface="+mn-ea"/>
                <a:cs typeface="+mn-cs"/>
              </a:defRPr>
            </a:lvl1pPr>
            <a:lvl2pPr marL="457200" algn="l" defTabSz="457200" rtl="0" fontAlgn="base">
              <a:spcBef>
                <a:spcPct val="0"/>
              </a:spcBef>
              <a:spcAft>
                <a:spcPct val="0"/>
              </a:spcAft>
              <a:defRPr kern="1200">
                <a:solidFill>
                  <a:schemeClr val="lt1"/>
                </a:solidFill>
                <a:latin typeface="+mn-lt"/>
                <a:ea typeface="+mn-ea"/>
                <a:cs typeface="+mn-cs"/>
              </a:defRPr>
            </a:lvl2pPr>
            <a:lvl3pPr marL="914400" algn="l" defTabSz="457200" rtl="0" fontAlgn="base">
              <a:spcBef>
                <a:spcPct val="0"/>
              </a:spcBef>
              <a:spcAft>
                <a:spcPct val="0"/>
              </a:spcAft>
              <a:defRPr kern="1200">
                <a:solidFill>
                  <a:schemeClr val="lt1"/>
                </a:solidFill>
                <a:latin typeface="+mn-lt"/>
                <a:ea typeface="+mn-ea"/>
                <a:cs typeface="+mn-cs"/>
              </a:defRPr>
            </a:lvl3pPr>
            <a:lvl4pPr marL="1371600" algn="l" defTabSz="457200" rtl="0" fontAlgn="base">
              <a:spcBef>
                <a:spcPct val="0"/>
              </a:spcBef>
              <a:spcAft>
                <a:spcPct val="0"/>
              </a:spcAft>
              <a:defRPr kern="1200">
                <a:solidFill>
                  <a:schemeClr val="lt1"/>
                </a:solidFill>
                <a:latin typeface="+mn-lt"/>
                <a:ea typeface="+mn-ea"/>
                <a:cs typeface="+mn-cs"/>
              </a:defRPr>
            </a:lvl4pPr>
            <a:lvl5pPr marL="1828800" algn="l" defTabSz="457200" rtl="0" fontAlgn="base">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defTabSz="685800" fontAlgn="auto">
              <a:spcBef>
                <a:spcPts val="0"/>
              </a:spcBef>
              <a:spcAft>
                <a:spcPts val="0"/>
              </a:spcAft>
              <a:defRPr/>
            </a:pPr>
            <a:endParaRPr lang="fr-FR" sz="1350" kern="0" dirty="0">
              <a:solidFill>
                <a:prstClr val="white"/>
              </a:solidFill>
              <a:latin typeface="Calibri"/>
            </a:endParaRPr>
          </a:p>
        </p:txBody>
      </p:sp>
      <p:sp>
        <p:nvSpPr>
          <p:cNvPr id="29" name="Freeform 16">
            <a:extLst>
              <a:ext uri="{FF2B5EF4-FFF2-40B4-BE49-F238E27FC236}">
                <a16:creationId xmlns:a16="http://schemas.microsoft.com/office/drawing/2014/main" id="{FF196059-40D0-451C-85D4-3FB799E3CE77}"/>
              </a:ext>
            </a:extLst>
          </p:cNvPr>
          <p:cNvSpPr>
            <a:spLocks noChangeAspect="1"/>
          </p:cNvSpPr>
          <p:nvPr/>
        </p:nvSpPr>
        <p:spPr>
          <a:xfrm>
            <a:off x="3124956" y="3534023"/>
            <a:ext cx="1356583" cy="1178842"/>
          </a:xfrm>
          <a:custGeom>
            <a:avLst/>
            <a:gdLst>
              <a:gd name="connsiteX0" fmla="*/ 1552073 w 6244389"/>
              <a:gd name="connsiteY0" fmla="*/ 0 h 5426243"/>
              <a:gd name="connsiteX1" fmla="*/ 4704347 w 6244389"/>
              <a:gd name="connsiteY1" fmla="*/ 12032 h 5426243"/>
              <a:gd name="connsiteX2" fmla="*/ 6244389 w 6244389"/>
              <a:gd name="connsiteY2" fmla="*/ 2755232 h 5426243"/>
              <a:gd name="connsiteX3" fmla="*/ 4704347 w 6244389"/>
              <a:gd name="connsiteY3" fmla="*/ 5414211 h 5426243"/>
              <a:gd name="connsiteX4" fmla="*/ 1564105 w 6244389"/>
              <a:gd name="connsiteY4" fmla="*/ 5426243 h 5426243"/>
              <a:gd name="connsiteX5" fmla="*/ 0 w 6244389"/>
              <a:gd name="connsiteY5" fmla="*/ 2731169 h 5426243"/>
              <a:gd name="connsiteX6" fmla="*/ 1552073 w 6244389"/>
              <a:gd name="connsiteY6" fmla="*/ 0 h 542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44389" h="5426243">
                <a:moveTo>
                  <a:pt x="1552073" y="0"/>
                </a:moveTo>
                <a:lnTo>
                  <a:pt x="4704347" y="12032"/>
                </a:lnTo>
                <a:lnTo>
                  <a:pt x="6244389" y="2755232"/>
                </a:lnTo>
                <a:lnTo>
                  <a:pt x="4704347" y="5414211"/>
                </a:lnTo>
                <a:lnTo>
                  <a:pt x="1564105" y="5426243"/>
                </a:lnTo>
                <a:lnTo>
                  <a:pt x="0" y="2731169"/>
                </a:lnTo>
                <a:lnTo>
                  <a:pt x="1552073" y="0"/>
                </a:lnTo>
                <a:close/>
              </a:path>
            </a:pathLst>
          </a:cu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l" defTabSz="457200" rtl="0" fontAlgn="base">
              <a:spcBef>
                <a:spcPct val="0"/>
              </a:spcBef>
              <a:spcAft>
                <a:spcPct val="0"/>
              </a:spcAft>
              <a:defRPr kern="1200">
                <a:solidFill>
                  <a:schemeClr val="lt1"/>
                </a:solidFill>
                <a:latin typeface="+mn-lt"/>
                <a:ea typeface="+mn-ea"/>
                <a:cs typeface="+mn-cs"/>
              </a:defRPr>
            </a:lvl1pPr>
            <a:lvl2pPr marL="457200" algn="l" defTabSz="457200" rtl="0" fontAlgn="base">
              <a:spcBef>
                <a:spcPct val="0"/>
              </a:spcBef>
              <a:spcAft>
                <a:spcPct val="0"/>
              </a:spcAft>
              <a:defRPr kern="1200">
                <a:solidFill>
                  <a:schemeClr val="lt1"/>
                </a:solidFill>
                <a:latin typeface="+mn-lt"/>
                <a:ea typeface="+mn-ea"/>
                <a:cs typeface="+mn-cs"/>
              </a:defRPr>
            </a:lvl2pPr>
            <a:lvl3pPr marL="914400" algn="l" defTabSz="457200" rtl="0" fontAlgn="base">
              <a:spcBef>
                <a:spcPct val="0"/>
              </a:spcBef>
              <a:spcAft>
                <a:spcPct val="0"/>
              </a:spcAft>
              <a:defRPr kern="1200">
                <a:solidFill>
                  <a:schemeClr val="lt1"/>
                </a:solidFill>
                <a:latin typeface="+mn-lt"/>
                <a:ea typeface="+mn-ea"/>
                <a:cs typeface="+mn-cs"/>
              </a:defRPr>
            </a:lvl3pPr>
            <a:lvl4pPr marL="1371600" algn="l" defTabSz="457200" rtl="0" fontAlgn="base">
              <a:spcBef>
                <a:spcPct val="0"/>
              </a:spcBef>
              <a:spcAft>
                <a:spcPct val="0"/>
              </a:spcAft>
              <a:defRPr kern="1200">
                <a:solidFill>
                  <a:schemeClr val="lt1"/>
                </a:solidFill>
                <a:latin typeface="+mn-lt"/>
                <a:ea typeface="+mn-ea"/>
                <a:cs typeface="+mn-cs"/>
              </a:defRPr>
            </a:lvl4pPr>
            <a:lvl5pPr marL="1828800" algn="l" defTabSz="457200" rtl="0" fontAlgn="base">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defTabSz="685800" fontAlgn="auto">
              <a:spcBef>
                <a:spcPts val="0"/>
              </a:spcBef>
              <a:spcAft>
                <a:spcPts val="0"/>
              </a:spcAft>
              <a:defRPr/>
            </a:pPr>
            <a:endParaRPr lang="fr-FR" sz="1350" kern="0" dirty="0">
              <a:solidFill>
                <a:prstClr val="black"/>
              </a:solidFill>
              <a:latin typeface="Calibri"/>
            </a:endParaRPr>
          </a:p>
        </p:txBody>
      </p:sp>
      <p:sp>
        <p:nvSpPr>
          <p:cNvPr id="30" name="Freeform 11">
            <a:extLst>
              <a:ext uri="{FF2B5EF4-FFF2-40B4-BE49-F238E27FC236}">
                <a16:creationId xmlns:a16="http://schemas.microsoft.com/office/drawing/2014/main" id="{7ECBA7FF-89D2-42F7-953E-8C5D08ABF69B}"/>
              </a:ext>
            </a:extLst>
          </p:cNvPr>
          <p:cNvSpPr>
            <a:spLocks noChangeAspect="1"/>
          </p:cNvSpPr>
          <p:nvPr/>
        </p:nvSpPr>
        <p:spPr>
          <a:xfrm>
            <a:off x="4239383" y="2887454"/>
            <a:ext cx="1356583" cy="1178842"/>
          </a:xfrm>
          <a:custGeom>
            <a:avLst/>
            <a:gdLst>
              <a:gd name="connsiteX0" fmla="*/ 1552073 w 6244389"/>
              <a:gd name="connsiteY0" fmla="*/ 0 h 5426243"/>
              <a:gd name="connsiteX1" fmla="*/ 4704347 w 6244389"/>
              <a:gd name="connsiteY1" fmla="*/ 12032 h 5426243"/>
              <a:gd name="connsiteX2" fmla="*/ 6244389 w 6244389"/>
              <a:gd name="connsiteY2" fmla="*/ 2755232 h 5426243"/>
              <a:gd name="connsiteX3" fmla="*/ 4704347 w 6244389"/>
              <a:gd name="connsiteY3" fmla="*/ 5414211 h 5426243"/>
              <a:gd name="connsiteX4" fmla="*/ 1564105 w 6244389"/>
              <a:gd name="connsiteY4" fmla="*/ 5426243 h 5426243"/>
              <a:gd name="connsiteX5" fmla="*/ 0 w 6244389"/>
              <a:gd name="connsiteY5" fmla="*/ 2731169 h 5426243"/>
              <a:gd name="connsiteX6" fmla="*/ 1552073 w 6244389"/>
              <a:gd name="connsiteY6" fmla="*/ 0 h 542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44389" h="5426243">
                <a:moveTo>
                  <a:pt x="1552073" y="0"/>
                </a:moveTo>
                <a:lnTo>
                  <a:pt x="4704347" y="12032"/>
                </a:lnTo>
                <a:lnTo>
                  <a:pt x="6244389" y="2755232"/>
                </a:lnTo>
                <a:lnTo>
                  <a:pt x="4704347" y="5414211"/>
                </a:lnTo>
                <a:lnTo>
                  <a:pt x="1564105" y="5426243"/>
                </a:lnTo>
                <a:lnTo>
                  <a:pt x="0" y="2731169"/>
                </a:lnTo>
                <a:lnTo>
                  <a:pt x="1552073" y="0"/>
                </a:lnTo>
                <a:close/>
              </a:path>
            </a:pathLst>
          </a:cu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l" defTabSz="457200" rtl="0" fontAlgn="base">
              <a:spcBef>
                <a:spcPct val="0"/>
              </a:spcBef>
              <a:spcAft>
                <a:spcPct val="0"/>
              </a:spcAft>
              <a:defRPr kern="1200">
                <a:solidFill>
                  <a:schemeClr val="lt1"/>
                </a:solidFill>
                <a:latin typeface="+mn-lt"/>
                <a:ea typeface="+mn-ea"/>
                <a:cs typeface="+mn-cs"/>
              </a:defRPr>
            </a:lvl1pPr>
            <a:lvl2pPr marL="457200" algn="l" defTabSz="457200" rtl="0" fontAlgn="base">
              <a:spcBef>
                <a:spcPct val="0"/>
              </a:spcBef>
              <a:spcAft>
                <a:spcPct val="0"/>
              </a:spcAft>
              <a:defRPr kern="1200">
                <a:solidFill>
                  <a:schemeClr val="lt1"/>
                </a:solidFill>
                <a:latin typeface="+mn-lt"/>
                <a:ea typeface="+mn-ea"/>
                <a:cs typeface="+mn-cs"/>
              </a:defRPr>
            </a:lvl2pPr>
            <a:lvl3pPr marL="914400" algn="l" defTabSz="457200" rtl="0" fontAlgn="base">
              <a:spcBef>
                <a:spcPct val="0"/>
              </a:spcBef>
              <a:spcAft>
                <a:spcPct val="0"/>
              </a:spcAft>
              <a:defRPr kern="1200">
                <a:solidFill>
                  <a:schemeClr val="lt1"/>
                </a:solidFill>
                <a:latin typeface="+mn-lt"/>
                <a:ea typeface="+mn-ea"/>
                <a:cs typeface="+mn-cs"/>
              </a:defRPr>
            </a:lvl3pPr>
            <a:lvl4pPr marL="1371600" algn="l" defTabSz="457200" rtl="0" fontAlgn="base">
              <a:spcBef>
                <a:spcPct val="0"/>
              </a:spcBef>
              <a:spcAft>
                <a:spcPct val="0"/>
              </a:spcAft>
              <a:defRPr kern="1200">
                <a:solidFill>
                  <a:schemeClr val="lt1"/>
                </a:solidFill>
                <a:latin typeface="+mn-lt"/>
                <a:ea typeface="+mn-ea"/>
                <a:cs typeface="+mn-cs"/>
              </a:defRPr>
            </a:lvl4pPr>
            <a:lvl5pPr marL="1828800" algn="l" defTabSz="457200" rtl="0" fontAlgn="base">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defTabSz="685800" fontAlgn="auto">
              <a:spcBef>
                <a:spcPts val="0"/>
              </a:spcBef>
              <a:spcAft>
                <a:spcPts val="0"/>
              </a:spcAft>
              <a:defRPr/>
            </a:pPr>
            <a:endParaRPr lang="fr-FR" sz="1350" kern="0" dirty="0">
              <a:solidFill>
                <a:prstClr val="black"/>
              </a:solidFill>
              <a:latin typeface="Calibri"/>
            </a:endParaRPr>
          </a:p>
        </p:txBody>
      </p:sp>
      <p:sp>
        <p:nvSpPr>
          <p:cNvPr id="31" name="Freeform 18">
            <a:extLst>
              <a:ext uri="{FF2B5EF4-FFF2-40B4-BE49-F238E27FC236}">
                <a16:creationId xmlns:a16="http://schemas.microsoft.com/office/drawing/2014/main" id="{5F39B12E-A38A-41C6-A8F7-18B86CC56FE2}"/>
              </a:ext>
            </a:extLst>
          </p:cNvPr>
          <p:cNvSpPr>
            <a:spLocks noChangeAspect="1"/>
          </p:cNvSpPr>
          <p:nvPr/>
        </p:nvSpPr>
        <p:spPr>
          <a:xfrm>
            <a:off x="5353807" y="3534023"/>
            <a:ext cx="1356583" cy="1178842"/>
          </a:xfrm>
          <a:custGeom>
            <a:avLst/>
            <a:gdLst>
              <a:gd name="connsiteX0" fmla="*/ 1552073 w 6244389"/>
              <a:gd name="connsiteY0" fmla="*/ 0 h 5426243"/>
              <a:gd name="connsiteX1" fmla="*/ 4704347 w 6244389"/>
              <a:gd name="connsiteY1" fmla="*/ 12032 h 5426243"/>
              <a:gd name="connsiteX2" fmla="*/ 6244389 w 6244389"/>
              <a:gd name="connsiteY2" fmla="*/ 2755232 h 5426243"/>
              <a:gd name="connsiteX3" fmla="*/ 4704347 w 6244389"/>
              <a:gd name="connsiteY3" fmla="*/ 5414211 h 5426243"/>
              <a:gd name="connsiteX4" fmla="*/ 1564105 w 6244389"/>
              <a:gd name="connsiteY4" fmla="*/ 5426243 h 5426243"/>
              <a:gd name="connsiteX5" fmla="*/ 0 w 6244389"/>
              <a:gd name="connsiteY5" fmla="*/ 2731169 h 5426243"/>
              <a:gd name="connsiteX6" fmla="*/ 1552073 w 6244389"/>
              <a:gd name="connsiteY6" fmla="*/ 0 h 542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44389" h="5426243">
                <a:moveTo>
                  <a:pt x="1552073" y="0"/>
                </a:moveTo>
                <a:lnTo>
                  <a:pt x="4704347" y="12032"/>
                </a:lnTo>
                <a:lnTo>
                  <a:pt x="6244389" y="2755232"/>
                </a:lnTo>
                <a:lnTo>
                  <a:pt x="4704347" y="5414211"/>
                </a:lnTo>
                <a:lnTo>
                  <a:pt x="1564105" y="5426243"/>
                </a:lnTo>
                <a:lnTo>
                  <a:pt x="0" y="2731169"/>
                </a:lnTo>
                <a:lnTo>
                  <a:pt x="1552073" y="0"/>
                </a:lnTo>
                <a:close/>
              </a:path>
            </a:pathLst>
          </a:cu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l" defTabSz="457200" rtl="0" fontAlgn="base">
              <a:spcBef>
                <a:spcPct val="0"/>
              </a:spcBef>
              <a:spcAft>
                <a:spcPct val="0"/>
              </a:spcAft>
              <a:defRPr kern="1200">
                <a:solidFill>
                  <a:schemeClr val="lt1"/>
                </a:solidFill>
                <a:latin typeface="+mn-lt"/>
                <a:ea typeface="+mn-ea"/>
                <a:cs typeface="+mn-cs"/>
              </a:defRPr>
            </a:lvl1pPr>
            <a:lvl2pPr marL="457200" algn="l" defTabSz="457200" rtl="0" fontAlgn="base">
              <a:spcBef>
                <a:spcPct val="0"/>
              </a:spcBef>
              <a:spcAft>
                <a:spcPct val="0"/>
              </a:spcAft>
              <a:defRPr kern="1200">
                <a:solidFill>
                  <a:schemeClr val="lt1"/>
                </a:solidFill>
                <a:latin typeface="+mn-lt"/>
                <a:ea typeface="+mn-ea"/>
                <a:cs typeface="+mn-cs"/>
              </a:defRPr>
            </a:lvl2pPr>
            <a:lvl3pPr marL="914400" algn="l" defTabSz="457200" rtl="0" fontAlgn="base">
              <a:spcBef>
                <a:spcPct val="0"/>
              </a:spcBef>
              <a:spcAft>
                <a:spcPct val="0"/>
              </a:spcAft>
              <a:defRPr kern="1200">
                <a:solidFill>
                  <a:schemeClr val="lt1"/>
                </a:solidFill>
                <a:latin typeface="+mn-lt"/>
                <a:ea typeface="+mn-ea"/>
                <a:cs typeface="+mn-cs"/>
              </a:defRPr>
            </a:lvl3pPr>
            <a:lvl4pPr marL="1371600" algn="l" defTabSz="457200" rtl="0" fontAlgn="base">
              <a:spcBef>
                <a:spcPct val="0"/>
              </a:spcBef>
              <a:spcAft>
                <a:spcPct val="0"/>
              </a:spcAft>
              <a:defRPr kern="1200">
                <a:solidFill>
                  <a:schemeClr val="lt1"/>
                </a:solidFill>
                <a:latin typeface="+mn-lt"/>
                <a:ea typeface="+mn-ea"/>
                <a:cs typeface="+mn-cs"/>
              </a:defRPr>
            </a:lvl4pPr>
            <a:lvl5pPr marL="1828800" algn="l" defTabSz="457200" rtl="0" fontAlgn="base">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defTabSz="685800" fontAlgn="auto">
              <a:spcBef>
                <a:spcPts val="0"/>
              </a:spcBef>
              <a:spcAft>
                <a:spcPts val="0"/>
              </a:spcAft>
              <a:defRPr/>
            </a:pPr>
            <a:endParaRPr lang="fr-FR" sz="1350" kern="0" dirty="0">
              <a:solidFill>
                <a:prstClr val="black"/>
              </a:solidFill>
              <a:latin typeface="Calibri"/>
            </a:endParaRPr>
          </a:p>
        </p:txBody>
      </p:sp>
      <p:sp>
        <p:nvSpPr>
          <p:cNvPr id="32" name="TextBox 22">
            <a:extLst>
              <a:ext uri="{FF2B5EF4-FFF2-40B4-BE49-F238E27FC236}">
                <a16:creationId xmlns:a16="http://schemas.microsoft.com/office/drawing/2014/main" id="{852CB265-0337-4A85-BCEE-A4DAE36F3B92}"/>
              </a:ext>
            </a:extLst>
          </p:cNvPr>
          <p:cNvSpPr txBox="1"/>
          <p:nvPr/>
        </p:nvSpPr>
        <p:spPr>
          <a:xfrm>
            <a:off x="2137976" y="2358695"/>
            <a:ext cx="974946" cy="507831"/>
          </a:xfrm>
          <a:prstGeom prst="rect">
            <a:avLst/>
          </a:prstGeom>
          <a:noFill/>
        </p:spPr>
        <p:txBody>
          <a:bodyPr wrap="none" rtlCol="0">
            <a:spAutoFit/>
          </a:bodyPr>
          <a:lstStyle>
            <a:defPPr>
              <a:defRPr lang="fr-FR"/>
            </a:defPPr>
            <a:lvl1pPr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a:lstStyle>
          <a:p>
            <a:pPr algn="ctr" defTabSz="685800" fontAlgn="auto">
              <a:spcBef>
                <a:spcPts val="0"/>
              </a:spcBef>
              <a:spcAft>
                <a:spcPts val="0"/>
              </a:spcAft>
              <a:defRPr/>
            </a:pPr>
            <a:r>
              <a:rPr lang="fr-FR" sz="1350" b="1" dirty="0">
                <a:solidFill>
                  <a:srgbClr val="FFD200"/>
                </a:solidFill>
                <a:latin typeface="Calibri"/>
                <a:ea typeface="+mn-ea"/>
                <a:cs typeface="+mn-cs"/>
              </a:rPr>
              <a:t>Transition </a:t>
            </a:r>
          </a:p>
          <a:p>
            <a:pPr algn="ctr" defTabSz="685800" fontAlgn="auto">
              <a:spcBef>
                <a:spcPts val="0"/>
              </a:spcBef>
              <a:spcAft>
                <a:spcPts val="0"/>
              </a:spcAft>
              <a:defRPr/>
            </a:pPr>
            <a:r>
              <a:rPr lang="fr-FR" sz="1350" b="1" dirty="0">
                <a:solidFill>
                  <a:srgbClr val="FFD200"/>
                </a:solidFill>
                <a:latin typeface="Calibri"/>
                <a:ea typeface="+mn-ea"/>
                <a:cs typeface="+mn-cs"/>
              </a:rPr>
              <a:t>numérique</a:t>
            </a:r>
          </a:p>
        </p:txBody>
      </p:sp>
      <p:sp>
        <p:nvSpPr>
          <p:cNvPr id="33" name="TextBox 23">
            <a:extLst>
              <a:ext uri="{FF2B5EF4-FFF2-40B4-BE49-F238E27FC236}">
                <a16:creationId xmlns:a16="http://schemas.microsoft.com/office/drawing/2014/main" id="{D3BD2569-DD39-4044-9E81-CC302B2EDF8B}"/>
              </a:ext>
            </a:extLst>
          </p:cNvPr>
          <p:cNvSpPr txBox="1"/>
          <p:nvPr/>
        </p:nvSpPr>
        <p:spPr>
          <a:xfrm>
            <a:off x="4067220" y="2377279"/>
            <a:ext cx="1598515" cy="507831"/>
          </a:xfrm>
          <a:prstGeom prst="rect">
            <a:avLst/>
          </a:prstGeom>
          <a:noFill/>
        </p:spPr>
        <p:txBody>
          <a:bodyPr wrap="none" rtlCol="0">
            <a:spAutoFit/>
          </a:bodyPr>
          <a:lstStyle>
            <a:defPPr>
              <a:defRPr lang="fr-FR"/>
            </a:defPPr>
            <a:lvl1pPr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a:lstStyle>
          <a:p>
            <a:pPr algn="ctr" defTabSz="685800" fontAlgn="auto">
              <a:spcBef>
                <a:spcPts val="0"/>
              </a:spcBef>
              <a:spcAft>
                <a:spcPts val="0"/>
              </a:spcAft>
              <a:defRPr/>
            </a:pPr>
            <a:r>
              <a:rPr lang="fr-FR" sz="1350" b="1" dirty="0">
                <a:solidFill>
                  <a:schemeClr val="accent5"/>
                </a:solidFill>
                <a:latin typeface="Calibri"/>
                <a:ea typeface="+mn-ea"/>
                <a:cs typeface="+mn-cs"/>
              </a:rPr>
              <a:t>Nouveaux modèles </a:t>
            </a:r>
          </a:p>
          <a:p>
            <a:pPr algn="ctr" defTabSz="685800" fontAlgn="auto">
              <a:spcBef>
                <a:spcPts val="0"/>
              </a:spcBef>
              <a:spcAft>
                <a:spcPts val="0"/>
              </a:spcAft>
              <a:defRPr/>
            </a:pPr>
            <a:r>
              <a:rPr lang="fr-FR" sz="1350" b="1" dirty="0">
                <a:solidFill>
                  <a:schemeClr val="accent5"/>
                </a:solidFill>
                <a:latin typeface="Calibri"/>
                <a:ea typeface="+mn-ea"/>
                <a:cs typeface="+mn-cs"/>
              </a:rPr>
              <a:t>économiques (ESS)</a:t>
            </a:r>
          </a:p>
        </p:txBody>
      </p:sp>
      <p:sp>
        <p:nvSpPr>
          <p:cNvPr id="34" name="TextBox 24">
            <a:extLst>
              <a:ext uri="{FF2B5EF4-FFF2-40B4-BE49-F238E27FC236}">
                <a16:creationId xmlns:a16="http://schemas.microsoft.com/office/drawing/2014/main" id="{5807AFCE-80AF-4655-8438-F5FD28DF0FB7}"/>
              </a:ext>
            </a:extLst>
          </p:cNvPr>
          <p:cNvSpPr txBox="1"/>
          <p:nvPr/>
        </p:nvSpPr>
        <p:spPr>
          <a:xfrm>
            <a:off x="3209479" y="4864072"/>
            <a:ext cx="1239185" cy="300082"/>
          </a:xfrm>
          <a:prstGeom prst="rect">
            <a:avLst/>
          </a:prstGeom>
          <a:noFill/>
        </p:spPr>
        <p:txBody>
          <a:bodyPr wrap="none" rtlCol="0">
            <a:spAutoFit/>
          </a:bodyPr>
          <a:lstStyle>
            <a:defPPr>
              <a:defRPr lang="fr-FR"/>
            </a:defPPr>
            <a:lvl1pPr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a:lstStyle>
          <a:p>
            <a:pPr algn="ctr" defTabSz="685800" fontAlgn="auto">
              <a:spcBef>
                <a:spcPts val="0"/>
              </a:spcBef>
              <a:spcAft>
                <a:spcPts val="0"/>
              </a:spcAft>
              <a:defRPr/>
            </a:pPr>
            <a:r>
              <a:rPr lang="fr-FR" sz="1350" b="1" dirty="0">
                <a:solidFill>
                  <a:schemeClr val="accent4"/>
                </a:solidFill>
                <a:latin typeface="Calibri"/>
                <a:ea typeface="+mn-ea"/>
                <a:cs typeface="+mn-cs"/>
              </a:rPr>
              <a:t>Aménagement</a:t>
            </a:r>
          </a:p>
        </p:txBody>
      </p:sp>
      <p:sp>
        <p:nvSpPr>
          <p:cNvPr id="35" name="TextBox 25">
            <a:extLst>
              <a:ext uri="{FF2B5EF4-FFF2-40B4-BE49-F238E27FC236}">
                <a16:creationId xmlns:a16="http://schemas.microsoft.com/office/drawing/2014/main" id="{F9D899D7-2009-45B8-A4DE-248B37E7420F}"/>
              </a:ext>
            </a:extLst>
          </p:cNvPr>
          <p:cNvSpPr txBox="1"/>
          <p:nvPr/>
        </p:nvSpPr>
        <p:spPr>
          <a:xfrm>
            <a:off x="5263377" y="4702370"/>
            <a:ext cx="1651349" cy="715581"/>
          </a:xfrm>
          <a:prstGeom prst="rect">
            <a:avLst/>
          </a:prstGeom>
          <a:noFill/>
        </p:spPr>
        <p:txBody>
          <a:bodyPr wrap="none" rtlCol="0">
            <a:spAutoFit/>
          </a:bodyPr>
          <a:lstStyle>
            <a:defPPr>
              <a:defRPr lang="fr-FR"/>
            </a:defPPr>
            <a:lvl1pPr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a:lstStyle>
          <a:p>
            <a:pPr algn="ctr" defTabSz="685800" fontAlgn="auto">
              <a:spcBef>
                <a:spcPts val="0"/>
              </a:spcBef>
              <a:spcAft>
                <a:spcPts val="0"/>
              </a:spcAft>
              <a:defRPr/>
            </a:pPr>
            <a:r>
              <a:rPr lang="fr-FR" sz="1350" b="1" dirty="0">
                <a:solidFill>
                  <a:schemeClr val="accent6"/>
                </a:solidFill>
                <a:latin typeface="Calibri"/>
                <a:ea typeface="+mn-ea"/>
                <a:cs typeface="+mn-cs"/>
              </a:rPr>
              <a:t>performance </a:t>
            </a:r>
          </a:p>
          <a:p>
            <a:pPr algn="ctr" defTabSz="685800" fontAlgn="auto">
              <a:spcBef>
                <a:spcPts val="0"/>
              </a:spcBef>
              <a:spcAft>
                <a:spcPts val="0"/>
              </a:spcAft>
              <a:defRPr/>
            </a:pPr>
            <a:r>
              <a:rPr lang="fr-FR" sz="1350" b="1" dirty="0">
                <a:solidFill>
                  <a:schemeClr val="accent6"/>
                </a:solidFill>
                <a:latin typeface="Calibri"/>
                <a:ea typeface="+mn-ea"/>
                <a:cs typeface="+mn-cs"/>
              </a:rPr>
              <a:t>énergétique, </a:t>
            </a:r>
          </a:p>
          <a:p>
            <a:pPr algn="ctr" defTabSz="685800" fontAlgn="auto">
              <a:spcBef>
                <a:spcPts val="0"/>
              </a:spcBef>
              <a:spcAft>
                <a:spcPts val="0"/>
              </a:spcAft>
              <a:defRPr/>
            </a:pPr>
            <a:r>
              <a:rPr lang="fr-FR" sz="1350" b="1" dirty="0">
                <a:solidFill>
                  <a:schemeClr val="accent6"/>
                </a:solidFill>
                <a:latin typeface="Calibri"/>
                <a:ea typeface="+mn-ea"/>
                <a:cs typeface="+mn-cs"/>
              </a:rPr>
              <a:t>bâtiment et process.</a:t>
            </a:r>
          </a:p>
        </p:txBody>
      </p:sp>
      <p:grpSp>
        <p:nvGrpSpPr>
          <p:cNvPr id="42" name="Location6" descr="{&quot;Key&quot;:&quot;POWER_USER_SHAPE_ICON&quot;,&quot;Value&quot;:&quot;POWER_USER_SHAPE_ICON_STYLE_1&quot;}">
            <a:extLst>
              <a:ext uri="{FF2B5EF4-FFF2-40B4-BE49-F238E27FC236}">
                <a16:creationId xmlns:a16="http://schemas.microsoft.com/office/drawing/2014/main" id="{704D7838-DA9E-4AD4-85FB-6D39ADEB5824}"/>
              </a:ext>
            </a:extLst>
          </p:cNvPr>
          <p:cNvGrpSpPr>
            <a:grpSpLocks noChangeAspect="1"/>
          </p:cNvGrpSpPr>
          <p:nvPr/>
        </p:nvGrpSpPr>
        <p:grpSpPr>
          <a:xfrm>
            <a:off x="3431744" y="3826438"/>
            <a:ext cx="635476" cy="629141"/>
            <a:chOff x="5276850" y="3606801"/>
            <a:chExt cx="636588" cy="630238"/>
          </a:xfrm>
          <a:solidFill>
            <a:schemeClr val="accent4"/>
          </a:solidFill>
        </p:grpSpPr>
        <p:sp>
          <p:nvSpPr>
            <p:cNvPr id="43" name="Freeform 6">
              <a:extLst>
                <a:ext uri="{FF2B5EF4-FFF2-40B4-BE49-F238E27FC236}">
                  <a16:creationId xmlns:a16="http://schemas.microsoft.com/office/drawing/2014/main" id="{0BDE3F12-0002-4793-9D50-B41CEC3A01F0}"/>
                </a:ext>
              </a:extLst>
            </p:cNvPr>
            <p:cNvSpPr>
              <a:spLocks/>
            </p:cNvSpPr>
            <p:nvPr/>
          </p:nvSpPr>
          <p:spPr bwMode="auto">
            <a:xfrm>
              <a:off x="5603875" y="3690938"/>
              <a:ext cx="49213" cy="33338"/>
            </a:xfrm>
            <a:custGeom>
              <a:avLst/>
              <a:gdLst>
                <a:gd name="T0" fmla="*/ 25 w 82"/>
                <a:gd name="T1" fmla="*/ 54 h 55"/>
                <a:gd name="T2" fmla="*/ 70 w 82"/>
                <a:gd name="T3" fmla="*/ 34 h 55"/>
                <a:gd name="T4" fmla="*/ 79 w 82"/>
                <a:gd name="T5" fmla="*/ 12 h 55"/>
                <a:gd name="T6" fmla="*/ 57 w 82"/>
                <a:gd name="T7" fmla="*/ 4 h 55"/>
                <a:gd name="T8" fmla="*/ 12 w 82"/>
                <a:gd name="T9" fmla="*/ 23 h 55"/>
                <a:gd name="T10" fmla="*/ 3 w 82"/>
                <a:gd name="T11" fmla="*/ 45 h 55"/>
                <a:gd name="T12" fmla="*/ 19 w 82"/>
                <a:gd name="T13" fmla="*/ 55 h 55"/>
                <a:gd name="T14" fmla="*/ 25 w 82"/>
                <a:gd name="T15" fmla="*/ 54 h 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55">
                  <a:moveTo>
                    <a:pt x="25" y="54"/>
                  </a:moveTo>
                  <a:lnTo>
                    <a:pt x="70" y="34"/>
                  </a:lnTo>
                  <a:cubicBezTo>
                    <a:pt x="78" y="31"/>
                    <a:pt x="82" y="21"/>
                    <a:pt x="79" y="12"/>
                  </a:cubicBezTo>
                  <a:cubicBezTo>
                    <a:pt x="75" y="4"/>
                    <a:pt x="65" y="0"/>
                    <a:pt x="57" y="4"/>
                  </a:cubicBezTo>
                  <a:lnTo>
                    <a:pt x="12" y="23"/>
                  </a:lnTo>
                  <a:cubicBezTo>
                    <a:pt x="4" y="27"/>
                    <a:pt x="0" y="37"/>
                    <a:pt x="3" y="45"/>
                  </a:cubicBezTo>
                  <a:cubicBezTo>
                    <a:pt x="6" y="52"/>
                    <a:pt x="12" y="55"/>
                    <a:pt x="19" y="55"/>
                  </a:cubicBezTo>
                  <a:cubicBezTo>
                    <a:pt x="21" y="55"/>
                    <a:pt x="23" y="55"/>
                    <a:pt x="25" y="54"/>
                  </a:cubicBezTo>
                  <a:close/>
                </a:path>
              </a:pathLst>
            </a:custGeom>
            <a:grpFill/>
            <a:ln w="9525">
              <a:noFill/>
              <a:round/>
              <a:headEnd/>
              <a:tailEnd/>
            </a:ln>
          </p:spPr>
          <p:txBody>
            <a:bodyPr vert="horz" wrap="square" lIns="68580" tIns="34290" rIns="68580" bIns="34290" numCol="1" anchor="t" anchorCtr="0" compatLnSpc="1">
              <a:prstTxWarp prst="textNoShape">
                <a:avLst/>
              </a:prstTxWarp>
            </a:bodyPr>
            <a:lstStyle>
              <a:defPPr>
                <a:defRPr lang="fr-FR"/>
              </a:defPPr>
              <a:lvl1pPr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a:lstStyle>
            <a:p>
              <a:pPr defTabSz="685800" fontAlgn="auto">
                <a:spcBef>
                  <a:spcPts val="0"/>
                </a:spcBef>
                <a:spcAft>
                  <a:spcPts val="0"/>
                </a:spcAft>
                <a:defRPr/>
              </a:pPr>
              <a:endParaRPr lang="fr-FR" sz="1350" dirty="0">
                <a:solidFill>
                  <a:prstClr val="black"/>
                </a:solidFill>
                <a:latin typeface="Calibri" panose="020F0502020204030204"/>
                <a:ea typeface="+mn-ea"/>
                <a:cs typeface="+mn-cs"/>
              </a:endParaRPr>
            </a:p>
          </p:txBody>
        </p:sp>
        <p:sp>
          <p:nvSpPr>
            <p:cNvPr id="44" name="Freeform 7">
              <a:extLst>
                <a:ext uri="{FF2B5EF4-FFF2-40B4-BE49-F238E27FC236}">
                  <a16:creationId xmlns:a16="http://schemas.microsoft.com/office/drawing/2014/main" id="{7CF88F51-CDE6-4BCC-99C5-E5ABBF6FE129}"/>
                </a:ext>
              </a:extLst>
            </p:cNvPr>
            <p:cNvSpPr>
              <a:spLocks/>
            </p:cNvSpPr>
            <p:nvPr/>
          </p:nvSpPr>
          <p:spPr bwMode="auto">
            <a:xfrm>
              <a:off x="5603875" y="4100513"/>
              <a:ext cx="49213" cy="31750"/>
            </a:xfrm>
            <a:custGeom>
              <a:avLst/>
              <a:gdLst>
                <a:gd name="T0" fmla="*/ 19 w 82"/>
                <a:gd name="T1" fmla="*/ 55 h 55"/>
                <a:gd name="T2" fmla="*/ 25 w 82"/>
                <a:gd name="T3" fmla="*/ 54 h 55"/>
                <a:gd name="T4" fmla="*/ 70 w 82"/>
                <a:gd name="T5" fmla="*/ 34 h 55"/>
                <a:gd name="T6" fmla="*/ 79 w 82"/>
                <a:gd name="T7" fmla="*/ 12 h 55"/>
                <a:gd name="T8" fmla="*/ 57 w 82"/>
                <a:gd name="T9" fmla="*/ 4 h 55"/>
                <a:gd name="T10" fmla="*/ 12 w 82"/>
                <a:gd name="T11" fmla="*/ 23 h 55"/>
                <a:gd name="T12" fmla="*/ 3 w 82"/>
                <a:gd name="T13" fmla="*/ 45 h 55"/>
                <a:gd name="T14" fmla="*/ 19 w 82"/>
                <a:gd name="T15" fmla="*/ 55 h 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55">
                  <a:moveTo>
                    <a:pt x="19" y="55"/>
                  </a:moveTo>
                  <a:cubicBezTo>
                    <a:pt x="21" y="55"/>
                    <a:pt x="23" y="55"/>
                    <a:pt x="25" y="54"/>
                  </a:cubicBezTo>
                  <a:lnTo>
                    <a:pt x="70" y="34"/>
                  </a:lnTo>
                  <a:cubicBezTo>
                    <a:pt x="78" y="31"/>
                    <a:pt x="82" y="21"/>
                    <a:pt x="79" y="12"/>
                  </a:cubicBezTo>
                  <a:cubicBezTo>
                    <a:pt x="75" y="4"/>
                    <a:pt x="65" y="0"/>
                    <a:pt x="57" y="4"/>
                  </a:cubicBezTo>
                  <a:lnTo>
                    <a:pt x="12" y="23"/>
                  </a:lnTo>
                  <a:cubicBezTo>
                    <a:pt x="4" y="27"/>
                    <a:pt x="0" y="37"/>
                    <a:pt x="3" y="45"/>
                  </a:cubicBezTo>
                  <a:cubicBezTo>
                    <a:pt x="6" y="52"/>
                    <a:pt x="12" y="55"/>
                    <a:pt x="19" y="55"/>
                  </a:cubicBezTo>
                  <a:close/>
                </a:path>
              </a:pathLst>
            </a:custGeom>
            <a:grpFill/>
            <a:ln w="9525">
              <a:noFill/>
              <a:round/>
              <a:headEnd/>
              <a:tailEnd/>
            </a:ln>
          </p:spPr>
          <p:txBody>
            <a:bodyPr vert="horz" wrap="square" lIns="68580" tIns="34290" rIns="68580" bIns="34290" numCol="1" anchor="t" anchorCtr="0" compatLnSpc="1">
              <a:prstTxWarp prst="textNoShape">
                <a:avLst/>
              </a:prstTxWarp>
            </a:bodyPr>
            <a:lstStyle>
              <a:defPPr>
                <a:defRPr lang="fr-FR"/>
              </a:defPPr>
              <a:lvl1pPr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a:lstStyle>
            <a:p>
              <a:pPr defTabSz="685800" fontAlgn="auto">
                <a:spcBef>
                  <a:spcPts val="0"/>
                </a:spcBef>
                <a:spcAft>
                  <a:spcPts val="0"/>
                </a:spcAft>
                <a:defRPr/>
              </a:pPr>
              <a:endParaRPr lang="fr-FR" sz="1350" dirty="0">
                <a:solidFill>
                  <a:prstClr val="black"/>
                </a:solidFill>
                <a:latin typeface="Calibri" panose="020F0502020204030204"/>
                <a:ea typeface="+mn-ea"/>
                <a:cs typeface="+mn-cs"/>
              </a:endParaRPr>
            </a:p>
          </p:txBody>
        </p:sp>
        <p:sp>
          <p:nvSpPr>
            <p:cNvPr id="45" name="Freeform 8">
              <a:extLst>
                <a:ext uri="{FF2B5EF4-FFF2-40B4-BE49-F238E27FC236}">
                  <a16:creationId xmlns:a16="http://schemas.microsoft.com/office/drawing/2014/main" id="{339D836E-F047-49F3-A757-CF44E76D3BF5}"/>
                </a:ext>
              </a:extLst>
            </p:cNvPr>
            <p:cNvSpPr>
              <a:spLocks/>
            </p:cNvSpPr>
            <p:nvPr/>
          </p:nvSpPr>
          <p:spPr bwMode="auto">
            <a:xfrm>
              <a:off x="5603875" y="4151313"/>
              <a:ext cx="49213" cy="33338"/>
            </a:xfrm>
            <a:custGeom>
              <a:avLst/>
              <a:gdLst>
                <a:gd name="T0" fmla="*/ 57 w 82"/>
                <a:gd name="T1" fmla="*/ 3 h 55"/>
                <a:gd name="T2" fmla="*/ 12 w 82"/>
                <a:gd name="T3" fmla="*/ 23 h 55"/>
                <a:gd name="T4" fmla="*/ 3 w 82"/>
                <a:gd name="T5" fmla="*/ 45 h 55"/>
                <a:gd name="T6" fmla="*/ 19 w 82"/>
                <a:gd name="T7" fmla="*/ 55 h 55"/>
                <a:gd name="T8" fmla="*/ 25 w 82"/>
                <a:gd name="T9" fmla="*/ 53 h 55"/>
                <a:gd name="T10" fmla="*/ 70 w 82"/>
                <a:gd name="T11" fmla="*/ 34 h 55"/>
                <a:gd name="T12" fmla="*/ 79 w 82"/>
                <a:gd name="T13" fmla="*/ 12 h 55"/>
                <a:gd name="T14" fmla="*/ 57 w 82"/>
                <a:gd name="T15" fmla="*/ 3 h 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55">
                  <a:moveTo>
                    <a:pt x="57" y="3"/>
                  </a:moveTo>
                  <a:lnTo>
                    <a:pt x="12" y="23"/>
                  </a:lnTo>
                  <a:cubicBezTo>
                    <a:pt x="4" y="27"/>
                    <a:pt x="0" y="36"/>
                    <a:pt x="3" y="45"/>
                  </a:cubicBezTo>
                  <a:cubicBezTo>
                    <a:pt x="6" y="51"/>
                    <a:pt x="12" y="55"/>
                    <a:pt x="19" y="55"/>
                  </a:cubicBezTo>
                  <a:cubicBezTo>
                    <a:pt x="21" y="55"/>
                    <a:pt x="23" y="54"/>
                    <a:pt x="25" y="53"/>
                  </a:cubicBezTo>
                  <a:lnTo>
                    <a:pt x="70" y="34"/>
                  </a:lnTo>
                  <a:cubicBezTo>
                    <a:pt x="78" y="30"/>
                    <a:pt x="82" y="20"/>
                    <a:pt x="79" y="12"/>
                  </a:cubicBezTo>
                  <a:cubicBezTo>
                    <a:pt x="75" y="3"/>
                    <a:pt x="65" y="0"/>
                    <a:pt x="57" y="3"/>
                  </a:cubicBezTo>
                  <a:close/>
                </a:path>
              </a:pathLst>
            </a:custGeom>
            <a:grpFill/>
            <a:ln w="9525">
              <a:noFill/>
              <a:round/>
              <a:headEnd/>
              <a:tailEnd/>
            </a:ln>
          </p:spPr>
          <p:txBody>
            <a:bodyPr vert="horz" wrap="square" lIns="68580" tIns="34290" rIns="68580" bIns="34290" numCol="1" anchor="t" anchorCtr="0" compatLnSpc="1">
              <a:prstTxWarp prst="textNoShape">
                <a:avLst/>
              </a:prstTxWarp>
            </a:bodyPr>
            <a:lstStyle>
              <a:defPPr>
                <a:defRPr lang="fr-FR"/>
              </a:defPPr>
              <a:lvl1pPr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a:lstStyle>
            <a:p>
              <a:pPr defTabSz="685800" fontAlgn="auto">
                <a:spcBef>
                  <a:spcPts val="0"/>
                </a:spcBef>
                <a:spcAft>
                  <a:spcPts val="0"/>
                </a:spcAft>
                <a:defRPr/>
              </a:pPr>
              <a:endParaRPr lang="fr-FR" sz="1350" dirty="0">
                <a:solidFill>
                  <a:prstClr val="black"/>
                </a:solidFill>
                <a:latin typeface="Calibri" panose="020F0502020204030204"/>
                <a:ea typeface="+mn-ea"/>
                <a:cs typeface="+mn-cs"/>
              </a:endParaRPr>
            </a:p>
          </p:txBody>
        </p:sp>
        <p:sp>
          <p:nvSpPr>
            <p:cNvPr id="46" name="Freeform 9">
              <a:extLst>
                <a:ext uri="{FF2B5EF4-FFF2-40B4-BE49-F238E27FC236}">
                  <a16:creationId xmlns:a16="http://schemas.microsoft.com/office/drawing/2014/main" id="{26D07F1E-C952-44AA-ACFC-EAA5993F8215}"/>
                </a:ext>
              </a:extLst>
            </p:cNvPr>
            <p:cNvSpPr>
              <a:spLocks/>
            </p:cNvSpPr>
            <p:nvPr/>
          </p:nvSpPr>
          <p:spPr bwMode="auto">
            <a:xfrm>
              <a:off x="5702300" y="3690938"/>
              <a:ext cx="49213" cy="33338"/>
            </a:xfrm>
            <a:custGeom>
              <a:avLst/>
              <a:gdLst>
                <a:gd name="T0" fmla="*/ 12 w 83"/>
                <a:gd name="T1" fmla="*/ 34 h 55"/>
                <a:gd name="T2" fmla="*/ 57 w 83"/>
                <a:gd name="T3" fmla="*/ 54 h 55"/>
                <a:gd name="T4" fmla="*/ 64 w 83"/>
                <a:gd name="T5" fmla="*/ 55 h 55"/>
                <a:gd name="T6" fmla="*/ 79 w 83"/>
                <a:gd name="T7" fmla="*/ 45 h 55"/>
                <a:gd name="T8" fmla="*/ 70 w 83"/>
                <a:gd name="T9" fmla="*/ 23 h 55"/>
                <a:gd name="T10" fmla="*/ 26 w 83"/>
                <a:gd name="T11" fmla="*/ 4 h 55"/>
                <a:gd name="T12" fmla="*/ 4 w 83"/>
                <a:gd name="T13" fmla="*/ 12 h 55"/>
                <a:gd name="T14" fmla="*/ 12 w 83"/>
                <a:gd name="T15" fmla="*/ 34 h 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55">
                  <a:moveTo>
                    <a:pt x="12" y="34"/>
                  </a:moveTo>
                  <a:lnTo>
                    <a:pt x="57" y="54"/>
                  </a:lnTo>
                  <a:cubicBezTo>
                    <a:pt x="59" y="55"/>
                    <a:pt x="61" y="55"/>
                    <a:pt x="64" y="55"/>
                  </a:cubicBezTo>
                  <a:cubicBezTo>
                    <a:pt x="70" y="55"/>
                    <a:pt x="76" y="52"/>
                    <a:pt x="79" y="45"/>
                  </a:cubicBezTo>
                  <a:cubicBezTo>
                    <a:pt x="83" y="37"/>
                    <a:pt x="79" y="27"/>
                    <a:pt x="70" y="23"/>
                  </a:cubicBezTo>
                  <a:lnTo>
                    <a:pt x="26" y="4"/>
                  </a:lnTo>
                  <a:cubicBezTo>
                    <a:pt x="17" y="0"/>
                    <a:pt x="7" y="4"/>
                    <a:pt x="4" y="12"/>
                  </a:cubicBezTo>
                  <a:cubicBezTo>
                    <a:pt x="0" y="21"/>
                    <a:pt x="4" y="31"/>
                    <a:pt x="12" y="34"/>
                  </a:cubicBezTo>
                  <a:close/>
                </a:path>
              </a:pathLst>
            </a:custGeom>
            <a:grpFill/>
            <a:ln w="9525">
              <a:noFill/>
              <a:round/>
              <a:headEnd/>
              <a:tailEnd/>
            </a:ln>
          </p:spPr>
          <p:txBody>
            <a:bodyPr vert="horz" wrap="square" lIns="68580" tIns="34290" rIns="68580" bIns="34290" numCol="1" anchor="t" anchorCtr="0" compatLnSpc="1">
              <a:prstTxWarp prst="textNoShape">
                <a:avLst/>
              </a:prstTxWarp>
            </a:bodyPr>
            <a:lstStyle>
              <a:defPPr>
                <a:defRPr lang="fr-FR"/>
              </a:defPPr>
              <a:lvl1pPr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a:lstStyle>
            <a:p>
              <a:pPr defTabSz="685800" fontAlgn="auto">
                <a:spcBef>
                  <a:spcPts val="0"/>
                </a:spcBef>
                <a:spcAft>
                  <a:spcPts val="0"/>
                </a:spcAft>
                <a:defRPr/>
              </a:pPr>
              <a:endParaRPr lang="fr-FR" sz="1350" dirty="0">
                <a:solidFill>
                  <a:prstClr val="black"/>
                </a:solidFill>
                <a:latin typeface="Calibri" panose="020F0502020204030204"/>
                <a:ea typeface="+mn-ea"/>
                <a:cs typeface="+mn-cs"/>
              </a:endParaRPr>
            </a:p>
          </p:txBody>
        </p:sp>
        <p:sp>
          <p:nvSpPr>
            <p:cNvPr id="47" name="Freeform 10">
              <a:extLst>
                <a:ext uri="{FF2B5EF4-FFF2-40B4-BE49-F238E27FC236}">
                  <a16:creationId xmlns:a16="http://schemas.microsoft.com/office/drawing/2014/main" id="{C7A10028-54CD-491C-8175-8D95E4B39942}"/>
                </a:ext>
              </a:extLst>
            </p:cNvPr>
            <p:cNvSpPr>
              <a:spLocks/>
            </p:cNvSpPr>
            <p:nvPr/>
          </p:nvSpPr>
          <p:spPr bwMode="auto">
            <a:xfrm>
              <a:off x="5702300" y="3741738"/>
              <a:ext cx="49213" cy="33338"/>
            </a:xfrm>
            <a:custGeom>
              <a:avLst/>
              <a:gdLst>
                <a:gd name="T0" fmla="*/ 12 w 83"/>
                <a:gd name="T1" fmla="*/ 35 h 56"/>
                <a:gd name="T2" fmla="*/ 57 w 83"/>
                <a:gd name="T3" fmla="*/ 54 h 56"/>
                <a:gd name="T4" fmla="*/ 64 w 83"/>
                <a:gd name="T5" fmla="*/ 56 h 56"/>
                <a:gd name="T6" fmla="*/ 79 w 83"/>
                <a:gd name="T7" fmla="*/ 46 h 56"/>
                <a:gd name="T8" fmla="*/ 70 w 83"/>
                <a:gd name="T9" fmla="*/ 24 h 56"/>
                <a:gd name="T10" fmla="*/ 26 w 83"/>
                <a:gd name="T11" fmla="*/ 4 h 56"/>
                <a:gd name="T12" fmla="*/ 4 w 83"/>
                <a:gd name="T13" fmla="*/ 13 h 56"/>
                <a:gd name="T14" fmla="*/ 12 w 83"/>
                <a:gd name="T15" fmla="*/ 35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56">
                  <a:moveTo>
                    <a:pt x="12" y="35"/>
                  </a:moveTo>
                  <a:lnTo>
                    <a:pt x="57" y="54"/>
                  </a:lnTo>
                  <a:cubicBezTo>
                    <a:pt x="59" y="55"/>
                    <a:pt x="61" y="56"/>
                    <a:pt x="64" y="56"/>
                  </a:cubicBezTo>
                  <a:cubicBezTo>
                    <a:pt x="70" y="56"/>
                    <a:pt x="76" y="52"/>
                    <a:pt x="79" y="46"/>
                  </a:cubicBezTo>
                  <a:cubicBezTo>
                    <a:pt x="83" y="37"/>
                    <a:pt x="79" y="27"/>
                    <a:pt x="70" y="24"/>
                  </a:cubicBezTo>
                  <a:lnTo>
                    <a:pt x="26" y="4"/>
                  </a:lnTo>
                  <a:cubicBezTo>
                    <a:pt x="17" y="0"/>
                    <a:pt x="7" y="4"/>
                    <a:pt x="4" y="13"/>
                  </a:cubicBezTo>
                  <a:cubicBezTo>
                    <a:pt x="0" y="21"/>
                    <a:pt x="4" y="31"/>
                    <a:pt x="12" y="35"/>
                  </a:cubicBezTo>
                  <a:close/>
                </a:path>
              </a:pathLst>
            </a:custGeom>
            <a:grpFill/>
            <a:ln w="9525">
              <a:noFill/>
              <a:round/>
              <a:headEnd/>
              <a:tailEnd/>
            </a:ln>
          </p:spPr>
          <p:txBody>
            <a:bodyPr vert="horz" wrap="square" lIns="68580" tIns="34290" rIns="68580" bIns="34290" numCol="1" anchor="t" anchorCtr="0" compatLnSpc="1">
              <a:prstTxWarp prst="textNoShape">
                <a:avLst/>
              </a:prstTxWarp>
            </a:bodyPr>
            <a:lstStyle>
              <a:defPPr>
                <a:defRPr lang="fr-FR"/>
              </a:defPPr>
              <a:lvl1pPr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a:lstStyle>
            <a:p>
              <a:pPr defTabSz="685800" fontAlgn="auto">
                <a:spcBef>
                  <a:spcPts val="0"/>
                </a:spcBef>
                <a:spcAft>
                  <a:spcPts val="0"/>
                </a:spcAft>
                <a:defRPr/>
              </a:pPr>
              <a:endParaRPr lang="fr-FR" sz="1350" dirty="0">
                <a:solidFill>
                  <a:prstClr val="black"/>
                </a:solidFill>
                <a:latin typeface="Calibri" panose="020F0502020204030204"/>
                <a:ea typeface="+mn-ea"/>
                <a:cs typeface="+mn-cs"/>
              </a:endParaRPr>
            </a:p>
          </p:txBody>
        </p:sp>
        <p:sp>
          <p:nvSpPr>
            <p:cNvPr id="48" name="Freeform 11">
              <a:extLst>
                <a:ext uri="{FF2B5EF4-FFF2-40B4-BE49-F238E27FC236}">
                  <a16:creationId xmlns:a16="http://schemas.microsoft.com/office/drawing/2014/main" id="{98854972-0ECD-41A9-B35E-B5BC8CBF23E1}"/>
                </a:ext>
              </a:extLst>
            </p:cNvPr>
            <p:cNvSpPr>
              <a:spLocks/>
            </p:cNvSpPr>
            <p:nvPr/>
          </p:nvSpPr>
          <p:spPr bwMode="auto">
            <a:xfrm>
              <a:off x="5702300" y="3794126"/>
              <a:ext cx="49213" cy="31750"/>
            </a:xfrm>
            <a:custGeom>
              <a:avLst/>
              <a:gdLst>
                <a:gd name="T0" fmla="*/ 12 w 83"/>
                <a:gd name="T1" fmla="*/ 34 h 55"/>
                <a:gd name="T2" fmla="*/ 57 w 83"/>
                <a:gd name="T3" fmla="*/ 54 h 55"/>
                <a:gd name="T4" fmla="*/ 64 w 83"/>
                <a:gd name="T5" fmla="*/ 55 h 55"/>
                <a:gd name="T6" fmla="*/ 79 w 83"/>
                <a:gd name="T7" fmla="*/ 45 h 55"/>
                <a:gd name="T8" fmla="*/ 70 w 83"/>
                <a:gd name="T9" fmla="*/ 23 h 55"/>
                <a:gd name="T10" fmla="*/ 26 w 83"/>
                <a:gd name="T11" fmla="*/ 4 h 55"/>
                <a:gd name="T12" fmla="*/ 4 w 83"/>
                <a:gd name="T13" fmla="*/ 12 h 55"/>
                <a:gd name="T14" fmla="*/ 12 w 83"/>
                <a:gd name="T15" fmla="*/ 34 h 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55">
                  <a:moveTo>
                    <a:pt x="12" y="34"/>
                  </a:moveTo>
                  <a:lnTo>
                    <a:pt x="57" y="54"/>
                  </a:lnTo>
                  <a:cubicBezTo>
                    <a:pt x="59" y="55"/>
                    <a:pt x="61" y="55"/>
                    <a:pt x="64" y="55"/>
                  </a:cubicBezTo>
                  <a:cubicBezTo>
                    <a:pt x="70" y="55"/>
                    <a:pt x="76" y="51"/>
                    <a:pt x="79" y="45"/>
                  </a:cubicBezTo>
                  <a:cubicBezTo>
                    <a:pt x="83" y="37"/>
                    <a:pt x="79" y="27"/>
                    <a:pt x="70" y="23"/>
                  </a:cubicBezTo>
                  <a:lnTo>
                    <a:pt x="26" y="4"/>
                  </a:lnTo>
                  <a:cubicBezTo>
                    <a:pt x="17" y="0"/>
                    <a:pt x="7" y="4"/>
                    <a:pt x="4" y="12"/>
                  </a:cubicBezTo>
                  <a:cubicBezTo>
                    <a:pt x="0" y="21"/>
                    <a:pt x="4" y="30"/>
                    <a:pt x="12" y="34"/>
                  </a:cubicBezTo>
                  <a:close/>
                </a:path>
              </a:pathLst>
            </a:custGeom>
            <a:grpFill/>
            <a:ln w="9525">
              <a:noFill/>
              <a:round/>
              <a:headEnd/>
              <a:tailEnd/>
            </a:ln>
          </p:spPr>
          <p:txBody>
            <a:bodyPr vert="horz" wrap="square" lIns="68580" tIns="34290" rIns="68580" bIns="34290" numCol="1" anchor="t" anchorCtr="0" compatLnSpc="1">
              <a:prstTxWarp prst="textNoShape">
                <a:avLst/>
              </a:prstTxWarp>
            </a:bodyPr>
            <a:lstStyle>
              <a:defPPr>
                <a:defRPr lang="fr-FR"/>
              </a:defPPr>
              <a:lvl1pPr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a:lstStyle>
            <a:p>
              <a:pPr defTabSz="685800" fontAlgn="auto">
                <a:spcBef>
                  <a:spcPts val="0"/>
                </a:spcBef>
                <a:spcAft>
                  <a:spcPts val="0"/>
                </a:spcAft>
                <a:defRPr/>
              </a:pPr>
              <a:endParaRPr lang="fr-FR" sz="1350" dirty="0">
                <a:solidFill>
                  <a:prstClr val="black"/>
                </a:solidFill>
                <a:latin typeface="Calibri" panose="020F0502020204030204"/>
                <a:ea typeface="+mn-ea"/>
                <a:cs typeface="+mn-cs"/>
              </a:endParaRPr>
            </a:p>
          </p:txBody>
        </p:sp>
        <p:sp>
          <p:nvSpPr>
            <p:cNvPr id="49" name="Freeform 12">
              <a:extLst>
                <a:ext uri="{FF2B5EF4-FFF2-40B4-BE49-F238E27FC236}">
                  <a16:creationId xmlns:a16="http://schemas.microsoft.com/office/drawing/2014/main" id="{FAD04AC4-0167-42A6-8879-78A8D039744D}"/>
                </a:ext>
              </a:extLst>
            </p:cNvPr>
            <p:cNvSpPr>
              <a:spLocks/>
            </p:cNvSpPr>
            <p:nvPr/>
          </p:nvSpPr>
          <p:spPr bwMode="auto">
            <a:xfrm>
              <a:off x="5702300" y="3844926"/>
              <a:ext cx="49213" cy="31750"/>
            </a:xfrm>
            <a:custGeom>
              <a:avLst/>
              <a:gdLst>
                <a:gd name="T0" fmla="*/ 12 w 83"/>
                <a:gd name="T1" fmla="*/ 34 h 55"/>
                <a:gd name="T2" fmla="*/ 57 w 83"/>
                <a:gd name="T3" fmla="*/ 54 h 55"/>
                <a:gd name="T4" fmla="*/ 64 w 83"/>
                <a:gd name="T5" fmla="*/ 55 h 55"/>
                <a:gd name="T6" fmla="*/ 79 w 83"/>
                <a:gd name="T7" fmla="*/ 46 h 55"/>
                <a:gd name="T8" fmla="*/ 70 w 83"/>
                <a:gd name="T9" fmla="*/ 24 h 55"/>
                <a:gd name="T10" fmla="*/ 26 w 83"/>
                <a:gd name="T11" fmla="*/ 4 h 55"/>
                <a:gd name="T12" fmla="*/ 4 w 83"/>
                <a:gd name="T13" fmla="*/ 12 h 55"/>
                <a:gd name="T14" fmla="*/ 12 w 83"/>
                <a:gd name="T15" fmla="*/ 34 h 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55">
                  <a:moveTo>
                    <a:pt x="12" y="34"/>
                  </a:moveTo>
                  <a:lnTo>
                    <a:pt x="57" y="54"/>
                  </a:lnTo>
                  <a:cubicBezTo>
                    <a:pt x="59" y="55"/>
                    <a:pt x="61" y="55"/>
                    <a:pt x="64" y="55"/>
                  </a:cubicBezTo>
                  <a:cubicBezTo>
                    <a:pt x="70" y="55"/>
                    <a:pt x="76" y="52"/>
                    <a:pt x="79" y="46"/>
                  </a:cubicBezTo>
                  <a:cubicBezTo>
                    <a:pt x="83" y="37"/>
                    <a:pt x="79" y="27"/>
                    <a:pt x="70" y="24"/>
                  </a:cubicBezTo>
                  <a:lnTo>
                    <a:pt x="26" y="4"/>
                  </a:lnTo>
                  <a:cubicBezTo>
                    <a:pt x="17" y="0"/>
                    <a:pt x="7" y="4"/>
                    <a:pt x="4" y="12"/>
                  </a:cubicBezTo>
                  <a:cubicBezTo>
                    <a:pt x="0" y="21"/>
                    <a:pt x="4" y="31"/>
                    <a:pt x="12" y="34"/>
                  </a:cubicBezTo>
                  <a:close/>
                </a:path>
              </a:pathLst>
            </a:custGeom>
            <a:grpFill/>
            <a:ln w="9525">
              <a:noFill/>
              <a:round/>
              <a:headEnd/>
              <a:tailEnd/>
            </a:ln>
          </p:spPr>
          <p:txBody>
            <a:bodyPr vert="horz" wrap="square" lIns="68580" tIns="34290" rIns="68580" bIns="34290" numCol="1" anchor="t" anchorCtr="0" compatLnSpc="1">
              <a:prstTxWarp prst="textNoShape">
                <a:avLst/>
              </a:prstTxWarp>
            </a:bodyPr>
            <a:lstStyle>
              <a:defPPr>
                <a:defRPr lang="fr-FR"/>
              </a:defPPr>
              <a:lvl1pPr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a:lstStyle>
            <a:p>
              <a:pPr defTabSz="685800" fontAlgn="auto">
                <a:spcBef>
                  <a:spcPts val="0"/>
                </a:spcBef>
                <a:spcAft>
                  <a:spcPts val="0"/>
                </a:spcAft>
                <a:defRPr/>
              </a:pPr>
              <a:endParaRPr lang="fr-FR" sz="1350" dirty="0">
                <a:solidFill>
                  <a:prstClr val="black"/>
                </a:solidFill>
                <a:latin typeface="Calibri" panose="020F0502020204030204"/>
                <a:ea typeface="+mn-ea"/>
                <a:cs typeface="+mn-cs"/>
              </a:endParaRPr>
            </a:p>
          </p:txBody>
        </p:sp>
        <p:sp>
          <p:nvSpPr>
            <p:cNvPr id="50" name="Freeform 13">
              <a:extLst>
                <a:ext uri="{FF2B5EF4-FFF2-40B4-BE49-F238E27FC236}">
                  <a16:creationId xmlns:a16="http://schemas.microsoft.com/office/drawing/2014/main" id="{94E25F47-759D-4285-ADE2-FC5AE206ED47}"/>
                </a:ext>
              </a:extLst>
            </p:cNvPr>
            <p:cNvSpPr>
              <a:spLocks/>
            </p:cNvSpPr>
            <p:nvPr/>
          </p:nvSpPr>
          <p:spPr bwMode="auto">
            <a:xfrm>
              <a:off x="5702300" y="3895726"/>
              <a:ext cx="49213" cy="33338"/>
            </a:xfrm>
            <a:custGeom>
              <a:avLst/>
              <a:gdLst>
                <a:gd name="T0" fmla="*/ 12 w 83"/>
                <a:gd name="T1" fmla="*/ 34 h 55"/>
                <a:gd name="T2" fmla="*/ 57 w 83"/>
                <a:gd name="T3" fmla="*/ 53 h 55"/>
                <a:gd name="T4" fmla="*/ 64 w 83"/>
                <a:gd name="T5" fmla="*/ 55 h 55"/>
                <a:gd name="T6" fmla="*/ 79 w 83"/>
                <a:gd name="T7" fmla="*/ 45 h 55"/>
                <a:gd name="T8" fmla="*/ 70 w 83"/>
                <a:gd name="T9" fmla="*/ 23 h 55"/>
                <a:gd name="T10" fmla="*/ 26 w 83"/>
                <a:gd name="T11" fmla="*/ 3 h 55"/>
                <a:gd name="T12" fmla="*/ 4 w 83"/>
                <a:gd name="T13" fmla="*/ 12 h 55"/>
                <a:gd name="T14" fmla="*/ 12 w 83"/>
                <a:gd name="T15" fmla="*/ 34 h 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55">
                  <a:moveTo>
                    <a:pt x="12" y="34"/>
                  </a:moveTo>
                  <a:lnTo>
                    <a:pt x="57" y="53"/>
                  </a:lnTo>
                  <a:cubicBezTo>
                    <a:pt x="59" y="54"/>
                    <a:pt x="61" y="55"/>
                    <a:pt x="64" y="55"/>
                  </a:cubicBezTo>
                  <a:cubicBezTo>
                    <a:pt x="70" y="55"/>
                    <a:pt x="76" y="51"/>
                    <a:pt x="79" y="45"/>
                  </a:cubicBezTo>
                  <a:cubicBezTo>
                    <a:pt x="83" y="36"/>
                    <a:pt x="79" y="27"/>
                    <a:pt x="70" y="23"/>
                  </a:cubicBezTo>
                  <a:lnTo>
                    <a:pt x="26" y="3"/>
                  </a:lnTo>
                  <a:cubicBezTo>
                    <a:pt x="17" y="0"/>
                    <a:pt x="7" y="3"/>
                    <a:pt x="4" y="12"/>
                  </a:cubicBezTo>
                  <a:cubicBezTo>
                    <a:pt x="0" y="20"/>
                    <a:pt x="4" y="30"/>
                    <a:pt x="12" y="34"/>
                  </a:cubicBezTo>
                  <a:close/>
                </a:path>
              </a:pathLst>
            </a:custGeom>
            <a:grpFill/>
            <a:ln w="9525">
              <a:noFill/>
              <a:round/>
              <a:headEnd/>
              <a:tailEnd/>
            </a:ln>
          </p:spPr>
          <p:txBody>
            <a:bodyPr vert="horz" wrap="square" lIns="68580" tIns="34290" rIns="68580" bIns="34290" numCol="1" anchor="t" anchorCtr="0" compatLnSpc="1">
              <a:prstTxWarp prst="textNoShape">
                <a:avLst/>
              </a:prstTxWarp>
            </a:bodyPr>
            <a:lstStyle>
              <a:defPPr>
                <a:defRPr lang="fr-FR"/>
              </a:defPPr>
              <a:lvl1pPr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a:lstStyle>
            <a:p>
              <a:pPr defTabSz="685800" fontAlgn="auto">
                <a:spcBef>
                  <a:spcPts val="0"/>
                </a:spcBef>
                <a:spcAft>
                  <a:spcPts val="0"/>
                </a:spcAft>
                <a:defRPr/>
              </a:pPr>
              <a:endParaRPr lang="fr-FR" sz="1350" dirty="0">
                <a:solidFill>
                  <a:prstClr val="black"/>
                </a:solidFill>
                <a:latin typeface="Calibri" panose="020F0502020204030204"/>
                <a:ea typeface="+mn-ea"/>
                <a:cs typeface="+mn-cs"/>
              </a:endParaRPr>
            </a:p>
          </p:txBody>
        </p:sp>
        <p:sp>
          <p:nvSpPr>
            <p:cNvPr id="51" name="Freeform 14">
              <a:extLst>
                <a:ext uri="{FF2B5EF4-FFF2-40B4-BE49-F238E27FC236}">
                  <a16:creationId xmlns:a16="http://schemas.microsoft.com/office/drawing/2014/main" id="{2C455767-01DE-465C-A908-59B436C42B51}"/>
                </a:ext>
              </a:extLst>
            </p:cNvPr>
            <p:cNvSpPr>
              <a:spLocks/>
            </p:cNvSpPr>
            <p:nvPr/>
          </p:nvSpPr>
          <p:spPr bwMode="auto">
            <a:xfrm>
              <a:off x="5702300" y="3946526"/>
              <a:ext cx="49213" cy="33338"/>
            </a:xfrm>
            <a:custGeom>
              <a:avLst/>
              <a:gdLst>
                <a:gd name="T0" fmla="*/ 12 w 83"/>
                <a:gd name="T1" fmla="*/ 34 h 55"/>
                <a:gd name="T2" fmla="*/ 57 w 83"/>
                <a:gd name="T3" fmla="*/ 54 h 55"/>
                <a:gd name="T4" fmla="*/ 64 w 83"/>
                <a:gd name="T5" fmla="*/ 55 h 55"/>
                <a:gd name="T6" fmla="*/ 79 w 83"/>
                <a:gd name="T7" fmla="*/ 45 h 55"/>
                <a:gd name="T8" fmla="*/ 70 w 83"/>
                <a:gd name="T9" fmla="*/ 23 h 55"/>
                <a:gd name="T10" fmla="*/ 26 w 83"/>
                <a:gd name="T11" fmla="*/ 4 h 55"/>
                <a:gd name="T12" fmla="*/ 4 w 83"/>
                <a:gd name="T13" fmla="*/ 12 h 55"/>
                <a:gd name="T14" fmla="*/ 12 w 83"/>
                <a:gd name="T15" fmla="*/ 34 h 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55">
                  <a:moveTo>
                    <a:pt x="12" y="34"/>
                  </a:moveTo>
                  <a:lnTo>
                    <a:pt x="57" y="54"/>
                  </a:lnTo>
                  <a:cubicBezTo>
                    <a:pt x="59" y="55"/>
                    <a:pt x="61" y="55"/>
                    <a:pt x="64" y="55"/>
                  </a:cubicBezTo>
                  <a:cubicBezTo>
                    <a:pt x="70" y="55"/>
                    <a:pt x="76" y="52"/>
                    <a:pt x="79" y="45"/>
                  </a:cubicBezTo>
                  <a:cubicBezTo>
                    <a:pt x="83" y="37"/>
                    <a:pt x="79" y="27"/>
                    <a:pt x="70" y="23"/>
                  </a:cubicBezTo>
                  <a:lnTo>
                    <a:pt x="26" y="4"/>
                  </a:lnTo>
                  <a:cubicBezTo>
                    <a:pt x="17" y="0"/>
                    <a:pt x="7" y="4"/>
                    <a:pt x="4" y="12"/>
                  </a:cubicBezTo>
                  <a:cubicBezTo>
                    <a:pt x="0" y="21"/>
                    <a:pt x="4" y="30"/>
                    <a:pt x="12" y="34"/>
                  </a:cubicBezTo>
                  <a:close/>
                </a:path>
              </a:pathLst>
            </a:custGeom>
            <a:grpFill/>
            <a:ln w="9525">
              <a:noFill/>
              <a:round/>
              <a:headEnd/>
              <a:tailEnd/>
            </a:ln>
          </p:spPr>
          <p:txBody>
            <a:bodyPr vert="horz" wrap="square" lIns="68580" tIns="34290" rIns="68580" bIns="34290" numCol="1" anchor="t" anchorCtr="0" compatLnSpc="1">
              <a:prstTxWarp prst="textNoShape">
                <a:avLst/>
              </a:prstTxWarp>
            </a:bodyPr>
            <a:lstStyle>
              <a:defPPr>
                <a:defRPr lang="fr-FR"/>
              </a:defPPr>
              <a:lvl1pPr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a:lstStyle>
            <a:p>
              <a:pPr defTabSz="685800" fontAlgn="auto">
                <a:spcBef>
                  <a:spcPts val="0"/>
                </a:spcBef>
                <a:spcAft>
                  <a:spcPts val="0"/>
                </a:spcAft>
                <a:defRPr/>
              </a:pPr>
              <a:endParaRPr lang="fr-FR" sz="1350" dirty="0">
                <a:solidFill>
                  <a:prstClr val="black"/>
                </a:solidFill>
                <a:latin typeface="Calibri" panose="020F0502020204030204"/>
                <a:ea typeface="+mn-ea"/>
                <a:cs typeface="+mn-cs"/>
              </a:endParaRPr>
            </a:p>
          </p:txBody>
        </p:sp>
        <p:sp>
          <p:nvSpPr>
            <p:cNvPr id="52" name="Freeform 15">
              <a:extLst>
                <a:ext uri="{FF2B5EF4-FFF2-40B4-BE49-F238E27FC236}">
                  <a16:creationId xmlns:a16="http://schemas.microsoft.com/office/drawing/2014/main" id="{E1603441-5752-474D-BE48-D7D6C841DA2B}"/>
                </a:ext>
              </a:extLst>
            </p:cNvPr>
            <p:cNvSpPr>
              <a:spLocks/>
            </p:cNvSpPr>
            <p:nvPr/>
          </p:nvSpPr>
          <p:spPr bwMode="auto">
            <a:xfrm>
              <a:off x="5702300" y="3997326"/>
              <a:ext cx="49213" cy="33338"/>
            </a:xfrm>
            <a:custGeom>
              <a:avLst/>
              <a:gdLst>
                <a:gd name="T0" fmla="*/ 12 w 83"/>
                <a:gd name="T1" fmla="*/ 35 h 56"/>
                <a:gd name="T2" fmla="*/ 57 w 83"/>
                <a:gd name="T3" fmla="*/ 54 h 56"/>
                <a:gd name="T4" fmla="*/ 64 w 83"/>
                <a:gd name="T5" fmla="*/ 56 h 56"/>
                <a:gd name="T6" fmla="*/ 79 w 83"/>
                <a:gd name="T7" fmla="*/ 46 h 56"/>
                <a:gd name="T8" fmla="*/ 70 w 83"/>
                <a:gd name="T9" fmla="*/ 24 h 56"/>
                <a:gd name="T10" fmla="*/ 26 w 83"/>
                <a:gd name="T11" fmla="*/ 4 h 56"/>
                <a:gd name="T12" fmla="*/ 4 w 83"/>
                <a:gd name="T13" fmla="*/ 13 h 56"/>
                <a:gd name="T14" fmla="*/ 12 w 83"/>
                <a:gd name="T15" fmla="*/ 35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56">
                  <a:moveTo>
                    <a:pt x="12" y="35"/>
                  </a:moveTo>
                  <a:lnTo>
                    <a:pt x="57" y="54"/>
                  </a:lnTo>
                  <a:cubicBezTo>
                    <a:pt x="59" y="55"/>
                    <a:pt x="61" y="56"/>
                    <a:pt x="64" y="56"/>
                  </a:cubicBezTo>
                  <a:cubicBezTo>
                    <a:pt x="70" y="56"/>
                    <a:pt x="76" y="52"/>
                    <a:pt x="79" y="46"/>
                  </a:cubicBezTo>
                  <a:cubicBezTo>
                    <a:pt x="83" y="37"/>
                    <a:pt x="79" y="27"/>
                    <a:pt x="70" y="24"/>
                  </a:cubicBezTo>
                  <a:lnTo>
                    <a:pt x="26" y="4"/>
                  </a:lnTo>
                  <a:cubicBezTo>
                    <a:pt x="17" y="0"/>
                    <a:pt x="7" y="4"/>
                    <a:pt x="4" y="13"/>
                  </a:cubicBezTo>
                  <a:cubicBezTo>
                    <a:pt x="0" y="21"/>
                    <a:pt x="4" y="31"/>
                    <a:pt x="12" y="35"/>
                  </a:cubicBezTo>
                  <a:close/>
                </a:path>
              </a:pathLst>
            </a:custGeom>
            <a:grpFill/>
            <a:ln w="9525">
              <a:noFill/>
              <a:round/>
              <a:headEnd/>
              <a:tailEnd/>
            </a:ln>
          </p:spPr>
          <p:txBody>
            <a:bodyPr vert="horz" wrap="square" lIns="68580" tIns="34290" rIns="68580" bIns="34290" numCol="1" anchor="t" anchorCtr="0" compatLnSpc="1">
              <a:prstTxWarp prst="textNoShape">
                <a:avLst/>
              </a:prstTxWarp>
            </a:bodyPr>
            <a:lstStyle>
              <a:defPPr>
                <a:defRPr lang="fr-FR"/>
              </a:defPPr>
              <a:lvl1pPr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a:lstStyle>
            <a:p>
              <a:pPr defTabSz="685800" fontAlgn="auto">
                <a:spcBef>
                  <a:spcPts val="0"/>
                </a:spcBef>
                <a:spcAft>
                  <a:spcPts val="0"/>
                </a:spcAft>
                <a:defRPr/>
              </a:pPr>
              <a:endParaRPr lang="fr-FR" sz="1350" dirty="0">
                <a:solidFill>
                  <a:prstClr val="black"/>
                </a:solidFill>
                <a:latin typeface="Calibri" panose="020F0502020204030204"/>
                <a:ea typeface="+mn-ea"/>
                <a:cs typeface="+mn-cs"/>
              </a:endParaRPr>
            </a:p>
          </p:txBody>
        </p:sp>
        <p:sp>
          <p:nvSpPr>
            <p:cNvPr id="53" name="Freeform 16">
              <a:extLst>
                <a:ext uri="{FF2B5EF4-FFF2-40B4-BE49-F238E27FC236}">
                  <a16:creationId xmlns:a16="http://schemas.microsoft.com/office/drawing/2014/main" id="{274B0B44-AFD1-45C0-B236-4DA640D12164}"/>
                </a:ext>
              </a:extLst>
            </p:cNvPr>
            <p:cNvSpPr>
              <a:spLocks/>
            </p:cNvSpPr>
            <p:nvPr/>
          </p:nvSpPr>
          <p:spPr bwMode="auto">
            <a:xfrm>
              <a:off x="5702300" y="4049713"/>
              <a:ext cx="49213" cy="31750"/>
            </a:xfrm>
            <a:custGeom>
              <a:avLst/>
              <a:gdLst>
                <a:gd name="T0" fmla="*/ 12 w 83"/>
                <a:gd name="T1" fmla="*/ 34 h 55"/>
                <a:gd name="T2" fmla="*/ 57 w 83"/>
                <a:gd name="T3" fmla="*/ 54 h 55"/>
                <a:gd name="T4" fmla="*/ 64 w 83"/>
                <a:gd name="T5" fmla="*/ 55 h 55"/>
                <a:gd name="T6" fmla="*/ 79 w 83"/>
                <a:gd name="T7" fmla="*/ 45 h 55"/>
                <a:gd name="T8" fmla="*/ 70 w 83"/>
                <a:gd name="T9" fmla="*/ 23 h 55"/>
                <a:gd name="T10" fmla="*/ 26 w 83"/>
                <a:gd name="T11" fmla="*/ 3 h 55"/>
                <a:gd name="T12" fmla="*/ 4 w 83"/>
                <a:gd name="T13" fmla="*/ 12 h 55"/>
                <a:gd name="T14" fmla="*/ 12 w 83"/>
                <a:gd name="T15" fmla="*/ 34 h 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55">
                  <a:moveTo>
                    <a:pt x="12" y="34"/>
                  </a:moveTo>
                  <a:lnTo>
                    <a:pt x="57" y="54"/>
                  </a:lnTo>
                  <a:cubicBezTo>
                    <a:pt x="59" y="55"/>
                    <a:pt x="61" y="55"/>
                    <a:pt x="64" y="55"/>
                  </a:cubicBezTo>
                  <a:cubicBezTo>
                    <a:pt x="70" y="55"/>
                    <a:pt x="76" y="51"/>
                    <a:pt x="79" y="45"/>
                  </a:cubicBezTo>
                  <a:cubicBezTo>
                    <a:pt x="83" y="37"/>
                    <a:pt x="79" y="27"/>
                    <a:pt x="70" y="23"/>
                  </a:cubicBezTo>
                  <a:lnTo>
                    <a:pt x="26" y="3"/>
                  </a:lnTo>
                  <a:cubicBezTo>
                    <a:pt x="17" y="0"/>
                    <a:pt x="7" y="4"/>
                    <a:pt x="4" y="12"/>
                  </a:cubicBezTo>
                  <a:cubicBezTo>
                    <a:pt x="0" y="20"/>
                    <a:pt x="4" y="30"/>
                    <a:pt x="12" y="34"/>
                  </a:cubicBezTo>
                  <a:close/>
                </a:path>
              </a:pathLst>
            </a:custGeom>
            <a:grpFill/>
            <a:ln w="9525">
              <a:noFill/>
              <a:round/>
              <a:headEnd/>
              <a:tailEnd/>
            </a:ln>
          </p:spPr>
          <p:txBody>
            <a:bodyPr vert="horz" wrap="square" lIns="68580" tIns="34290" rIns="68580" bIns="34290" numCol="1" anchor="t" anchorCtr="0" compatLnSpc="1">
              <a:prstTxWarp prst="textNoShape">
                <a:avLst/>
              </a:prstTxWarp>
            </a:bodyPr>
            <a:lstStyle>
              <a:defPPr>
                <a:defRPr lang="fr-FR"/>
              </a:defPPr>
              <a:lvl1pPr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a:lstStyle>
            <a:p>
              <a:pPr defTabSz="685800" fontAlgn="auto">
                <a:spcBef>
                  <a:spcPts val="0"/>
                </a:spcBef>
                <a:spcAft>
                  <a:spcPts val="0"/>
                </a:spcAft>
                <a:defRPr/>
              </a:pPr>
              <a:endParaRPr lang="fr-FR" sz="1350" dirty="0">
                <a:solidFill>
                  <a:prstClr val="black"/>
                </a:solidFill>
                <a:latin typeface="Calibri" panose="020F0502020204030204"/>
                <a:ea typeface="+mn-ea"/>
                <a:cs typeface="+mn-cs"/>
              </a:endParaRPr>
            </a:p>
          </p:txBody>
        </p:sp>
        <p:sp>
          <p:nvSpPr>
            <p:cNvPr id="54" name="Freeform 17">
              <a:extLst>
                <a:ext uri="{FF2B5EF4-FFF2-40B4-BE49-F238E27FC236}">
                  <a16:creationId xmlns:a16="http://schemas.microsoft.com/office/drawing/2014/main" id="{94C64189-5112-4F36-99C1-389170EAD5AF}"/>
                </a:ext>
              </a:extLst>
            </p:cNvPr>
            <p:cNvSpPr>
              <a:spLocks/>
            </p:cNvSpPr>
            <p:nvPr/>
          </p:nvSpPr>
          <p:spPr bwMode="auto">
            <a:xfrm>
              <a:off x="5702300" y="4100513"/>
              <a:ext cx="49213" cy="31750"/>
            </a:xfrm>
            <a:custGeom>
              <a:avLst/>
              <a:gdLst>
                <a:gd name="T0" fmla="*/ 12 w 83"/>
                <a:gd name="T1" fmla="*/ 34 h 55"/>
                <a:gd name="T2" fmla="*/ 57 w 83"/>
                <a:gd name="T3" fmla="*/ 54 h 55"/>
                <a:gd name="T4" fmla="*/ 64 w 83"/>
                <a:gd name="T5" fmla="*/ 55 h 55"/>
                <a:gd name="T6" fmla="*/ 79 w 83"/>
                <a:gd name="T7" fmla="*/ 45 h 55"/>
                <a:gd name="T8" fmla="*/ 70 w 83"/>
                <a:gd name="T9" fmla="*/ 23 h 55"/>
                <a:gd name="T10" fmla="*/ 26 w 83"/>
                <a:gd name="T11" fmla="*/ 4 h 55"/>
                <a:gd name="T12" fmla="*/ 4 w 83"/>
                <a:gd name="T13" fmla="*/ 12 h 55"/>
                <a:gd name="T14" fmla="*/ 12 w 83"/>
                <a:gd name="T15" fmla="*/ 34 h 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55">
                  <a:moveTo>
                    <a:pt x="12" y="34"/>
                  </a:moveTo>
                  <a:lnTo>
                    <a:pt x="57" y="54"/>
                  </a:lnTo>
                  <a:cubicBezTo>
                    <a:pt x="59" y="55"/>
                    <a:pt x="61" y="55"/>
                    <a:pt x="64" y="55"/>
                  </a:cubicBezTo>
                  <a:cubicBezTo>
                    <a:pt x="70" y="55"/>
                    <a:pt x="76" y="52"/>
                    <a:pt x="79" y="45"/>
                  </a:cubicBezTo>
                  <a:cubicBezTo>
                    <a:pt x="83" y="37"/>
                    <a:pt x="79" y="27"/>
                    <a:pt x="70" y="23"/>
                  </a:cubicBezTo>
                  <a:lnTo>
                    <a:pt x="26" y="4"/>
                  </a:lnTo>
                  <a:cubicBezTo>
                    <a:pt x="17" y="0"/>
                    <a:pt x="7" y="4"/>
                    <a:pt x="4" y="12"/>
                  </a:cubicBezTo>
                  <a:cubicBezTo>
                    <a:pt x="0" y="21"/>
                    <a:pt x="4" y="31"/>
                    <a:pt x="12" y="34"/>
                  </a:cubicBezTo>
                  <a:close/>
                </a:path>
              </a:pathLst>
            </a:custGeom>
            <a:grpFill/>
            <a:ln w="9525">
              <a:noFill/>
              <a:round/>
              <a:headEnd/>
              <a:tailEnd/>
            </a:ln>
          </p:spPr>
          <p:txBody>
            <a:bodyPr vert="horz" wrap="square" lIns="68580" tIns="34290" rIns="68580" bIns="34290" numCol="1" anchor="t" anchorCtr="0" compatLnSpc="1">
              <a:prstTxWarp prst="textNoShape">
                <a:avLst/>
              </a:prstTxWarp>
            </a:bodyPr>
            <a:lstStyle>
              <a:defPPr>
                <a:defRPr lang="fr-FR"/>
              </a:defPPr>
              <a:lvl1pPr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a:lstStyle>
            <a:p>
              <a:pPr defTabSz="685800" fontAlgn="auto">
                <a:spcBef>
                  <a:spcPts val="0"/>
                </a:spcBef>
                <a:spcAft>
                  <a:spcPts val="0"/>
                </a:spcAft>
                <a:defRPr/>
              </a:pPr>
              <a:endParaRPr lang="fr-FR" sz="1350" dirty="0">
                <a:solidFill>
                  <a:prstClr val="black"/>
                </a:solidFill>
                <a:latin typeface="Calibri" panose="020F0502020204030204"/>
                <a:ea typeface="+mn-ea"/>
                <a:cs typeface="+mn-cs"/>
              </a:endParaRPr>
            </a:p>
          </p:txBody>
        </p:sp>
        <p:sp>
          <p:nvSpPr>
            <p:cNvPr id="55" name="Freeform 18">
              <a:extLst>
                <a:ext uri="{FF2B5EF4-FFF2-40B4-BE49-F238E27FC236}">
                  <a16:creationId xmlns:a16="http://schemas.microsoft.com/office/drawing/2014/main" id="{26BC20A4-0E31-4270-900A-B0B527F3A934}"/>
                </a:ext>
              </a:extLst>
            </p:cNvPr>
            <p:cNvSpPr>
              <a:spLocks/>
            </p:cNvSpPr>
            <p:nvPr/>
          </p:nvSpPr>
          <p:spPr bwMode="auto">
            <a:xfrm>
              <a:off x="5702300" y="4151313"/>
              <a:ext cx="49213" cy="33338"/>
            </a:xfrm>
            <a:custGeom>
              <a:avLst/>
              <a:gdLst>
                <a:gd name="T0" fmla="*/ 12 w 83"/>
                <a:gd name="T1" fmla="*/ 34 h 55"/>
                <a:gd name="T2" fmla="*/ 57 w 83"/>
                <a:gd name="T3" fmla="*/ 53 h 55"/>
                <a:gd name="T4" fmla="*/ 64 w 83"/>
                <a:gd name="T5" fmla="*/ 55 h 55"/>
                <a:gd name="T6" fmla="*/ 79 w 83"/>
                <a:gd name="T7" fmla="*/ 45 h 55"/>
                <a:gd name="T8" fmla="*/ 70 w 83"/>
                <a:gd name="T9" fmla="*/ 23 h 55"/>
                <a:gd name="T10" fmla="*/ 26 w 83"/>
                <a:gd name="T11" fmla="*/ 3 h 55"/>
                <a:gd name="T12" fmla="*/ 4 w 83"/>
                <a:gd name="T13" fmla="*/ 12 h 55"/>
                <a:gd name="T14" fmla="*/ 12 w 83"/>
                <a:gd name="T15" fmla="*/ 34 h 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55">
                  <a:moveTo>
                    <a:pt x="12" y="34"/>
                  </a:moveTo>
                  <a:lnTo>
                    <a:pt x="57" y="53"/>
                  </a:lnTo>
                  <a:cubicBezTo>
                    <a:pt x="59" y="54"/>
                    <a:pt x="61" y="55"/>
                    <a:pt x="64" y="55"/>
                  </a:cubicBezTo>
                  <a:cubicBezTo>
                    <a:pt x="70" y="55"/>
                    <a:pt x="76" y="51"/>
                    <a:pt x="79" y="45"/>
                  </a:cubicBezTo>
                  <a:cubicBezTo>
                    <a:pt x="83" y="36"/>
                    <a:pt x="79" y="27"/>
                    <a:pt x="70" y="23"/>
                  </a:cubicBezTo>
                  <a:lnTo>
                    <a:pt x="26" y="3"/>
                  </a:lnTo>
                  <a:cubicBezTo>
                    <a:pt x="17" y="0"/>
                    <a:pt x="7" y="3"/>
                    <a:pt x="4" y="12"/>
                  </a:cubicBezTo>
                  <a:cubicBezTo>
                    <a:pt x="0" y="20"/>
                    <a:pt x="4" y="30"/>
                    <a:pt x="12" y="34"/>
                  </a:cubicBezTo>
                  <a:close/>
                </a:path>
              </a:pathLst>
            </a:custGeom>
            <a:grpFill/>
            <a:ln w="9525">
              <a:noFill/>
              <a:round/>
              <a:headEnd/>
              <a:tailEnd/>
            </a:ln>
          </p:spPr>
          <p:txBody>
            <a:bodyPr vert="horz" wrap="square" lIns="68580" tIns="34290" rIns="68580" bIns="34290" numCol="1" anchor="t" anchorCtr="0" compatLnSpc="1">
              <a:prstTxWarp prst="textNoShape">
                <a:avLst/>
              </a:prstTxWarp>
            </a:bodyPr>
            <a:lstStyle>
              <a:defPPr>
                <a:defRPr lang="fr-FR"/>
              </a:defPPr>
              <a:lvl1pPr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a:lstStyle>
            <a:p>
              <a:pPr defTabSz="685800" fontAlgn="auto">
                <a:spcBef>
                  <a:spcPts val="0"/>
                </a:spcBef>
                <a:spcAft>
                  <a:spcPts val="0"/>
                </a:spcAft>
                <a:defRPr/>
              </a:pPr>
              <a:endParaRPr lang="fr-FR" sz="1350" dirty="0">
                <a:solidFill>
                  <a:prstClr val="black"/>
                </a:solidFill>
                <a:latin typeface="Calibri" panose="020F0502020204030204"/>
                <a:ea typeface="+mn-ea"/>
                <a:cs typeface="+mn-cs"/>
              </a:endParaRPr>
            </a:p>
          </p:txBody>
        </p:sp>
        <p:sp>
          <p:nvSpPr>
            <p:cNvPr id="56" name="Freeform 19">
              <a:extLst>
                <a:ext uri="{FF2B5EF4-FFF2-40B4-BE49-F238E27FC236}">
                  <a16:creationId xmlns:a16="http://schemas.microsoft.com/office/drawing/2014/main" id="{0AF2CF35-CB50-4E7A-ABFA-14C634CC06C5}"/>
                </a:ext>
              </a:extLst>
            </p:cNvPr>
            <p:cNvSpPr>
              <a:spLocks noEditPoints="1"/>
            </p:cNvSpPr>
            <p:nvPr/>
          </p:nvSpPr>
          <p:spPr bwMode="auto">
            <a:xfrm>
              <a:off x="5276850" y="3606801"/>
              <a:ext cx="636588" cy="630238"/>
            </a:xfrm>
            <a:custGeom>
              <a:avLst/>
              <a:gdLst>
                <a:gd name="T0" fmla="*/ 958 w 1067"/>
                <a:gd name="T1" fmla="*/ 1020 h 1053"/>
                <a:gd name="T2" fmla="*/ 1034 w 1067"/>
                <a:gd name="T3" fmla="*/ 423 h 1053"/>
                <a:gd name="T4" fmla="*/ 570 w 1067"/>
                <a:gd name="T5" fmla="*/ 794 h 1053"/>
                <a:gd name="T6" fmla="*/ 618 w 1067"/>
                <a:gd name="T7" fmla="*/ 774 h 1053"/>
                <a:gd name="T8" fmla="*/ 605 w 1067"/>
                <a:gd name="T9" fmla="*/ 743 h 1053"/>
                <a:gd name="T10" fmla="*/ 653 w 1067"/>
                <a:gd name="T11" fmla="*/ 640 h 1053"/>
                <a:gd name="T12" fmla="*/ 524 w 1067"/>
                <a:gd name="T13" fmla="*/ 1020 h 1053"/>
                <a:gd name="T14" fmla="*/ 570 w 1067"/>
                <a:gd name="T15" fmla="*/ 794 h 1053"/>
                <a:gd name="T16" fmla="*/ 342 w 1067"/>
                <a:gd name="T17" fmla="*/ 1015 h 1053"/>
                <a:gd name="T18" fmla="*/ 34 w 1067"/>
                <a:gd name="T19" fmla="*/ 495 h 1053"/>
                <a:gd name="T20" fmla="*/ 649 w 1067"/>
                <a:gd name="T21" fmla="*/ 495 h 1053"/>
                <a:gd name="T22" fmla="*/ 524 w 1067"/>
                <a:gd name="T23" fmla="*/ 118 h 1053"/>
                <a:gd name="T24" fmla="*/ 653 w 1067"/>
                <a:gd name="T25" fmla="*/ 356 h 1053"/>
                <a:gd name="T26" fmla="*/ 618 w 1067"/>
                <a:gd name="T27" fmla="*/ 262 h 1053"/>
                <a:gd name="T28" fmla="*/ 605 w 1067"/>
                <a:gd name="T29" fmla="*/ 231 h 1053"/>
                <a:gd name="T30" fmla="*/ 524 w 1067"/>
                <a:gd name="T31" fmla="*/ 207 h 1053"/>
                <a:gd name="T32" fmla="*/ 815 w 1067"/>
                <a:gd name="T33" fmla="*/ 412 h 1053"/>
                <a:gd name="T34" fmla="*/ 686 w 1067"/>
                <a:gd name="T35" fmla="*/ 1020 h 1053"/>
                <a:gd name="T36" fmla="*/ 815 w 1067"/>
                <a:gd name="T37" fmla="*/ 118 h 1053"/>
                <a:gd name="T38" fmla="*/ 924 w 1067"/>
                <a:gd name="T39" fmla="*/ 385 h 1053"/>
                <a:gd name="T40" fmla="*/ 849 w 1067"/>
                <a:gd name="T41" fmla="*/ 1020 h 1053"/>
                <a:gd name="T42" fmla="*/ 924 w 1067"/>
                <a:gd name="T43" fmla="*/ 385 h 1053"/>
                <a:gd name="T44" fmla="*/ 952 w 1067"/>
                <a:gd name="T45" fmla="*/ 339 h 1053"/>
                <a:gd name="T46" fmla="*/ 950 w 1067"/>
                <a:gd name="T47" fmla="*/ 338 h 1053"/>
                <a:gd name="T48" fmla="*/ 948 w 1067"/>
                <a:gd name="T49" fmla="*/ 336 h 1053"/>
                <a:gd name="T50" fmla="*/ 944 w 1067"/>
                <a:gd name="T51" fmla="*/ 335 h 1053"/>
                <a:gd name="T52" fmla="*/ 939 w 1067"/>
                <a:gd name="T53" fmla="*/ 335 h 1053"/>
                <a:gd name="T54" fmla="*/ 934 w 1067"/>
                <a:gd name="T55" fmla="*/ 336 h 1053"/>
                <a:gd name="T56" fmla="*/ 932 w 1067"/>
                <a:gd name="T57" fmla="*/ 338 h 1053"/>
                <a:gd name="T58" fmla="*/ 930 w 1067"/>
                <a:gd name="T59" fmla="*/ 339 h 1053"/>
                <a:gd name="T60" fmla="*/ 849 w 1067"/>
                <a:gd name="T61" fmla="*/ 106 h 1053"/>
                <a:gd name="T62" fmla="*/ 681 w 1067"/>
                <a:gd name="T63" fmla="*/ 4 h 1053"/>
                <a:gd name="T64" fmla="*/ 679 w 1067"/>
                <a:gd name="T65" fmla="*/ 3 h 1053"/>
                <a:gd name="T66" fmla="*/ 676 w 1067"/>
                <a:gd name="T67" fmla="*/ 2 h 1053"/>
                <a:gd name="T68" fmla="*/ 672 w 1067"/>
                <a:gd name="T69" fmla="*/ 0 h 1053"/>
                <a:gd name="T70" fmla="*/ 667 w 1067"/>
                <a:gd name="T71" fmla="*/ 0 h 1053"/>
                <a:gd name="T72" fmla="*/ 663 w 1067"/>
                <a:gd name="T73" fmla="*/ 2 h 1053"/>
                <a:gd name="T74" fmla="*/ 660 w 1067"/>
                <a:gd name="T75" fmla="*/ 3 h 1053"/>
                <a:gd name="T76" fmla="*/ 658 w 1067"/>
                <a:gd name="T77" fmla="*/ 4 h 1053"/>
                <a:gd name="T78" fmla="*/ 490 w 1067"/>
                <a:gd name="T79" fmla="*/ 106 h 1053"/>
                <a:gd name="T80" fmla="*/ 342 w 1067"/>
                <a:gd name="T81" fmla="*/ 154 h 1053"/>
                <a:gd name="T82" fmla="*/ 303 w 1067"/>
                <a:gd name="T83" fmla="*/ 1022 h 1053"/>
                <a:gd name="T84" fmla="*/ 342 w 1067"/>
                <a:gd name="T85" fmla="*/ 1053 h 1053"/>
                <a:gd name="T86" fmla="*/ 381 w 1067"/>
                <a:gd name="T87" fmla="*/ 1022 h 1053"/>
                <a:gd name="T88" fmla="*/ 490 w 1067"/>
                <a:gd name="T89" fmla="*/ 1037 h 1053"/>
                <a:gd name="T90" fmla="*/ 1050 w 1067"/>
                <a:gd name="T91" fmla="*/ 1053 h 1053"/>
                <a:gd name="T92" fmla="*/ 1067 w 1067"/>
                <a:gd name="T93" fmla="*/ 412 h 10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67" h="1053">
                  <a:moveTo>
                    <a:pt x="1034" y="1020"/>
                  </a:moveTo>
                  <a:lnTo>
                    <a:pt x="958" y="1020"/>
                  </a:lnTo>
                  <a:lnTo>
                    <a:pt x="958" y="385"/>
                  </a:lnTo>
                  <a:cubicBezTo>
                    <a:pt x="985" y="402"/>
                    <a:pt x="1017" y="416"/>
                    <a:pt x="1034" y="423"/>
                  </a:cubicBezTo>
                  <a:lnTo>
                    <a:pt x="1034" y="1020"/>
                  </a:lnTo>
                  <a:close/>
                  <a:moveTo>
                    <a:pt x="570" y="794"/>
                  </a:moveTo>
                  <a:cubicBezTo>
                    <a:pt x="571" y="794"/>
                    <a:pt x="572" y="794"/>
                    <a:pt x="573" y="794"/>
                  </a:cubicBezTo>
                  <a:lnTo>
                    <a:pt x="618" y="774"/>
                  </a:lnTo>
                  <a:cubicBezTo>
                    <a:pt x="626" y="770"/>
                    <a:pt x="630" y="760"/>
                    <a:pt x="627" y="752"/>
                  </a:cubicBezTo>
                  <a:cubicBezTo>
                    <a:pt x="623" y="744"/>
                    <a:pt x="613" y="740"/>
                    <a:pt x="605" y="743"/>
                  </a:cubicBezTo>
                  <a:lnTo>
                    <a:pt x="601" y="745"/>
                  </a:lnTo>
                  <a:cubicBezTo>
                    <a:pt x="621" y="711"/>
                    <a:pt x="639" y="676"/>
                    <a:pt x="653" y="640"/>
                  </a:cubicBezTo>
                  <a:lnTo>
                    <a:pt x="653" y="1020"/>
                  </a:lnTo>
                  <a:lnTo>
                    <a:pt x="524" y="1020"/>
                  </a:lnTo>
                  <a:lnTo>
                    <a:pt x="524" y="858"/>
                  </a:lnTo>
                  <a:cubicBezTo>
                    <a:pt x="539" y="838"/>
                    <a:pt x="555" y="817"/>
                    <a:pt x="570" y="794"/>
                  </a:cubicBezTo>
                  <a:close/>
                  <a:moveTo>
                    <a:pt x="356" y="999"/>
                  </a:moveTo>
                  <a:cubicBezTo>
                    <a:pt x="351" y="1005"/>
                    <a:pt x="346" y="1010"/>
                    <a:pt x="342" y="1015"/>
                  </a:cubicBezTo>
                  <a:cubicBezTo>
                    <a:pt x="337" y="1010"/>
                    <a:pt x="332" y="1005"/>
                    <a:pt x="327" y="999"/>
                  </a:cubicBezTo>
                  <a:cubicBezTo>
                    <a:pt x="254" y="923"/>
                    <a:pt x="34" y="692"/>
                    <a:pt x="34" y="495"/>
                  </a:cubicBezTo>
                  <a:cubicBezTo>
                    <a:pt x="34" y="325"/>
                    <a:pt x="172" y="187"/>
                    <a:pt x="342" y="187"/>
                  </a:cubicBezTo>
                  <a:cubicBezTo>
                    <a:pt x="511" y="187"/>
                    <a:pt x="649" y="325"/>
                    <a:pt x="649" y="495"/>
                  </a:cubicBezTo>
                  <a:cubicBezTo>
                    <a:pt x="649" y="692"/>
                    <a:pt x="429" y="923"/>
                    <a:pt x="356" y="999"/>
                  </a:cubicBezTo>
                  <a:close/>
                  <a:moveTo>
                    <a:pt x="524" y="118"/>
                  </a:moveTo>
                  <a:cubicBezTo>
                    <a:pt x="548" y="108"/>
                    <a:pt x="608" y="82"/>
                    <a:pt x="653" y="51"/>
                  </a:cubicBezTo>
                  <a:lnTo>
                    <a:pt x="653" y="356"/>
                  </a:lnTo>
                  <a:cubicBezTo>
                    <a:pt x="639" y="325"/>
                    <a:pt x="620" y="296"/>
                    <a:pt x="598" y="271"/>
                  </a:cubicBezTo>
                  <a:lnTo>
                    <a:pt x="618" y="262"/>
                  </a:lnTo>
                  <a:cubicBezTo>
                    <a:pt x="626" y="258"/>
                    <a:pt x="630" y="248"/>
                    <a:pt x="627" y="240"/>
                  </a:cubicBezTo>
                  <a:cubicBezTo>
                    <a:pt x="623" y="231"/>
                    <a:pt x="613" y="227"/>
                    <a:pt x="605" y="231"/>
                  </a:cubicBezTo>
                  <a:lnTo>
                    <a:pt x="573" y="245"/>
                  </a:lnTo>
                  <a:cubicBezTo>
                    <a:pt x="558" y="231"/>
                    <a:pt x="541" y="218"/>
                    <a:pt x="524" y="207"/>
                  </a:cubicBezTo>
                  <a:lnTo>
                    <a:pt x="524" y="118"/>
                  </a:lnTo>
                  <a:close/>
                  <a:moveTo>
                    <a:pt x="815" y="412"/>
                  </a:moveTo>
                  <a:lnTo>
                    <a:pt x="815" y="1020"/>
                  </a:lnTo>
                  <a:lnTo>
                    <a:pt x="686" y="1020"/>
                  </a:lnTo>
                  <a:lnTo>
                    <a:pt x="686" y="51"/>
                  </a:lnTo>
                  <a:cubicBezTo>
                    <a:pt x="731" y="82"/>
                    <a:pt x="791" y="108"/>
                    <a:pt x="815" y="118"/>
                  </a:cubicBezTo>
                  <a:lnTo>
                    <a:pt x="815" y="412"/>
                  </a:lnTo>
                  <a:close/>
                  <a:moveTo>
                    <a:pt x="924" y="385"/>
                  </a:moveTo>
                  <a:lnTo>
                    <a:pt x="924" y="1020"/>
                  </a:lnTo>
                  <a:lnTo>
                    <a:pt x="849" y="1020"/>
                  </a:lnTo>
                  <a:lnTo>
                    <a:pt x="849" y="423"/>
                  </a:lnTo>
                  <a:cubicBezTo>
                    <a:pt x="865" y="416"/>
                    <a:pt x="897" y="402"/>
                    <a:pt x="924" y="385"/>
                  </a:cubicBezTo>
                  <a:close/>
                  <a:moveTo>
                    <a:pt x="1056" y="396"/>
                  </a:moveTo>
                  <a:cubicBezTo>
                    <a:pt x="1056" y="396"/>
                    <a:pt x="984" y="368"/>
                    <a:pt x="952" y="339"/>
                  </a:cubicBezTo>
                  <a:cubicBezTo>
                    <a:pt x="952" y="339"/>
                    <a:pt x="952" y="339"/>
                    <a:pt x="952" y="339"/>
                  </a:cubicBezTo>
                  <a:cubicBezTo>
                    <a:pt x="952" y="338"/>
                    <a:pt x="951" y="338"/>
                    <a:pt x="950" y="338"/>
                  </a:cubicBezTo>
                  <a:cubicBezTo>
                    <a:pt x="950" y="337"/>
                    <a:pt x="949" y="337"/>
                    <a:pt x="948" y="336"/>
                  </a:cubicBezTo>
                  <a:cubicBezTo>
                    <a:pt x="948" y="336"/>
                    <a:pt x="948" y="336"/>
                    <a:pt x="948" y="336"/>
                  </a:cubicBezTo>
                  <a:cubicBezTo>
                    <a:pt x="947" y="336"/>
                    <a:pt x="947" y="336"/>
                    <a:pt x="946" y="336"/>
                  </a:cubicBezTo>
                  <a:cubicBezTo>
                    <a:pt x="945" y="335"/>
                    <a:pt x="944" y="335"/>
                    <a:pt x="944" y="335"/>
                  </a:cubicBezTo>
                  <a:cubicBezTo>
                    <a:pt x="943" y="335"/>
                    <a:pt x="942" y="335"/>
                    <a:pt x="941" y="335"/>
                  </a:cubicBezTo>
                  <a:cubicBezTo>
                    <a:pt x="940" y="335"/>
                    <a:pt x="940" y="335"/>
                    <a:pt x="939" y="335"/>
                  </a:cubicBezTo>
                  <a:cubicBezTo>
                    <a:pt x="938" y="335"/>
                    <a:pt x="937" y="335"/>
                    <a:pt x="936" y="336"/>
                  </a:cubicBezTo>
                  <a:cubicBezTo>
                    <a:pt x="936" y="336"/>
                    <a:pt x="935" y="336"/>
                    <a:pt x="934" y="336"/>
                  </a:cubicBezTo>
                  <a:cubicBezTo>
                    <a:pt x="934" y="336"/>
                    <a:pt x="934" y="336"/>
                    <a:pt x="934" y="336"/>
                  </a:cubicBezTo>
                  <a:cubicBezTo>
                    <a:pt x="933" y="337"/>
                    <a:pt x="933" y="337"/>
                    <a:pt x="932" y="338"/>
                  </a:cubicBezTo>
                  <a:cubicBezTo>
                    <a:pt x="931" y="338"/>
                    <a:pt x="931" y="338"/>
                    <a:pt x="930" y="339"/>
                  </a:cubicBezTo>
                  <a:cubicBezTo>
                    <a:pt x="930" y="339"/>
                    <a:pt x="930" y="339"/>
                    <a:pt x="930" y="339"/>
                  </a:cubicBezTo>
                  <a:cubicBezTo>
                    <a:pt x="909" y="358"/>
                    <a:pt x="872" y="376"/>
                    <a:pt x="849" y="387"/>
                  </a:cubicBezTo>
                  <a:lnTo>
                    <a:pt x="849" y="106"/>
                  </a:lnTo>
                  <a:cubicBezTo>
                    <a:pt x="849" y="99"/>
                    <a:pt x="844" y="93"/>
                    <a:pt x="838" y="91"/>
                  </a:cubicBezTo>
                  <a:cubicBezTo>
                    <a:pt x="837" y="90"/>
                    <a:pt x="729" y="49"/>
                    <a:pt x="681" y="4"/>
                  </a:cubicBezTo>
                  <a:cubicBezTo>
                    <a:pt x="681" y="4"/>
                    <a:pt x="681" y="4"/>
                    <a:pt x="680" y="4"/>
                  </a:cubicBezTo>
                  <a:cubicBezTo>
                    <a:pt x="680" y="4"/>
                    <a:pt x="679" y="3"/>
                    <a:pt x="679" y="3"/>
                  </a:cubicBezTo>
                  <a:cubicBezTo>
                    <a:pt x="678" y="3"/>
                    <a:pt x="677" y="2"/>
                    <a:pt x="676" y="2"/>
                  </a:cubicBezTo>
                  <a:cubicBezTo>
                    <a:pt x="676" y="2"/>
                    <a:pt x="676" y="2"/>
                    <a:pt x="676" y="2"/>
                  </a:cubicBezTo>
                  <a:cubicBezTo>
                    <a:pt x="676" y="1"/>
                    <a:pt x="675" y="1"/>
                    <a:pt x="674" y="1"/>
                  </a:cubicBezTo>
                  <a:cubicBezTo>
                    <a:pt x="674" y="1"/>
                    <a:pt x="673" y="0"/>
                    <a:pt x="672" y="0"/>
                  </a:cubicBezTo>
                  <a:cubicBezTo>
                    <a:pt x="671" y="0"/>
                    <a:pt x="670" y="0"/>
                    <a:pt x="669" y="0"/>
                  </a:cubicBezTo>
                  <a:cubicBezTo>
                    <a:pt x="669" y="0"/>
                    <a:pt x="668" y="0"/>
                    <a:pt x="667" y="0"/>
                  </a:cubicBezTo>
                  <a:cubicBezTo>
                    <a:pt x="666" y="0"/>
                    <a:pt x="665" y="1"/>
                    <a:pt x="664" y="1"/>
                  </a:cubicBezTo>
                  <a:cubicBezTo>
                    <a:pt x="664" y="1"/>
                    <a:pt x="663" y="1"/>
                    <a:pt x="663" y="2"/>
                  </a:cubicBezTo>
                  <a:cubicBezTo>
                    <a:pt x="663" y="2"/>
                    <a:pt x="663" y="2"/>
                    <a:pt x="663" y="2"/>
                  </a:cubicBezTo>
                  <a:cubicBezTo>
                    <a:pt x="662" y="2"/>
                    <a:pt x="661" y="3"/>
                    <a:pt x="660" y="3"/>
                  </a:cubicBezTo>
                  <a:cubicBezTo>
                    <a:pt x="660" y="3"/>
                    <a:pt x="659" y="4"/>
                    <a:pt x="658" y="4"/>
                  </a:cubicBezTo>
                  <a:cubicBezTo>
                    <a:pt x="658" y="4"/>
                    <a:pt x="658" y="4"/>
                    <a:pt x="658" y="4"/>
                  </a:cubicBezTo>
                  <a:cubicBezTo>
                    <a:pt x="610" y="49"/>
                    <a:pt x="502" y="90"/>
                    <a:pt x="501" y="91"/>
                  </a:cubicBezTo>
                  <a:cubicBezTo>
                    <a:pt x="495" y="93"/>
                    <a:pt x="490" y="99"/>
                    <a:pt x="490" y="106"/>
                  </a:cubicBezTo>
                  <a:lnTo>
                    <a:pt x="490" y="189"/>
                  </a:lnTo>
                  <a:cubicBezTo>
                    <a:pt x="445" y="167"/>
                    <a:pt x="395" y="154"/>
                    <a:pt x="342" y="154"/>
                  </a:cubicBezTo>
                  <a:cubicBezTo>
                    <a:pt x="153" y="154"/>
                    <a:pt x="0" y="307"/>
                    <a:pt x="0" y="495"/>
                  </a:cubicBezTo>
                  <a:cubicBezTo>
                    <a:pt x="0" y="706"/>
                    <a:pt x="220" y="936"/>
                    <a:pt x="303" y="1022"/>
                  </a:cubicBezTo>
                  <a:cubicBezTo>
                    <a:pt x="312" y="1032"/>
                    <a:pt x="320" y="1040"/>
                    <a:pt x="324" y="1045"/>
                  </a:cubicBezTo>
                  <a:cubicBezTo>
                    <a:pt x="329" y="1050"/>
                    <a:pt x="335" y="1053"/>
                    <a:pt x="342" y="1053"/>
                  </a:cubicBezTo>
                  <a:cubicBezTo>
                    <a:pt x="348" y="1053"/>
                    <a:pt x="354" y="1050"/>
                    <a:pt x="359" y="1045"/>
                  </a:cubicBezTo>
                  <a:cubicBezTo>
                    <a:pt x="363" y="1040"/>
                    <a:pt x="371" y="1032"/>
                    <a:pt x="381" y="1022"/>
                  </a:cubicBezTo>
                  <a:cubicBezTo>
                    <a:pt x="407" y="994"/>
                    <a:pt x="447" y="952"/>
                    <a:pt x="490" y="900"/>
                  </a:cubicBezTo>
                  <a:lnTo>
                    <a:pt x="490" y="1037"/>
                  </a:lnTo>
                  <a:cubicBezTo>
                    <a:pt x="490" y="1046"/>
                    <a:pt x="498" y="1053"/>
                    <a:pt x="507" y="1053"/>
                  </a:cubicBezTo>
                  <a:lnTo>
                    <a:pt x="1050" y="1053"/>
                  </a:lnTo>
                  <a:cubicBezTo>
                    <a:pt x="1060" y="1053"/>
                    <a:pt x="1067" y="1046"/>
                    <a:pt x="1067" y="1037"/>
                  </a:cubicBezTo>
                  <a:lnTo>
                    <a:pt x="1067" y="412"/>
                  </a:lnTo>
                  <a:cubicBezTo>
                    <a:pt x="1067" y="405"/>
                    <a:pt x="1063" y="398"/>
                    <a:pt x="1056" y="396"/>
                  </a:cubicBezTo>
                </a:path>
              </a:pathLst>
            </a:custGeom>
            <a:grpFill/>
            <a:ln w="9525">
              <a:noFill/>
              <a:round/>
              <a:headEnd/>
              <a:tailEnd/>
            </a:ln>
          </p:spPr>
          <p:txBody>
            <a:bodyPr vert="horz" wrap="square" lIns="68580" tIns="34290" rIns="68580" bIns="34290" numCol="1" anchor="t" anchorCtr="0" compatLnSpc="1">
              <a:prstTxWarp prst="textNoShape">
                <a:avLst/>
              </a:prstTxWarp>
            </a:bodyPr>
            <a:lstStyle>
              <a:defPPr>
                <a:defRPr lang="fr-FR"/>
              </a:defPPr>
              <a:lvl1pPr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a:lstStyle>
            <a:p>
              <a:pPr defTabSz="685800" fontAlgn="auto">
                <a:spcBef>
                  <a:spcPts val="0"/>
                </a:spcBef>
                <a:spcAft>
                  <a:spcPts val="0"/>
                </a:spcAft>
                <a:defRPr/>
              </a:pPr>
              <a:endParaRPr lang="fr-FR" sz="1350" dirty="0">
                <a:solidFill>
                  <a:prstClr val="black"/>
                </a:solidFill>
                <a:latin typeface="Calibri" panose="020F0502020204030204"/>
                <a:ea typeface="+mn-ea"/>
                <a:cs typeface="+mn-cs"/>
              </a:endParaRPr>
            </a:p>
          </p:txBody>
        </p:sp>
        <p:sp>
          <p:nvSpPr>
            <p:cNvPr id="57" name="Freeform 20">
              <a:extLst>
                <a:ext uri="{FF2B5EF4-FFF2-40B4-BE49-F238E27FC236}">
                  <a16:creationId xmlns:a16="http://schemas.microsoft.com/office/drawing/2014/main" id="{EBF7F089-F690-4A64-A383-06C99F21B6B5}"/>
                </a:ext>
              </a:extLst>
            </p:cNvPr>
            <p:cNvSpPr>
              <a:spLocks/>
            </p:cNvSpPr>
            <p:nvPr/>
          </p:nvSpPr>
          <p:spPr bwMode="auto">
            <a:xfrm>
              <a:off x="5789613" y="3873501"/>
              <a:ext cx="34925" cy="26988"/>
            </a:xfrm>
            <a:custGeom>
              <a:avLst/>
              <a:gdLst>
                <a:gd name="T0" fmla="*/ 19 w 58"/>
                <a:gd name="T1" fmla="*/ 45 h 45"/>
                <a:gd name="T2" fmla="*/ 27 w 58"/>
                <a:gd name="T3" fmla="*/ 44 h 45"/>
                <a:gd name="T4" fmla="*/ 47 w 58"/>
                <a:gd name="T5" fmla="*/ 34 h 45"/>
                <a:gd name="T6" fmla="*/ 54 w 58"/>
                <a:gd name="T7" fmla="*/ 11 h 45"/>
                <a:gd name="T8" fmla="*/ 31 w 58"/>
                <a:gd name="T9" fmla="*/ 4 h 45"/>
                <a:gd name="T10" fmla="*/ 12 w 58"/>
                <a:gd name="T11" fmla="*/ 14 h 45"/>
                <a:gd name="T12" fmla="*/ 4 w 58"/>
                <a:gd name="T13" fmla="*/ 36 h 45"/>
                <a:gd name="T14" fmla="*/ 19 w 58"/>
                <a:gd name="T15" fmla="*/ 4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45">
                  <a:moveTo>
                    <a:pt x="19" y="45"/>
                  </a:moveTo>
                  <a:cubicBezTo>
                    <a:pt x="22" y="45"/>
                    <a:pt x="24" y="45"/>
                    <a:pt x="27" y="44"/>
                  </a:cubicBezTo>
                  <a:lnTo>
                    <a:pt x="47" y="34"/>
                  </a:lnTo>
                  <a:cubicBezTo>
                    <a:pt x="55" y="29"/>
                    <a:pt x="58" y="19"/>
                    <a:pt x="54" y="11"/>
                  </a:cubicBezTo>
                  <a:cubicBezTo>
                    <a:pt x="50" y="3"/>
                    <a:pt x="40" y="0"/>
                    <a:pt x="31" y="4"/>
                  </a:cubicBezTo>
                  <a:lnTo>
                    <a:pt x="12" y="14"/>
                  </a:lnTo>
                  <a:cubicBezTo>
                    <a:pt x="4" y="18"/>
                    <a:pt x="0" y="28"/>
                    <a:pt x="4" y="36"/>
                  </a:cubicBezTo>
                  <a:cubicBezTo>
                    <a:pt x="7" y="42"/>
                    <a:pt x="13" y="45"/>
                    <a:pt x="19" y="45"/>
                  </a:cubicBezTo>
                </a:path>
              </a:pathLst>
            </a:custGeom>
            <a:grpFill/>
            <a:ln w="9525">
              <a:noFill/>
              <a:round/>
              <a:headEnd/>
              <a:tailEnd/>
            </a:ln>
          </p:spPr>
          <p:txBody>
            <a:bodyPr vert="horz" wrap="square" lIns="68580" tIns="34290" rIns="68580" bIns="34290" numCol="1" anchor="t" anchorCtr="0" compatLnSpc="1">
              <a:prstTxWarp prst="textNoShape">
                <a:avLst/>
              </a:prstTxWarp>
            </a:bodyPr>
            <a:lstStyle>
              <a:defPPr>
                <a:defRPr lang="fr-FR"/>
              </a:defPPr>
              <a:lvl1pPr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a:lstStyle>
            <a:p>
              <a:pPr defTabSz="685800" fontAlgn="auto">
                <a:spcBef>
                  <a:spcPts val="0"/>
                </a:spcBef>
                <a:spcAft>
                  <a:spcPts val="0"/>
                </a:spcAft>
                <a:defRPr/>
              </a:pPr>
              <a:endParaRPr lang="fr-FR" sz="1350" dirty="0">
                <a:solidFill>
                  <a:prstClr val="black"/>
                </a:solidFill>
                <a:latin typeface="Calibri" panose="020F0502020204030204"/>
                <a:ea typeface="+mn-ea"/>
                <a:cs typeface="+mn-cs"/>
              </a:endParaRPr>
            </a:p>
          </p:txBody>
        </p:sp>
        <p:sp>
          <p:nvSpPr>
            <p:cNvPr id="58" name="Freeform 21">
              <a:extLst>
                <a:ext uri="{FF2B5EF4-FFF2-40B4-BE49-F238E27FC236}">
                  <a16:creationId xmlns:a16="http://schemas.microsoft.com/office/drawing/2014/main" id="{3E847C37-727E-45E1-83F8-A6CDB0AC989C}"/>
                </a:ext>
              </a:extLst>
            </p:cNvPr>
            <p:cNvSpPr>
              <a:spLocks/>
            </p:cNvSpPr>
            <p:nvPr/>
          </p:nvSpPr>
          <p:spPr bwMode="auto">
            <a:xfrm>
              <a:off x="5789613" y="3917951"/>
              <a:ext cx="34925" cy="26988"/>
            </a:xfrm>
            <a:custGeom>
              <a:avLst/>
              <a:gdLst>
                <a:gd name="T0" fmla="*/ 19 w 58"/>
                <a:gd name="T1" fmla="*/ 46 h 46"/>
                <a:gd name="T2" fmla="*/ 27 w 58"/>
                <a:gd name="T3" fmla="*/ 44 h 46"/>
                <a:gd name="T4" fmla="*/ 47 w 58"/>
                <a:gd name="T5" fmla="*/ 34 h 46"/>
                <a:gd name="T6" fmla="*/ 54 w 58"/>
                <a:gd name="T7" fmla="*/ 12 h 46"/>
                <a:gd name="T8" fmla="*/ 31 w 58"/>
                <a:gd name="T9" fmla="*/ 4 h 46"/>
                <a:gd name="T10" fmla="*/ 12 w 58"/>
                <a:gd name="T11" fmla="*/ 14 h 46"/>
                <a:gd name="T12" fmla="*/ 4 w 58"/>
                <a:gd name="T13" fmla="*/ 37 h 46"/>
                <a:gd name="T14" fmla="*/ 19 w 58"/>
                <a:gd name="T15" fmla="*/ 46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46">
                  <a:moveTo>
                    <a:pt x="19" y="46"/>
                  </a:moveTo>
                  <a:cubicBezTo>
                    <a:pt x="22" y="46"/>
                    <a:pt x="24" y="45"/>
                    <a:pt x="27" y="44"/>
                  </a:cubicBezTo>
                  <a:lnTo>
                    <a:pt x="47" y="34"/>
                  </a:lnTo>
                  <a:cubicBezTo>
                    <a:pt x="55" y="30"/>
                    <a:pt x="58" y="20"/>
                    <a:pt x="54" y="12"/>
                  </a:cubicBezTo>
                  <a:cubicBezTo>
                    <a:pt x="50" y="3"/>
                    <a:pt x="40" y="0"/>
                    <a:pt x="31" y="4"/>
                  </a:cubicBezTo>
                  <a:lnTo>
                    <a:pt x="12" y="14"/>
                  </a:lnTo>
                  <a:cubicBezTo>
                    <a:pt x="4" y="18"/>
                    <a:pt x="0" y="28"/>
                    <a:pt x="4" y="37"/>
                  </a:cubicBezTo>
                  <a:cubicBezTo>
                    <a:pt x="7" y="42"/>
                    <a:pt x="13" y="46"/>
                    <a:pt x="19" y="46"/>
                  </a:cubicBezTo>
                </a:path>
              </a:pathLst>
            </a:custGeom>
            <a:grpFill/>
            <a:ln w="9525">
              <a:noFill/>
              <a:round/>
              <a:headEnd/>
              <a:tailEnd/>
            </a:ln>
          </p:spPr>
          <p:txBody>
            <a:bodyPr vert="horz" wrap="square" lIns="68580" tIns="34290" rIns="68580" bIns="34290" numCol="1" anchor="t" anchorCtr="0" compatLnSpc="1">
              <a:prstTxWarp prst="textNoShape">
                <a:avLst/>
              </a:prstTxWarp>
            </a:bodyPr>
            <a:lstStyle>
              <a:defPPr>
                <a:defRPr lang="fr-FR"/>
              </a:defPPr>
              <a:lvl1pPr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a:lstStyle>
            <a:p>
              <a:pPr defTabSz="685800" fontAlgn="auto">
                <a:spcBef>
                  <a:spcPts val="0"/>
                </a:spcBef>
                <a:spcAft>
                  <a:spcPts val="0"/>
                </a:spcAft>
                <a:defRPr/>
              </a:pPr>
              <a:endParaRPr lang="fr-FR" sz="1350" dirty="0">
                <a:solidFill>
                  <a:prstClr val="black"/>
                </a:solidFill>
                <a:latin typeface="Calibri" panose="020F0502020204030204"/>
                <a:ea typeface="+mn-ea"/>
                <a:cs typeface="+mn-cs"/>
              </a:endParaRPr>
            </a:p>
          </p:txBody>
        </p:sp>
        <p:sp>
          <p:nvSpPr>
            <p:cNvPr id="59" name="Freeform 22">
              <a:extLst>
                <a:ext uri="{FF2B5EF4-FFF2-40B4-BE49-F238E27FC236}">
                  <a16:creationId xmlns:a16="http://schemas.microsoft.com/office/drawing/2014/main" id="{5ED491F4-B370-4317-9ACF-832505388233}"/>
                </a:ext>
              </a:extLst>
            </p:cNvPr>
            <p:cNvSpPr>
              <a:spLocks/>
            </p:cNvSpPr>
            <p:nvPr/>
          </p:nvSpPr>
          <p:spPr bwMode="auto">
            <a:xfrm>
              <a:off x="5789613" y="3962401"/>
              <a:ext cx="34925" cy="28575"/>
            </a:xfrm>
            <a:custGeom>
              <a:avLst/>
              <a:gdLst>
                <a:gd name="T0" fmla="*/ 19 w 58"/>
                <a:gd name="T1" fmla="*/ 46 h 46"/>
                <a:gd name="T2" fmla="*/ 27 w 58"/>
                <a:gd name="T3" fmla="*/ 44 h 46"/>
                <a:gd name="T4" fmla="*/ 47 w 58"/>
                <a:gd name="T5" fmla="*/ 34 h 46"/>
                <a:gd name="T6" fmla="*/ 54 w 58"/>
                <a:gd name="T7" fmla="*/ 12 h 46"/>
                <a:gd name="T8" fmla="*/ 31 w 58"/>
                <a:gd name="T9" fmla="*/ 5 h 46"/>
                <a:gd name="T10" fmla="*/ 12 w 58"/>
                <a:gd name="T11" fmla="*/ 15 h 46"/>
                <a:gd name="T12" fmla="*/ 4 w 58"/>
                <a:gd name="T13" fmla="*/ 37 h 46"/>
                <a:gd name="T14" fmla="*/ 19 w 58"/>
                <a:gd name="T15" fmla="*/ 46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46">
                  <a:moveTo>
                    <a:pt x="19" y="46"/>
                  </a:moveTo>
                  <a:cubicBezTo>
                    <a:pt x="22" y="46"/>
                    <a:pt x="24" y="46"/>
                    <a:pt x="27" y="44"/>
                  </a:cubicBezTo>
                  <a:lnTo>
                    <a:pt x="47" y="34"/>
                  </a:lnTo>
                  <a:cubicBezTo>
                    <a:pt x="55" y="30"/>
                    <a:pt x="58" y="20"/>
                    <a:pt x="54" y="12"/>
                  </a:cubicBezTo>
                  <a:cubicBezTo>
                    <a:pt x="50" y="4"/>
                    <a:pt x="40" y="0"/>
                    <a:pt x="31" y="5"/>
                  </a:cubicBezTo>
                  <a:lnTo>
                    <a:pt x="12" y="15"/>
                  </a:lnTo>
                  <a:cubicBezTo>
                    <a:pt x="4" y="19"/>
                    <a:pt x="0" y="29"/>
                    <a:pt x="4" y="37"/>
                  </a:cubicBezTo>
                  <a:cubicBezTo>
                    <a:pt x="7" y="43"/>
                    <a:pt x="13" y="46"/>
                    <a:pt x="19" y="46"/>
                  </a:cubicBezTo>
                </a:path>
              </a:pathLst>
            </a:custGeom>
            <a:grpFill/>
            <a:ln w="9525">
              <a:noFill/>
              <a:round/>
              <a:headEnd/>
              <a:tailEnd/>
            </a:ln>
          </p:spPr>
          <p:txBody>
            <a:bodyPr vert="horz" wrap="square" lIns="68580" tIns="34290" rIns="68580" bIns="34290" numCol="1" anchor="t" anchorCtr="0" compatLnSpc="1">
              <a:prstTxWarp prst="textNoShape">
                <a:avLst/>
              </a:prstTxWarp>
            </a:bodyPr>
            <a:lstStyle>
              <a:defPPr>
                <a:defRPr lang="fr-FR"/>
              </a:defPPr>
              <a:lvl1pPr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a:lstStyle>
            <a:p>
              <a:pPr defTabSz="685800" fontAlgn="auto">
                <a:spcBef>
                  <a:spcPts val="0"/>
                </a:spcBef>
                <a:spcAft>
                  <a:spcPts val="0"/>
                </a:spcAft>
                <a:defRPr/>
              </a:pPr>
              <a:endParaRPr lang="fr-FR" sz="1350" dirty="0">
                <a:solidFill>
                  <a:prstClr val="black"/>
                </a:solidFill>
                <a:latin typeface="Calibri" panose="020F0502020204030204"/>
                <a:ea typeface="+mn-ea"/>
                <a:cs typeface="+mn-cs"/>
              </a:endParaRPr>
            </a:p>
          </p:txBody>
        </p:sp>
        <p:sp>
          <p:nvSpPr>
            <p:cNvPr id="60" name="Freeform 23">
              <a:extLst>
                <a:ext uri="{FF2B5EF4-FFF2-40B4-BE49-F238E27FC236}">
                  <a16:creationId xmlns:a16="http://schemas.microsoft.com/office/drawing/2014/main" id="{1E73670A-3927-4407-85A6-0AFBC66CAFDA}"/>
                </a:ext>
              </a:extLst>
            </p:cNvPr>
            <p:cNvSpPr>
              <a:spLocks/>
            </p:cNvSpPr>
            <p:nvPr/>
          </p:nvSpPr>
          <p:spPr bwMode="auto">
            <a:xfrm>
              <a:off x="5789613" y="4008438"/>
              <a:ext cx="34925" cy="26988"/>
            </a:xfrm>
            <a:custGeom>
              <a:avLst/>
              <a:gdLst>
                <a:gd name="T0" fmla="*/ 19 w 58"/>
                <a:gd name="T1" fmla="*/ 46 h 46"/>
                <a:gd name="T2" fmla="*/ 27 w 58"/>
                <a:gd name="T3" fmla="*/ 44 h 46"/>
                <a:gd name="T4" fmla="*/ 47 w 58"/>
                <a:gd name="T5" fmla="*/ 34 h 46"/>
                <a:gd name="T6" fmla="*/ 54 w 58"/>
                <a:gd name="T7" fmla="*/ 11 h 46"/>
                <a:gd name="T8" fmla="*/ 31 w 58"/>
                <a:gd name="T9" fmla="*/ 4 h 46"/>
                <a:gd name="T10" fmla="*/ 12 w 58"/>
                <a:gd name="T11" fmla="*/ 14 h 46"/>
                <a:gd name="T12" fmla="*/ 4 w 58"/>
                <a:gd name="T13" fmla="*/ 36 h 46"/>
                <a:gd name="T14" fmla="*/ 19 w 58"/>
                <a:gd name="T15" fmla="*/ 46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46">
                  <a:moveTo>
                    <a:pt x="19" y="46"/>
                  </a:moveTo>
                  <a:cubicBezTo>
                    <a:pt x="22" y="46"/>
                    <a:pt x="24" y="45"/>
                    <a:pt x="27" y="44"/>
                  </a:cubicBezTo>
                  <a:lnTo>
                    <a:pt x="47" y="34"/>
                  </a:lnTo>
                  <a:cubicBezTo>
                    <a:pt x="55" y="30"/>
                    <a:pt x="58" y="20"/>
                    <a:pt x="54" y="11"/>
                  </a:cubicBezTo>
                  <a:cubicBezTo>
                    <a:pt x="50" y="3"/>
                    <a:pt x="40" y="0"/>
                    <a:pt x="31" y="4"/>
                  </a:cubicBezTo>
                  <a:lnTo>
                    <a:pt x="12" y="14"/>
                  </a:lnTo>
                  <a:cubicBezTo>
                    <a:pt x="4" y="18"/>
                    <a:pt x="0" y="28"/>
                    <a:pt x="4" y="36"/>
                  </a:cubicBezTo>
                  <a:cubicBezTo>
                    <a:pt x="7" y="42"/>
                    <a:pt x="13" y="46"/>
                    <a:pt x="19" y="46"/>
                  </a:cubicBezTo>
                </a:path>
              </a:pathLst>
            </a:custGeom>
            <a:grpFill/>
            <a:ln w="9525">
              <a:noFill/>
              <a:round/>
              <a:headEnd/>
              <a:tailEnd/>
            </a:ln>
          </p:spPr>
          <p:txBody>
            <a:bodyPr vert="horz" wrap="square" lIns="68580" tIns="34290" rIns="68580" bIns="34290" numCol="1" anchor="t" anchorCtr="0" compatLnSpc="1">
              <a:prstTxWarp prst="textNoShape">
                <a:avLst/>
              </a:prstTxWarp>
            </a:bodyPr>
            <a:lstStyle>
              <a:defPPr>
                <a:defRPr lang="fr-FR"/>
              </a:defPPr>
              <a:lvl1pPr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a:lstStyle>
            <a:p>
              <a:pPr defTabSz="685800" fontAlgn="auto">
                <a:spcBef>
                  <a:spcPts val="0"/>
                </a:spcBef>
                <a:spcAft>
                  <a:spcPts val="0"/>
                </a:spcAft>
                <a:defRPr/>
              </a:pPr>
              <a:endParaRPr lang="fr-FR" sz="1350" dirty="0">
                <a:solidFill>
                  <a:prstClr val="black"/>
                </a:solidFill>
                <a:latin typeface="Calibri" panose="020F0502020204030204"/>
                <a:ea typeface="+mn-ea"/>
                <a:cs typeface="+mn-cs"/>
              </a:endParaRPr>
            </a:p>
          </p:txBody>
        </p:sp>
        <p:sp>
          <p:nvSpPr>
            <p:cNvPr id="61" name="Freeform 24">
              <a:extLst>
                <a:ext uri="{FF2B5EF4-FFF2-40B4-BE49-F238E27FC236}">
                  <a16:creationId xmlns:a16="http://schemas.microsoft.com/office/drawing/2014/main" id="{5D732694-34A1-4175-9170-5CD1D4C208D4}"/>
                </a:ext>
              </a:extLst>
            </p:cNvPr>
            <p:cNvSpPr>
              <a:spLocks/>
            </p:cNvSpPr>
            <p:nvPr/>
          </p:nvSpPr>
          <p:spPr bwMode="auto">
            <a:xfrm>
              <a:off x="5789613" y="4052888"/>
              <a:ext cx="34925" cy="28575"/>
            </a:xfrm>
            <a:custGeom>
              <a:avLst/>
              <a:gdLst>
                <a:gd name="T0" fmla="*/ 19 w 58"/>
                <a:gd name="T1" fmla="*/ 46 h 46"/>
                <a:gd name="T2" fmla="*/ 27 w 58"/>
                <a:gd name="T3" fmla="*/ 44 h 46"/>
                <a:gd name="T4" fmla="*/ 47 w 58"/>
                <a:gd name="T5" fmla="*/ 34 h 46"/>
                <a:gd name="T6" fmla="*/ 54 w 58"/>
                <a:gd name="T7" fmla="*/ 12 h 46"/>
                <a:gd name="T8" fmla="*/ 31 w 58"/>
                <a:gd name="T9" fmla="*/ 4 h 46"/>
                <a:gd name="T10" fmla="*/ 12 w 58"/>
                <a:gd name="T11" fmla="*/ 14 h 46"/>
                <a:gd name="T12" fmla="*/ 4 w 58"/>
                <a:gd name="T13" fmla="*/ 37 h 46"/>
                <a:gd name="T14" fmla="*/ 19 w 58"/>
                <a:gd name="T15" fmla="*/ 46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46">
                  <a:moveTo>
                    <a:pt x="19" y="46"/>
                  </a:moveTo>
                  <a:cubicBezTo>
                    <a:pt x="22" y="46"/>
                    <a:pt x="24" y="45"/>
                    <a:pt x="27" y="44"/>
                  </a:cubicBezTo>
                  <a:lnTo>
                    <a:pt x="47" y="34"/>
                  </a:lnTo>
                  <a:cubicBezTo>
                    <a:pt x="55" y="30"/>
                    <a:pt x="58" y="20"/>
                    <a:pt x="54" y="12"/>
                  </a:cubicBezTo>
                  <a:cubicBezTo>
                    <a:pt x="50" y="4"/>
                    <a:pt x="40" y="0"/>
                    <a:pt x="31" y="4"/>
                  </a:cubicBezTo>
                  <a:lnTo>
                    <a:pt x="12" y="14"/>
                  </a:lnTo>
                  <a:cubicBezTo>
                    <a:pt x="4" y="19"/>
                    <a:pt x="0" y="29"/>
                    <a:pt x="4" y="37"/>
                  </a:cubicBezTo>
                  <a:cubicBezTo>
                    <a:pt x="7" y="43"/>
                    <a:pt x="13" y="46"/>
                    <a:pt x="19" y="46"/>
                  </a:cubicBezTo>
                </a:path>
              </a:pathLst>
            </a:custGeom>
            <a:grpFill/>
            <a:ln w="9525">
              <a:noFill/>
              <a:round/>
              <a:headEnd/>
              <a:tailEnd/>
            </a:ln>
          </p:spPr>
          <p:txBody>
            <a:bodyPr vert="horz" wrap="square" lIns="68580" tIns="34290" rIns="68580" bIns="34290" numCol="1" anchor="t" anchorCtr="0" compatLnSpc="1">
              <a:prstTxWarp prst="textNoShape">
                <a:avLst/>
              </a:prstTxWarp>
            </a:bodyPr>
            <a:lstStyle>
              <a:defPPr>
                <a:defRPr lang="fr-FR"/>
              </a:defPPr>
              <a:lvl1pPr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a:lstStyle>
            <a:p>
              <a:pPr defTabSz="685800" fontAlgn="auto">
                <a:spcBef>
                  <a:spcPts val="0"/>
                </a:spcBef>
                <a:spcAft>
                  <a:spcPts val="0"/>
                </a:spcAft>
                <a:defRPr/>
              </a:pPr>
              <a:endParaRPr lang="fr-FR" sz="1350" dirty="0">
                <a:solidFill>
                  <a:prstClr val="black"/>
                </a:solidFill>
                <a:latin typeface="Calibri" panose="020F0502020204030204"/>
                <a:ea typeface="+mn-ea"/>
                <a:cs typeface="+mn-cs"/>
              </a:endParaRPr>
            </a:p>
          </p:txBody>
        </p:sp>
        <p:sp>
          <p:nvSpPr>
            <p:cNvPr id="62" name="Freeform 25">
              <a:extLst>
                <a:ext uri="{FF2B5EF4-FFF2-40B4-BE49-F238E27FC236}">
                  <a16:creationId xmlns:a16="http://schemas.microsoft.com/office/drawing/2014/main" id="{D670AD8A-1686-4B6B-8B5E-66769CEAE380}"/>
                </a:ext>
              </a:extLst>
            </p:cNvPr>
            <p:cNvSpPr>
              <a:spLocks/>
            </p:cNvSpPr>
            <p:nvPr/>
          </p:nvSpPr>
          <p:spPr bwMode="auto">
            <a:xfrm>
              <a:off x="5789613" y="4098926"/>
              <a:ext cx="34925" cy="26988"/>
            </a:xfrm>
            <a:custGeom>
              <a:avLst/>
              <a:gdLst>
                <a:gd name="T0" fmla="*/ 19 w 58"/>
                <a:gd name="T1" fmla="*/ 45 h 45"/>
                <a:gd name="T2" fmla="*/ 27 w 58"/>
                <a:gd name="T3" fmla="*/ 44 h 45"/>
                <a:gd name="T4" fmla="*/ 47 w 58"/>
                <a:gd name="T5" fmla="*/ 34 h 45"/>
                <a:gd name="T6" fmla="*/ 54 w 58"/>
                <a:gd name="T7" fmla="*/ 11 h 45"/>
                <a:gd name="T8" fmla="*/ 31 w 58"/>
                <a:gd name="T9" fmla="*/ 4 h 45"/>
                <a:gd name="T10" fmla="*/ 12 w 58"/>
                <a:gd name="T11" fmla="*/ 14 h 45"/>
                <a:gd name="T12" fmla="*/ 4 w 58"/>
                <a:gd name="T13" fmla="*/ 36 h 45"/>
                <a:gd name="T14" fmla="*/ 19 w 58"/>
                <a:gd name="T15" fmla="*/ 4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45">
                  <a:moveTo>
                    <a:pt x="19" y="45"/>
                  </a:moveTo>
                  <a:cubicBezTo>
                    <a:pt x="22" y="45"/>
                    <a:pt x="24" y="45"/>
                    <a:pt x="27" y="44"/>
                  </a:cubicBezTo>
                  <a:lnTo>
                    <a:pt x="47" y="34"/>
                  </a:lnTo>
                  <a:cubicBezTo>
                    <a:pt x="55" y="29"/>
                    <a:pt x="58" y="19"/>
                    <a:pt x="54" y="11"/>
                  </a:cubicBezTo>
                  <a:cubicBezTo>
                    <a:pt x="50" y="3"/>
                    <a:pt x="40" y="0"/>
                    <a:pt x="31" y="4"/>
                  </a:cubicBezTo>
                  <a:lnTo>
                    <a:pt x="12" y="14"/>
                  </a:lnTo>
                  <a:cubicBezTo>
                    <a:pt x="4" y="18"/>
                    <a:pt x="0" y="28"/>
                    <a:pt x="4" y="36"/>
                  </a:cubicBezTo>
                  <a:cubicBezTo>
                    <a:pt x="7" y="42"/>
                    <a:pt x="13" y="45"/>
                    <a:pt x="19" y="45"/>
                  </a:cubicBezTo>
                </a:path>
              </a:pathLst>
            </a:custGeom>
            <a:grpFill/>
            <a:ln w="9525">
              <a:noFill/>
              <a:round/>
              <a:headEnd/>
              <a:tailEnd/>
            </a:ln>
          </p:spPr>
          <p:txBody>
            <a:bodyPr vert="horz" wrap="square" lIns="68580" tIns="34290" rIns="68580" bIns="34290" numCol="1" anchor="t" anchorCtr="0" compatLnSpc="1">
              <a:prstTxWarp prst="textNoShape">
                <a:avLst/>
              </a:prstTxWarp>
            </a:bodyPr>
            <a:lstStyle>
              <a:defPPr>
                <a:defRPr lang="fr-FR"/>
              </a:defPPr>
              <a:lvl1pPr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a:lstStyle>
            <a:p>
              <a:pPr defTabSz="685800" fontAlgn="auto">
                <a:spcBef>
                  <a:spcPts val="0"/>
                </a:spcBef>
                <a:spcAft>
                  <a:spcPts val="0"/>
                </a:spcAft>
                <a:defRPr/>
              </a:pPr>
              <a:endParaRPr lang="fr-FR" sz="1350" dirty="0">
                <a:solidFill>
                  <a:prstClr val="black"/>
                </a:solidFill>
                <a:latin typeface="Calibri" panose="020F0502020204030204"/>
                <a:ea typeface="+mn-ea"/>
                <a:cs typeface="+mn-cs"/>
              </a:endParaRPr>
            </a:p>
          </p:txBody>
        </p:sp>
        <p:sp>
          <p:nvSpPr>
            <p:cNvPr id="63" name="Freeform 26">
              <a:extLst>
                <a:ext uri="{FF2B5EF4-FFF2-40B4-BE49-F238E27FC236}">
                  <a16:creationId xmlns:a16="http://schemas.microsoft.com/office/drawing/2014/main" id="{C4968418-EEAB-4626-A1CC-3117CFB86DA3}"/>
                </a:ext>
              </a:extLst>
            </p:cNvPr>
            <p:cNvSpPr>
              <a:spLocks/>
            </p:cNvSpPr>
            <p:nvPr/>
          </p:nvSpPr>
          <p:spPr bwMode="auto">
            <a:xfrm>
              <a:off x="5789613" y="4143376"/>
              <a:ext cx="34925" cy="28575"/>
            </a:xfrm>
            <a:custGeom>
              <a:avLst/>
              <a:gdLst>
                <a:gd name="T0" fmla="*/ 31 w 58"/>
                <a:gd name="T1" fmla="*/ 4 h 46"/>
                <a:gd name="T2" fmla="*/ 12 w 58"/>
                <a:gd name="T3" fmla="*/ 14 h 46"/>
                <a:gd name="T4" fmla="*/ 4 w 58"/>
                <a:gd name="T5" fmla="*/ 37 h 46"/>
                <a:gd name="T6" fmla="*/ 19 w 58"/>
                <a:gd name="T7" fmla="*/ 46 h 46"/>
                <a:gd name="T8" fmla="*/ 27 w 58"/>
                <a:gd name="T9" fmla="*/ 44 h 46"/>
                <a:gd name="T10" fmla="*/ 47 w 58"/>
                <a:gd name="T11" fmla="*/ 34 h 46"/>
                <a:gd name="T12" fmla="*/ 54 w 58"/>
                <a:gd name="T13" fmla="*/ 12 h 46"/>
                <a:gd name="T14" fmla="*/ 31 w 58"/>
                <a:gd name="T15" fmla="*/ 4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46">
                  <a:moveTo>
                    <a:pt x="31" y="4"/>
                  </a:moveTo>
                  <a:lnTo>
                    <a:pt x="12" y="14"/>
                  </a:lnTo>
                  <a:cubicBezTo>
                    <a:pt x="4" y="18"/>
                    <a:pt x="0" y="28"/>
                    <a:pt x="4" y="37"/>
                  </a:cubicBezTo>
                  <a:cubicBezTo>
                    <a:pt x="7" y="42"/>
                    <a:pt x="13" y="46"/>
                    <a:pt x="19" y="46"/>
                  </a:cubicBezTo>
                  <a:cubicBezTo>
                    <a:pt x="22" y="46"/>
                    <a:pt x="24" y="45"/>
                    <a:pt x="27" y="44"/>
                  </a:cubicBezTo>
                  <a:lnTo>
                    <a:pt x="47" y="34"/>
                  </a:lnTo>
                  <a:cubicBezTo>
                    <a:pt x="55" y="30"/>
                    <a:pt x="58" y="20"/>
                    <a:pt x="54" y="12"/>
                  </a:cubicBezTo>
                  <a:cubicBezTo>
                    <a:pt x="50" y="3"/>
                    <a:pt x="40" y="0"/>
                    <a:pt x="31" y="4"/>
                  </a:cubicBezTo>
                </a:path>
              </a:pathLst>
            </a:custGeom>
            <a:grpFill/>
            <a:ln w="9525">
              <a:noFill/>
              <a:round/>
              <a:headEnd/>
              <a:tailEnd/>
            </a:ln>
          </p:spPr>
          <p:txBody>
            <a:bodyPr vert="horz" wrap="square" lIns="68580" tIns="34290" rIns="68580" bIns="34290" numCol="1" anchor="t" anchorCtr="0" compatLnSpc="1">
              <a:prstTxWarp prst="textNoShape">
                <a:avLst/>
              </a:prstTxWarp>
            </a:bodyPr>
            <a:lstStyle>
              <a:defPPr>
                <a:defRPr lang="fr-FR"/>
              </a:defPPr>
              <a:lvl1pPr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a:lstStyle>
            <a:p>
              <a:pPr defTabSz="685800" fontAlgn="auto">
                <a:spcBef>
                  <a:spcPts val="0"/>
                </a:spcBef>
                <a:spcAft>
                  <a:spcPts val="0"/>
                </a:spcAft>
                <a:defRPr/>
              </a:pPr>
              <a:endParaRPr lang="fr-FR" sz="1350" dirty="0">
                <a:solidFill>
                  <a:prstClr val="black"/>
                </a:solidFill>
                <a:latin typeface="Calibri" panose="020F0502020204030204"/>
                <a:ea typeface="+mn-ea"/>
                <a:cs typeface="+mn-cs"/>
              </a:endParaRPr>
            </a:p>
          </p:txBody>
        </p:sp>
        <p:sp>
          <p:nvSpPr>
            <p:cNvPr id="64" name="Freeform 27">
              <a:extLst>
                <a:ext uri="{FF2B5EF4-FFF2-40B4-BE49-F238E27FC236}">
                  <a16:creationId xmlns:a16="http://schemas.microsoft.com/office/drawing/2014/main" id="{5A18DAB3-9A44-4546-A22C-BD09D8407BA4}"/>
                </a:ext>
              </a:extLst>
            </p:cNvPr>
            <p:cNvSpPr>
              <a:spLocks/>
            </p:cNvSpPr>
            <p:nvPr/>
          </p:nvSpPr>
          <p:spPr bwMode="auto">
            <a:xfrm>
              <a:off x="5854700" y="3873501"/>
              <a:ext cx="34925" cy="26988"/>
            </a:xfrm>
            <a:custGeom>
              <a:avLst/>
              <a:gdLst>
                <a:gd name="T0" fmla="*/ 11 w 58"/>
                <a:gd name="T1" fmla="*/ 34 h 45"/>
                <a:gd name="T2" fmla="*/ 31 w 58"/>
                <a:gd name="T3" fmla="*/ 44 h 45"/>
                <a:gd name="T4" fmla="*/ 39 w 58"/>
                <a:gd name="T5" fmla="*/ 45 h 45"/>
                <a:gd name="T6" fmla="*/ 53 w 58"/>
                <a:gd name="T7" fmla="*/ 36 h 45"/>
                <a:gd name="T8" fmla="*/ 46 w 58"/>
                <a:gd name="T9" fmla="*/ 14 h 45"/>
                <a:gd name="T10" fmla="*/ 26 w 58"/>
                <a:gd name="T11" fmla="*/ 4 h 45"/>
                <a:gd name="T12" fmla="*/ 4 w 58"/>
                <a:gd name="T13" fmla="*/ 11 h 45"/>
                <a:gd name="T14" fmla="*/ 11 w 58"/>
                <a:gd name="T15" fmla="*/ 34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45">
                  <a:moveTo>
                    <a:pt x="11" y="34"/>
                  </a:moveTo>
                  <a:lnTo>
                    <a:pt x="31" y="44"/>
                  </a:lnTo>
                  <a:cubicBezTo>
                    <a:pt x="33" y="45"/>
                    <a:pt x="36" y="45"/>
                    <a:pt x="39" y="45"/>
                  </a:cubicBezTo>
                  <a:cubicBezTo>
                    <a:pt x="45" y="45"/>
                    <a:pt x="51" y="42"/>
                    <a:pt x="53" y="36"/>
                  </a:cubicBezTo>
                  <a:cubicBezTo>
                    <a:pt x="58" y="28"/>
                    <a:pt x="54" y="18"/>
                    <a:pt x="46" y="14"/>
                  </a:cubicBezTo>
                  <a:lnTo>
                    <a:pt x="26" y="4"/>
                  </a:lnTo>
                  <a:cubicBezTo>
                    <a:pt x="18" y="0"/>
                    <a:pt x="8" y="3"/>
                    <a:pt x="4" y="11"/>
                  </a:cubicBezTo>
                  <a:cubicBezTo>
                    <a:pt x="0" y="19"/>
                    <a:pt x="3" y="29"/>
                    <a:pt x="11" y="34"/>
                  </a:cubicBezTo>
                </a:path>
              </a:pathLst>
            </a:custGeom>
            <a:grpFill/>
            <a:ln w="9525">
              <a:noFill/>
              <a:round/>
              <a:headEnd/>
              <a:tailEnd/>
            </a:ln>
          </p:spPr>
          <p:txBody>
            <a:bodyPr vert="horz" wrap="square" lIns="68580" tIns="34290" rIns="68580" bIns="34290" numCol="1" anchor="t" anchorCtr="0" compatLnSpc="1">
              <a:prstTxWarp prst="textNoShape">
                <a:avLst/>
              </a:prstTxWarp>
            </a:bodyPr>
            <a:lstStyle>
              <a:defPPr>
                <a:defRPr lang="fr-FR"/>
              </a:defPPr>
              <a:lvl1pPr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a:lstStyle>
            <a:p>
              <a:pPr defTabSz="685800" fontAlgn="auto">
                <a:spcBef>
                  <a:spcPts val="0"/>
                </a:spcBef>
                <a:spcAft>
                  <a:spcPts val="0"/>
                </a:spcAft>
                <a:defRPr/>
              </a:pPr>
              <a:endParaRPr lang="fr-FR" sz="1350" dirty="0">
                <a:solidFill>
                  <a:prstClr val="black"/>
                </a:solidFill>
                <a:latin typeface="Calibri" panose="020F0502020204030204"/>
                <a:ea typeface="+mn-ea"/>
                <a:cs typeface="+mn-cs"/>
              </a:endParaRPr>
            </a:p>
          </p:txBody>
        </p:sp>
        <p:sp>
          <p:nvSpPr>
            <p:cNvPr id="65" name="Freeform 28">
              <a:extLst>
                <a:ext uri="{FF2B5EF4-FFF2-40B4-BE49-F238E27FC236}">
                  <a16:creationId xmlns:a16="http://schemas.microsoft.com/office/drawing/2014/main" id="{E46D6F28-5E05-456C-A0CF-BA5F283DE0CA}"/>
                </a:ext>
              </a:extLst>
            </p:cNvPr>
            <p:cNvSpPr>
              <a:spLocks/>
            </p:cNvSpPr>
            <p:nvPr/>
          </p:nvSpPr>
          <p:spPr bwMode="auto">
            <a:xfrm>
              <a:off x="5854700" y="3917951"/>
              <a:ext cx="34925" cy="26988"/>
            </a:xfrm>
            <a:custGeom>
              <a:avLst/>
              <a:gdLst>
                <a:gd name="T0" fmla="*/ 11 w 58"/>
                <a:gd name="T1" fmla="*/ 34 h 46"/>
                <a:gd name="T2" fmla="*/ 31 w 58"/>
                <a:gd name="T3" fmla="*/ 44 h 46"/>
                <a:gd name="T4" fmla="*/ 39 w 58"/>
                <a:gd name="T5" fmla="*/ 46 h 46"/>
                <a:gd name="T6" fmla="*/ 53 w 58"/>
                <a:gd name="T7" fmla="*/ 37 h 46"/>
                <a:gd name="T8" fmla="*/ 46 w 58"/>
                <a:gd name="T9" fmla="*/ 14 h 46"/>
                <a:gd name="T10" fmla="*/ 26 w 58"/>
                <a:gd name="T11" fmla="*/ 4 h 46"/>
                <a:gd name="T12" fmla="*/ 4 w 58"/>
                <a:gd name="T13" fmla="*/ 12 h 46"/>
                <a:gd name="T14" fmla="*/ 11 w 58"/>
                <a:gd name="T15" fmla="*/ 34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46">
                  <a:moveTo>
                    <a:pt x="11" y="34"/>
                  </a:moveTo>
                  <a:lnTo>
                    <a:pt x="31" y="44"/>
                  </a:lnTo>
                  <a:cubicBezTo>
                    <a:pt x="33" y="45"/>
                    <a:pt x="36" y="46"/>
                    <a:pt x="39" y="46"/>
                  </a:cubicBezTo>
                  <a:cubicBezTo>
                    <a:pt x="45" y="46"/>
                    <a:pt x="51" y="42"/>
                    <a:pt x="53" y="37"/>
                  </a:cubicBezTo>
                  <a:cubicBezTo>
                    <a:pt x="58" y="28"/>
                    <a:pt x="54" y="18"/>
                    <a:pt x="46" y="14"/>
                  </a:cubicBezTo>
                  <a:lnTo>
                    <a:pt x="26" y="4"/>
                  </a:lnTo>
                  <a:cubicBezTo>
                    <a:pt x="18" y="0"/>
                    <a:pt x="8" y="3"/>
                    <a:pt x="4" y="12"/>
                  </a:cubicBezTo>
                  <a:cubicBezTo>
                    <a:pt x="0" y="20"/>
                    <a:pt x="3" y="30"/>
                    <a:pt x="11" y="34"/>
                  </a:cubicBezTo>
                </a:path>
              </a:pathLst>
            </a:custGeom>
            <a:grpFill/>
            <a:ln w="9525">
              <a:noFill/>
              <a:round/>
              <a:headEnd/>
              <a:tailEnd/>
            </a:ln>
          </p:spPr>
          <p:txBody>
            <a:bodyPr vert="horz" wrap="square" lIns="68580" tIns="34290" rIns="68580" bIns="34290" numCol="1" anchor="t" anchorCtr="0" compatLnSpc="1">
              <a:prstTxWarp prst="textNoShape">
                <a:avLst/>
              </a:prstTxWarp>
            </a:bodyPr>
            <a:lstStyle>
              <a:defPPr>
                <a:defRPr lang="fr-FR"/>
              </a:defPPr>
              <a:lvl1pPr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a:lstStyle>
            <a:p>
              <a:pPr defTabSz="685800" fontAlgn="auto">
                <a:spcBef>
                  <a:spcPts val="0"/>
                </a:spcBef>
                <a:spcAft>
                  <a:spcPts val="0"/>
                </a:spcAft>
                <a:defRPr/>
              </a:pPr>
              <a:endParaRPr lang="fr-FR" sz="1350" dirty="0">
                <a:solidFill>
                  <a:prstClr val="black"/>
                </a:solidFill>
                <a:latin typeface="Calibri" panose="020F0502020204030204"/>
                <a:ea typeface="+mn-ea"/>
                <a:cs typeface="+mn-cs"/>
              </a:endParaRPr>
            </a:p>
          </p:txBody>
        </p:sp>
        <p:sp>
          <p:nvSpPr>
            <p:cNvPr id="66" name="Freeform 29">
              <a:extLst>
                <a:ext uri="{FF2B5EF4-FFF2-40B4-BE49-F238E27FC236}">
                  <a16:creationId xmlns:a16="http://schemas.microsoft.com/office/drawing/2014/main" id="{81D6428B-2C38-4742-B619-F80A2778E9CC}"/>
                </a:ext>
              </a:extLst>
            </p:cNvPr>
            <p:cNvSpPr>
              <a:spLocks/>
            </p:cNvSpPr>
            <p:nvPr/>
          </p:nvSpPr>
          <p:spPr bwMode="auto">
            <a:xfrm>
              <a:off x="5854700" y="3962401"/>
              <a:ext cx="34925" cy="28575"/>
            </a:xfrm>
            <a:custGeom>
              <a:avLst/>
              <a:gdLst>
                <a:gd name="T0" fmla="*/ 11 w 58"/>
                <a:gd name="T1" fmla="*/ 34 h 46"/>
                <a:gd name="T2" fmla="*/ 31 w 58"/>
                <a:gd name="T3" fmla="*/ 44 h 46"/>
                <a:gd name="T4" fmla="*/ 39 w 58"/>
                <a:gd name="T5" fmla="*/ 46 h 46"/>
                <a:gd name="T6" fmla="*/ 53 w 58"/>
                <a:gd name="T7" fmla="*/ 37 h 46"/>
                <a:gd name="T8" fmla="*/ 46 w 58"/>
                <a:gd name="T9" fmla="*/ 15 h 46"/>
                <a:gd name="T10" fmla="*/ 26 w 58"/>
                <a:gd name="T11" fmla="*/ 5 h 46"/>
                <a:gd name="T12" fmla="*/ 4 w 58"/>
                <a:gd name="T13" fmla="*/ 12 h 46"/>
                <a:gd name="T14" fmla="*/ 11 w 58"/>
                <a:gd name="T15" fmla="*/ 34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46">
                  <a:moveTo>
                    <a:pt x="11" y="34"/>
                  </a:moveTo>
                  <a:lnTo>
                    <a:pt x="31" y="44"/>
                  </a:lnTo>
                  <a:cubicBezTo>
                    <a:pt x="33" y="46"/>
                    <a:pt x="36" y="46"/>
                    <a:pt x="39" y="46"/>
                  </a:cubicBezTo>
                  <a:cubicBezTo>
                    <a:pt x="45" y="46"/>
                    <a:pt x="51" y="43"/>
                    <a:pt x="53" y="37"/>
                  </a:cubicBezTo>
                  <a:cubicBezTo>
                    <a:pt x="58" y="29"/>
                    <a:pt x="54" y="19"/>
                    <a:pt x="46" y="15"/>
                  </a:cubicBezTo>
                  <a:lnTo>
                    <a:pt x="26" y="5"/>
                  </a:lnTo>
                  <a:cubicBezTo>
                    <a:pt x="18" y="0"/>
                    <a:pt x="8" y="4"/>
                    <a:pt x="4" y="12"/>
                  </a:cubicBezTo>
                  <a:cubicBezTo>
                    <a:pt x="0" y="20"/>
                    <a:pt x="3" y="30"/>
                    <a:pt x="11" y="34"/>
                  </a:cubicBezTo>
                </a:path>
              </a:pathLst>
            </a:custGeom>
            <a:grpFill/>
            <a:ln w="9525">
              <a:noFill/>
              <a:round/>
              <a:headEnd/>
              <a:tailEnd/>
            </a:ln>
          </p:spPr>
          <p:txBody>
            <a:bodyPr vert="horz" wrap="square" lIns="68580" tIns="34290" rIns="68580" bIns="34290" numCol="1" anchor="t" anchorCtr="0" compatLnSpc="1">
              <a:prstTxWarp prst="textNoShape">
                <a:avLst/>
              </a:prstTxWarp>
            </a:bodyPr>
            <a:lstStyle>
              <a:defPPr>
                <a:defRPr lang="fr-FR"/>
              </a:defPPr>
              <a:lvl1pPr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a:lstStyle>
            <a:p>
              <a:pPr defTabSz="685800" fontAlgn="auto">
                <a:spcBef>
                  <a:spcPts val="0"/>
                </a:spcBef>
                <a:spcAft>
                  <a:spcPts val="0"/>
                </a:spcAft>
                <a:defRPr/>
              </a:pPr>
              <a:endParaRPr lang="fr-FR" sz="1350" dirty="0">
                <a:solidFill>
                  <a:prstClr val="black"/>
                </a:solidFill>
                <a:latin typeface="Calibri" panose="020F0502020204030204"/>
                <a:ea typeface="+mn-ea"/>
                <a:cs typeface="+mn-cs"/>
              </a:endParaRPr>
            </a:p>
          </p:txBody>
        </p:sp>
        <p:sp>
          <p:nvSpPr>
            <p:cNvPr id="67" name="Freeform 30">
              <a:extLst>
                <a:ext uri="{FF2B5EF4-FFF2-40B4-BE49-F238E27FC236}">
                  <a16:creationId xmlns:a16="http://schemas.microsoft.com/office/drawing/2014/main" id="{56FA4C6F-FF06-4EF2-8C8A-67F8C166BEC2}"/>
                </a:ext>
              </a:extLst>
            </p:cNvPr>
            <p:cNvSpPr>
              <a:spLocks/>
            </p:cNvSpPr>
            <p:nvPr/>
          </p:nvSpPr>
          <p:spPr bwMode="auto">
            <a:xfrm>
              <a:off x="5854700" y="4008438"/>
              <a:ext cx="34925" cy="26988"/>
            </a:xfrm>
            <a:custGeom>
              <a:avLst/>
              <a:gdLst>
                <a:gd name="T0" fmla="*/ 11 w 58"/>
                <a:gd name="T1" fmla="*/ 34 h 46"/>
                <a:gd name="T2" fmla="*/ 31 w 58"/>
                <a:gd name="T3" fmla="*/ 44 h 46"/>
                <a:gd name="T4" fmla="*/ 39 w 58"/>
                <a:gd name="T5" fmla="*/ 46 h 46"/>
                <a:gd name="T6" fmla="*/ 53 w 58"/>
                <a:gd name="T7" fmla="*/ 36 h 46"/>
                <a:gd name="T8" fmla="*/ 46 w 58"/>
                <a:gd name="T9" fmla="*/ 14 h 46"/>
                <a:gd name="T10" fmla="*/ 26 w 58"/>
                <a:gd name="T11" fmla="*/ 4 h 46"/>
                <a:gd name="T12" fmla="*/ 4 w 58"/>
                <a:gd name="T13" fmla="*/ 11 h 46"/>
                <a:gd name="T14" fmla="*/ 11 w 58"/>
                <a:gd name="T15" fmla="*/ 34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46">
                  <a:moveTo>
                    <a:pt x="11" y="34"/>
                  </a:moveTo>
                  <a:lnTo>
                    <a:pt x="31" y="44"/>
                  </a:lnTo>
                  <a:cubicBezTo>
                    <a:pt x="33" y="45"/>
                    <a:pt x="36" y="46"/>
                    <a:pt x="39" y="46"/>
                  </a:cubicBezTo>
                  <a:cubicBezTo>
                    <a:pt x="45" y="46"/>
                    <a:pt x="51" y="42"/>
                    <a:pt x="53" y="36"/>
                  </a:cubicBezTo>
                  <a:cubicBezTo>
                    <a:pt x="58" y="28"/>
                    <a:pt x="54" y="18"/>
                    <a:pt x="46" y="14"/>
                  </a:cubicBezTo>
                  <a:lnTo>
                    <a:pt x="26" y="4"/>
                  </a:lnTo>
                  <a:cubicBezTo>
                    <a:pt x="18" y="0"/>
                    <a:pt x="8" y="3"/>
                    <a:pt x="4" y="11"/>
                  </a:cubicBezTo>
                  <a:cubicBezTo>
                    <a:pt x="0" y="20"/>
                    <a:pt x="3" y="30"/>
                    <a:pt x="11" y="34"/>
                  </a:cubicBezTo>
                </a:path>
              </a:pathLst>
            </a:custGeom>
            <a:grpFill/>
            <a:ln w="9525">
              <a:noFill/>
              <a:round/>
              <a:headEnd/>
              <a:tailEnd/>
            </a:ln>
          </p:spPr>
          <p:txBody>
            <a:bodyPr vert="horz" wrap="square" lIns="68580" tIns="34290" rIns="68580" bIns="34290" numCol="1" anchor="t" anchorCtr="0" compatLnSpc="1">
              <a:prstTxWarp prst="textNoShape">
                <a:avLst/>
              </a:prstTxWarp>
            </a:bodyPr>
            <a:lstStyle>
              <a:defPPr>
                <a:defRPr lang="fr-FR"/>
              </a:defPPr>
              <a:lvl1pPr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a:lstStyle>
            <a:p>
              <a:pPr defTabSz="685800" fontAlgn="auto">
                <a:spcBef>
                  <a:spcPts val="0"/>
                </a:spcBef>
                <a:spcAft>
                  <a:spcPts val="0"/>
                </a:spcAft>
                <a:defRPr/>
              </a:pPr>
              <a:endParaRPr lang="fr-FR" sz="1350" dirty="0">
                <a:solidFill>
                  <a:prstClr val="black"/>
                </a:solidFill>
                <a:latin typeface="Calibri" panose="020F0502020204030204"/>
                <a:ea typeface="+mn-ea"/>
                <a:cs typeface="+mn-cs"/>
              </a:endParaRPr>
            </a:p>
          </p:txBody>
        </p:sp>
        <p:sp>
          <p:nvSpPr>
            <p:cNvPr id="84" name="Freeform 31">
              <a:extLst>
                <a:ext uri="{FF2B5EF4-FFF2-40B4-BE49-F238E27FC236}">
                  <a16:creationId xmlns:a16="http://schemas.microsoft.com/office/drawing/2014/main" id="{3A71E61E-ED5B-47E5-A3BD-B3B1A025E826}"/>
                </a:ext>
              </a:extLst>
            </p:cNvPr>
            <p:cNvSpPr>
              <a:spLocks/>
            </p:cNvSpPr>
            <p:nvPr/>
          </p:nvSpPr>
          <p:spPr bwMode="auto">
            <a:xfrm>
              <a:off x="5854700" y="4052888"/>
              <a:ext cx="34925" cy="28575"/>
            </a:xfrm>
            <a:custGeom>
              <a:avLst/>
              <a:gdLst>
                <a:gd name="T0" fmla="*/ 11 w 58"/>
                <a:gd name="T1" fmla="*/ 34 h 46"/>
                <a:gd name="T2" fmla="*/ 31 w 58"/>
                <a:gd name="T3" fmla="*/ 44 h 46"/>
                <a:gd name="T4" fmla="*/ 39 w 58"/>
                <a:gd name="T5" fmla="*/ 46 h 46"/>
                <a:gd name="T6" fmla="*/ 53 w 58"/>
                <a:gd name="T7" fmla="*/ 37 h 46"/>
                <a:gd name="T8" fmla="*/ 46 w 58"/>
                <a:gd name="T9" fmla="*/ 14 h 46"/>
                <a:gd name="T10" fmla="*/ 26 w 58"/>
                <a:gd name="T11" fmla="*/ 4 h 46"/>
                <a:gd name="T12" fmla="*/ 4 w 58"/>
                <a:gd name="T13" fmla="*/ 12 h 46"/>
                <a:gd name="T14" fmla="*/ 11 w 58"/>
                <a:gd name="T15" fmla="*/ 34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46">
                  <a:moveTo>
                    <a:pt x="11" y="34"/>
                  </a:moveTo>
                  <a:lnTo>
                    <a:pt x="31" y="44"/>
                  </a:lnTo>
                  <a:cubicBezTo>
                    <a:pt x="33" y="45"/>
                    <a:pt x="36" y="46"/>
                    <a:pt x="39" y="46"/>
                  </a:cubicBezTo>
                  <a:cubicBezTo>
                    <a:pt x="45" y="46"/>
                    <a:pt x="51" y="43"/>
                    <a:pt x="53" y="37"/>
                  </a:cubicBezTo>
                  <a:cubicBezTo>
                    <a:pt x="58" y="29"/>
                    <a:pt x="54" y="19"/>
                    <a:pt x="46" y="14"/>
                  </a:cubicBezTo>
                  <a:lnTo>
                    <a:pt x="26" y="4"/>
                  </a:lnTo>
                  <a:cubicBezTo>
                    <a:pt x="18" y="0"/>
                    <a:pt x="8" y="4"/>
                    <a:pt x="4" y="12"/>
                  </a:cubicBezTo>
                  <a:cubicBezTo>
                    <a:pt x="0" y="20"/>
                    <a:pt x="3" y="30"/>
                    <a:pt x="11" y="34"/>
                  </a:cubicBezTo>
                </a:path>
              </a:pathLst>
            </a:custGeom>
            <a:grpFill/>
            <a:ln w="9525">
              <a:noFill/>
              <a:round/>
              <a:headEnd/>
              <a:tailEnd/>
            </a:ln>
          </p:spPr>
          <p:txBody>
            <a:bodyPr vert="horz" wrap="square" lIns="68580" tIns="34290" rIns="68580" bIns="34290" numCol="1" anchor="t" anchorCtr="0" compatLnSpc="1">
              <a:prstTxWarp prst="textNoShape">
                <a:avLst/>
              </a:prstTxWarp>
            </a:bodyPr>
            <a:lstStyle>
              <a:defPPr>
                <a:defRPr lang="fr-FR"/>
              </a:defPPr>
              <a:lvl1pPr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a:lstStyle>
            <a:p>
              <a:pPr defTabSz="685800" fontAlgn="auto">
                <a:spcBef>
                  <a:spcPts val="0"/>
                </a:spcBef>
                <a:spcAft>
                  <a:spcPts val="0"/>
                </a:spcAft>
                <a:defRPr/>
              </a:pPr>
              <a:endParaRPr lang="fr-FR" sz="1350" dirty="0">
                <a:solidFill>
                  <a:prstClr val="black"/>
                </a:solidFill>
                <a:latin typeface="Calibri" panose="020F0502020204030204"/>
                <a:ea typeface="+mn-ea"/>
                <a:cs typeface="+mn-cs"/>
              </a:endParaRPr>
            </a:p>
          </p:txBody>
        </p:sp>
        <p:sp>
          <p:nvSpPr>
            <p:cNvPr id="86" name="Freeform 32">
              <a:extLst>
                <a:ext uri="{FF2B5EF4-FFF2-40B4-BE49-F238E27FC236}">
                  <a16:creationId xmlns:a16="http://schemas.microsoft.com/office/drawing/2014/main" id="{B90021E2-52D2-47BF-8560-D1D3ACA790A2}"/>
                </a:ext>
              </a:extLst>
            </p:cNvPr>
            <p:cNvSpPr>
              <a:spLocks/>
            </p:cNvSpPr>
            <p:nvPr/>
          </p:nvSpPr>
          <p:spPr bwMode="auto">
            <a:xfrm>
              <a:off x="5854700" y="4098926"/>
              <a:ext cx="34925" cy="26988"/>
            </a:xfrm>
            <a:custGeom>
              <a:avLst/>
              <a:gdLst>
                <a:gd name="T0" fmla="*/ 11 w 58"/>
                <a:gd name="T1" fmla="*/ 34 h 45"/>
                <a:gd name="T2" fmla="*/ 31 w 58"/>
                <a:gd name="T3" fmla="*/ 44 h 45"/>
                <a:gd name="T4" fmla="*/ 39 w 58"/>
                <a:gd name="T5" fmla="*/ 45 h 45"/>
                <a:gd name="T6" fmla="*/ 53 w 58"/>
                <a:gd name="T7" fmla="*/ 36 h 45"/>
                <a:gd name="T8" fmla="*/ 46 w 58"/>
                <a:gd name="T9" fmla="*/ 14 h 45"/>
                <a:gd name="T10" fmla="*/ 26 w 58"/>
                <a:gd name="T11" fmla="*/ 4 h 45"/>
                <a:gd name="T12" fmla="*/ 4 w 58"/>
                <a:gd name="T13" fmla="*/ 11 h 45"/>
                <a:gd name="T14" fmla="*/ 11 w 58"/>
                <a:gd name="T15" fmla="*/ 34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45">
                  <a:moveTo>
                    <a:pt x="11" y="34"/>
                  </a:moveTo>
                  <a:lnTo>
                    <a:pt x="31" y="44"/>
                  </a:lnTo>
                  <a:cubicBezTo>
                    <a:pt x="33" y="45"/>
                    <a:pt x="36" y="45"/>
                    <a:pt x="39" y="45"/>
                  </a:cubicBezTo>
                  <a:cubicBezTo>
                    <a:pt x="45" y="45"/>
                    <a:pt x="51" y="42"/>
                    <a:pt x="53" y="36"/>
                  </a:cubicBezTo>
                  <a:cubicBezTo>
                    <a:pt x="58" y="28"/>
                    <a:pt x="54" y="18"/>
                    <a:pt x="46" y="14"/>
                  </a:cubicBezTo>
                  <a:lnTo>
                    <a:pt x="26" y="4"/>
                  </a:lnTo>
                  <a:cubicBezTo>
                    <a:pt x="18" y="0"/>
                    <a:pt x="8" y="3"/>
                    <a:pt x="4" y="11"/>
                  </a:cubicBezTo>
                  <a:cubicBezTo>
                    <a:pt x="0" y="19"/>
                    <a:pt x="3" y="29"/>
                    <a:pt x="11" y="34"/>
                  </a:cubicBezTo>
                </a:path>
              </a:pathLst>
            </a:custGeom>
            <a:grpFill/>
            <a:ln w="9525">
              <a:noFill/>
              <a:round/>
              <a:headEnd/>
              <a:tailEnd/>
            </a:ln>
          </p:spPr>
          <p:txBody>
            <a:bodyPr vert="horz" wrap="square" lIns="68580" tIns="34290" rIns="68580" bIns="34290" numCol="1" anchor="t" anchorCtr="0" compatLnSpc="1">
              <a:prstTxWarp prst="textNoShape">
                <a:avLst/>
              </a:prstTxWarp>
            </a:bodyPr>
            <a:lstStyle>
              <a:defPPr>
                <a:defRPr lang="fr-FR"/>
              </a:defPPr>
              <a:lvl1pPr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a:lstStyle>
            <a:p>
              <a:pPr defTabSz="685800" fontAlgn="auto">
                <a:spcBef>
                  <a:spcPts val="0"/>
                </a:spcBef>
                <a:spcAft>
                  <a:spcPts val="0"/>
                </a:spcAft>
                <a:defRPr/>
              </a:pPr>
              <a:endParaRPr lang="fr-FR" sz="1350" dirty="0">
                <a:solidFill>
                  <a:prstClr val="black"/>
                </a:solidFill>
                <a:latin typeface="Calibri" panose="020F0502020204030204"/>
                <a:ea typeface="+mn-ea"/>
                <a:cs typeface="+mn-cs"/>
              </a:endParaRPr>
            </a:p>
          </p:txBody>
        </p:sp>
        <p:sp>
          <p:nvSpPr>
            <p:cNvPr id="88" name="Freeform 33">
              <a:extLst>
                <a:ext uri="{FF2B5EF4-FFF2-40B4-BE49-F238E27FC236}">
                  <a16:creationId xmlns:a16="http://schemas.microsoft.com/office/drawing/2014/main" id="{5A50C79E-2B2E-4225-8945-EDCBFE01B36B}"/>
                </a:ext>
              </a:extLst>
            </p:cNvPr>
            <p:cNvSpPr>
              <a:spLocks/>
            </p:cNvSpPr>
            <p:nvPr/>
          </p:nvSpPr>
          <p:spPr bwMode="auto">
            <a:xfrm>
              <a:off x="5854700" y="4143376"/>
              <a:ext cx="34925" cy="28575"/>
            </a:xfrm>
            <a:custGeom>
              <a:avLst/>
              <a:gdLst>
                <a:gd name="T0" fmla="*/ 46 w 58"/>
                <a:gd name="T1" fmla="*/ 14 h 46"/>
                <a:gd name="T2" fmla="*/ 26 w 58"/>
                <a:gd name="T3" fmla="*/ 4 h 46"/>
                <a:gd name="T4" fmla="*/ 4 w 58"/>
                <a:gd name="T5" fmla="*/ 12 h 46"/>
                <a:gd name="T6" fmla="*/ 11 w 58"/>
                <a:gd name="T7" fmla="*/ 34 h 46"/>
                <a:gd name="T8" fmla="*/ 31 w 58"/>
                <a:gd name="T9" fmla="*/ 44 h 46"/>
                <a:gd name="T10" fmla="*/ 39 w 58"/>
                <a:gd name="T11" fmla="*/ 46 h 46"/>
                <a:gd name="T12" fmla="*/ 53 w 58"/>
                <a:gd name="T13" fmla="*/ 37 h 46"/>
                <a:gd name="T14" fmla="*/ 46 w 58"/>
                <a:gd name="T15" fmla="*/ 14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46">
                  <a:moveTo>
                    <a:pt x="46" y="14"/>
                  </a:moveTo>
                  <a:lnTo>
                    <a:pt x="26" y="4"/>
                  </a:lnTo>
                  <a:cubicBezTo>
                    <a:pt x="18" y="0"/>
                    <a:pt x="8" y="3"/>
                    <a:pt x="4" y="12"/>
                  </a:cubicBezTo>
                  <a:cubicBezTo>
                    <a:pt x="0" y="20"/>
                    <a:pt x="3" y="30"/>
                    <a:pt x="11" y="34"/>
                  </a:cubicBezTo>
                  <a:lnTo>
                    <a:pt x="31" y="44"/>
                  </a:lnTo>
                  <a:cubicBezTo>
                    <a:pt x="33" y="45"/>
                    <a:pt x="36" y="46"/>
                    <a:pt x="39" y="46"/>
                  </a:cubicBezTo>
                  <a:cubicBezTo>
                    <a:pt x="45" y="46"/>
                    <a:pt x="51" y="42"/>
                    <a:pt x="53" y="37"/>
                  </a:cubicBezTo>
                  <a:cubicBezTo>
                    <a:pt x="58" y="28"/>
                    <a:pt x="54" y="18"/>
                    <a:pt x="46" y="14"/>
                  </a:cubicBezTo>
                  <a:close/>
                </a:path>
              </a:pathLst>
            </a:custGeom>
            <a:grpFill/>
            <a:ln w="9525">
              <a:noFill/>
              <a:round/>
              <a:headEnd/>
              <a:tailEnd/>
            </a:ln>
          </p:spPr>
          <p:txBody>
            <a:bodyPr vert="horz" wrap="square" lIns="68580" tIns="34290" rIns="68580" bIns="34290" numCol="1" anchor="t" anchorCtr="0" compatLnSpc="1">
              <a:prstTxWarp prst="textNoShape">
                <a:avLst/>
              </a:prstTxWarp>
            </a:bodyPr>
            <a:lstStyle>
              <a:defPPr>
                <a:defRPr lang="fr-FR"/>
              </a:defPPr>
              <a:lvl1pPr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a:lstStyle>
            <a:p>
              <a:pPr defTabSz="685800" fontAlgn="auto">
                <a:spcBef>
                  <a:spcPts val="0"/>
                </a:spcBef>
                <a:spcAft>
                  <a:spcPts val="0"/>
                </a:spcAft>
                <a:defRPr/>
              </a:pPr>
              <a:endParaRPr lang="fr-FR" sz="1350" dirty="0">
                <a:solidFill>
                  <a:prstClr val="black"/>
                </a:solidFill>
                <a:latin typeface="Calibri" panose="020F0502020204030204"/>
                <a:ea typeface="+mn-ea"/>
                <a:cs typeface="+mn-cs"/>
              </a:endParaRPr>
            </a:p>
          </p:txBody>
        </p:sp>
        <p:sp>
          <p:nvSpPr>
            <p:cNvPr id="91" name="Freeform 34">
              <a:extLst>
                <a:ext uri="{FF2B5EF4-FFF2-40B4-BE49-F238E27FC236}">
                  <a16:creationId xmlns:a16="http://schemas.microsoft.com/office/drawing/2014/main" id="{57EC2EF4-EDE5-4B84-86C4-853FBF60E0C8}"/>
                </a:ext>
              </a:extLst>
            </p:cNvPr>
            <p:cNvSpPr>
              <a:spLocks noEditPoints="1"/>
            </p:cNvSpPr>
            <p:nvPr/>
          </p:nvSpPr>
          <p:spPr bwMode="auto">
            <a:xfrm>
              <a:off x="5389563" y="3816351"/>
              <a:ext cx="182563" cy="182563"/>
            </a:xfrm>
            <a:custGeom>
              <a:avLst/>
              <a:gdLst>
                <a:gd name="T0" fmla="*/ 153 w 305"/>
                <a:gd name="T1" fmla="*/ 271 h 304"/>
                <a:gd name="T2" fmla="*/ 34 w 305"/>
                <a:gd name="T3" fmla="*/ 152 h 304"/>
                <a:gd name="T4" fmla="*/ 153 w 305"/>
                <a:gd name="T5" fmla="*/ 34 h 304"/>
                <a:gd name="T6" fmla="*/ 271 w 305"/>
                <a:gd name="T7" fmla="*/ 152 h 304"/>
                <a:gd name="T8" fmla="*/ 153 w 305"/>
                <a:gd name="T9" fmla="*/ 271 h 304"/>
                <a:gd name="T10" fmla="*/ 153 w 305"/>
                <a:gd name="T11" fmla="*/ 0 h 304"/>
                <a:gd name="T12" fmla="*/ 0 w 305"/>
                <a:gd name="T13" fmla="*/ 152 h 304"/>
                <a:gd name="T14" fmla="*/ 153 w 305"/>
                <a:gd name="T15" fmla="*/ 304 h 304"/>
                <a:gd name="T16" fmla="*/ 305 w 305"/>
                <a:gd name="T17" fmla="*/ 152 h 304"/>
                <a:gd name="T18" fmla="*/ 153 w 305"/>
                <a:gd name="T19"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5" h="304">
                  <a:moveTo>
                    <a:pt x="153" y="271"/>
                  </a:moveTo>
                  <a:cubicBezTo>
                    <a:pt x="87" y="271"/>
                    <a:pt x="34" y="218"/>
                    <a:pt x="34" y="152"/>
                  </a:cubicBezTo>
                  <a:cubicBezTo>
                    <a:pt x="34" y="87"/>
                    <a:pt x="87" y="34"/>
                    <a:pt x="153" y="34"/>
                  </a:cubicBezTo>
                  <a:cubicBezTo>
                    <a:pt x="218" y="34"/>
                    <a:pt x="271" y="87"/>
                    <a:pt x="271" y="152"/>
                  </a:cubicBezTo>
                  <a:cubicBezTo>
                    <a:pt x="271" y="218"/>
                    <a:pt x="218" y="271"/>
                    <a:pt x="153" y="271"/>
                  </a:cubicBezTo>
                  <a:close/>
                  <a:moveTo>
                    <a:pt x="153" y="0"/>
                  </a:moveTo>
                  <a:cubicBezTo>
                    <a:pt x="69" y="0"/>
                    <a:pt x="0" y="68"/>
                    <a:pt x="0" y="152"/>
                  </a:cubicBezTo>
                  <a:cubicBezTo>
                    <a:pt x="0" y="236"/>
                    <a:pt x="69" y="304"/>
                    <a:pt x="153" y="304"/>
                  </a:cubicBezTo>
                  <a:cubicBezTo>
                    <a:pt x="236" y="304"/>
                    <a:pt x="305" y="236"/>
                    <a:pt x="305" y="152"/>
                  </a:cubicBezTo>
                  <a:cubicBezTo>
                    <a:pt x="305" y="68"/>
                    <a:pt x="236" y="0"/>
                    <a:pt x="153" y="0"/>
                  </a:cubicBezTo>
                  <a:close/>
                </a:path>
              </a:pathLst>
            </a:custGeom>
            <a:grpFill/>
            <a:ln w="9525">
              <a:noFill/>
              <a:round/>
              <a:headEnd/>
              <a:tailEnd/>
            </a:ln>
          </p:spPr>
          <p:txBody>
            <a:bodyPr vert="horz" wrap="square" lIns="68580" tIns="34290" rIns="68580" bIns="34290" numCol="1" anchor="t" anchorCtr="0" compatLnSpc="1">
              <a:prstTxWarp prst="textNoShape">
                <a:avLst/>
              </a:prstTxWarp>
            </a:bodyPr>
            <a:lstStyle>
              <a:defPPr>
                <a:defRPr lang="fr-FR"/>
              </a:defPPr>
              <a:lvl1pPr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a:lstStyle>
            <a:p>
              <a:pPr defTabSz="685800" fontAlgn="auto">
                <a:spcBef>
                  <a:spcPts val="0"/>
                </a:spcBef>
                <a:spcAft>
                  <a:spcPts val="0"/>
                </a:spcAft>
                <a:defRPr/>
              </a:pPr>
              <a:endParaRPr lang="fr-FR" sz="1350" dirty="0">
                <a:solidFill>
                  <a:prstClr val="black"/>
                </a:solidFill>
                <a:latin typeface="Calibri" panose="020F0502020204030204"/>
                <a:ea typeface="+mn-ea"/>
                <a:cs typeface="+mn-cs"/>
              </a:endParaRPr>
            </a:p>
          </p:txBody>
        </p:sp>
      </p:grpSp>
      <p:sp>
        <p:nvSpPr>
          <p:cNvPr id="92" name="Freeform 13">
            <a:extLst>
              <a:ext uri="{FF2B5EF4-FFF2-40B4-BE49-F238E27FC236}">
                <a16:creationId xmlns:a16="http://schemas.microsoft.com/office/drawing/2014/main" id="{AAB11E1E-6F86-4D92-94DB-41D7C9DF7A4F}"/>
              </a:ext>
            </a:extLst>
          </p:cNvPr>
          <p:cNvSpPr>
            <a:spLocks noChangeAspect="1"/>
          </p:cNvSpPr>
          <p:nvPr/>
        </p:nvSpPr>
        <p:spPr>
          <a:xfrm>
            <a:off x="6506852" y="2885855"/>
            <a:ext cx="1356583" cy="1178842"/>
          </a:xfrm>
          <a:custGeom>
            <a:avLst/>
            <a:gdLst>
              <a:gd name="connsiteX0" fmla="*/ 1552073 w 6244389"/>
              <a:gd name="connsiteY0" fmla="*/ 0 h 5426243"/>
              <a:gd name="connsiteX1" fmla="*/ 4704347 w 6244389"/>
              <a:gd name="connsiteY1" fmla="*/ 12032 h 5426243"/>
              <a:gd name="connsiteX2" fmla="*/ 6244389 w 6244389"/>
              <a:gd name="connsiteY2" fmla="*/ 2755232 h 5426243"/>
              <a:gd name="connsiteX3" fmla="*/ 4704347 w 6244389"/>
              <a:gd name="connsiteY3" fmla="*/ 5414211 h 5426243"/>
              <a:gd name="connsiteX4" fmla="*/ 1564105 w 6244389"/>
              <a:gd name="connsiteY4" fmla="*/ 5426243 h 5426243"/>
              <a:gd name="connsiteX5" fmla="*/ 0 w 6244389"/>
              <a:gd name="connsiteY5" fmla="*/ 2731169 h 5426243"/>
              <a:gd name="connsiteX6" fmla="*/ 1552073 w 6244389"/>
              <a:gd name="connsiteY6" fmla="*/ 0 h 542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44389" h="5426243">
                <a:moveTo>
                  <a:pt x="1552073" y="0"/>
                </a:moveTo>
                <a:lnTo>
                  <a:pt x="4704347" y="12032"/>
                </a:lnTo>
                <a:lnTo>
                  <a:pt x="6244389" y="2755232"/>
                </a:lnTo>
                <a:lnTo>
                  <a:pt x="4704347" y="5414211"/>
                </a:lnTo>
                <a:lnTo>
                  <a:pt x="1564105" y="5426243"/>
                </a:lnTo>
                <a:lnTo>
                  <a:pt x="0" y="2731169"/>
                </a:lnTo>
                <a:lnTo>
                  <a:pt x="1552073" y="0"/>
                </a:lnTo>
                <a:close/>
              </a:path>
            </a:pathLst>
          </a:cu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l" defTabSz="457200" rtl="0" fontAlgn="base">
              <a:spcBef>
                <a:spcPct val="0"/>
              </a:spcBef>
              <a:spcAft>
                <a:spcPct val="0"/>
              </a:spcAft>
              <a:defRPr kern="1200">
                <a:solidFill>
                  <a:schemeClr val="lt1"/>
                </a:solidFill>
                <a:latin typeface="+mn-lt"/>
                <a:ea typeface="+mn-ea"/>
                <a:cs typeface="+mn-cs"/>
              </a:defRPr>
            </a:lvl1pPr>
            <a:lvl2pPr marL="457200" algn="l" defTabSz="457200" rtl="0" fontAlgn="base">
              <a:spcBef>
                <a:spcPct val="0"/>
              </a:spcBef>
              <a:spcAft>
                <a:spcPct val="0"/>
              </a:spcAft>
              <a:defRPr kern="1200">
                <a:solidFill>
                  <a:schemeClr val="lt1"/>
                </a:solidFill>
                <a:latin typeface="+mn-lt"/>
                <a:ea typeface="+mn-ea"/>
                <a:cs typeface="+mn-cs"/>
              </a:defRPr>
            </a:lvl2pPr>
            <a:lvl3pPr marL="914400" algn="l" defTabSz="457200" rtl="0" fontAlgn="base">
              <a:spcBef>
                <a:spcPct val="0"/>
              </a:spcBef>
              <a:spcAft>
                <a:spcPct val="0"/>
              </a:spcAft>
              <a:defRPr kern="1200">
                <a:solidFill>
                  <a:schemeClr val="lt1"/>
                </a:solidFill>
                <a:latin typeface="+mn-lt"/>
                <a:ea typeface="+mn-ea"/>
                <a:cs typeface="+mn-cs"/>
              </a:defRPr>
            </a:lvl3pPr>
            <a:lvl4pPr marL="1371600" algn="l" defTabSz="457200" rtl="0" fontAlgn="base">
              <a:spcBef>
                <a:spcPct val="0"/>
              </a:spcBef>
              <a:spcAft>
                <a:spcPct val="0"/>
              </a:spcAft>
              <a:defRPr kern="1200">
                <a:solidFill>
                  <a:schemeClr val="lt1"/>
                </a:solidFill>
                <a:latin typeface="+mn-lt"/>
                <a:ea typeface="+mn-ea"/>
                <a:cs typeface="+mn-cs"/>
              </a:defRPr>
            </a:lvl4pPr>
            <a:lvl5pPr marL="1828800" algn="l" defTabSz="457200" rtl="0" fontAlgn="base">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defTabSz="685800" fontAlgn="auto">
              <a:spcBef>
                <a:spcPts val="0"/>
              </a:spcBef>
              <a:spcAft>
                <a:spcPts val="0"/>
              </a:spcAft>
              <a:defRPr/>
            </a:pPr>
            <a:endParaRPr lang="fr-FR" sz="1350" kern="0" dirty="0">
              <a:solidFill>
                <a:prstClr val="white"/>
              </a:solidFill>
              <a:latin typeface="Calibri"/>
            </a:endParaRPr>
          </a:p>
        </p:txBody>
      </p:sp>
      <p:sp>
        <p:nvSpPr>
          <p:cNvPr id="95" name="TextBox 19">
            <a:extLst>
              <a:ext uri="{FF2B5EF4-FFF2-40B4-BE49-F238E27FC236}">
                <a16:creationId xmlns:a16="http://schemas.microsoft.com/office/drawing/2014/main" id="{A257BAA7-5D1A-41CF-80BC-03EA0AE1B636}"/>
              </a:ext>
            </a:extLst>
          </p:cNvPr>
          <p:cNvSpPr txBox="1"/>
          <p:nvPr/>
        </p:nvSpPr>
        <p:spPr>
          <a:xfrm>
            <a:off x="6390085" y="2398083"/>
            <a:ext cx="1590115" cy="507831"/>
          </a:xfrm>
          <a:prstGeom prst="rect">
            <a:avLst/>
          </a:prstGeom>
          <a:noFill/>
        </p:spPr>
        <p:txBody>
          <a:bodyPr wrap="none" rtlCol="0">
            <a:spAutoFit/>
          </a:bodyPr>
          <a:lstStyle>
            <a:defPPr>
              <a:defRPr lang="fr-FR"/>
            </a:defPPr>
            <a:lvl1pPr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a:lstStyle>
          <a:p>
            <a:pPr algn="ctr" defTabSz="685800" fontAlgn="auto">
              <a:spcBef>
                <a:spcPts val="0"/>
              </a:spcBef>
              <a:spcAft>
                <a:spcPts val="0"/>
              </a:spcAft>
              <a:defRPr/>
            </a:pPr>
            <a:r>
              <a:rPr lang="fr-FR" sz="1350" b="1" dirty="0">
                <a:solidFill>
                  <a:schemeClr val="tx2"/>
                </a:solidFill>
                <a:latin typeface="Calibri"/>
                <a:ea typeface="+mn-ea"/>
                <a:cs typeface="+mn-cs"/>
              </a:rPr>
              <a:t>Requalification des </a:t>
            </a:r>
          </a:p>
          <a:p>
            <a:pPr algn="ctr" defTabSz="685800" fontAlgn="auto">
              <a:spcBef>
                <a:spcPts val="0"/>
              </a:spcBef>
              <a:spcAft>
                <a:spcPts val="0"/>
              </a:spcAft>
              <a:defRPr/>
            </a:pPr>
            <a:r>
              <a:rPr lang="fr-FR" sz="1350" b="1" dirty="0">
                <a:solidFill>
                  <a:schemeClr val="tx2"/>
                </a:solidFill>
                <a:latin typeface="Calibri"/>
                <a:ea typeface="+mn-ea"/>
                <a:cs typeface="+mn-cs"/>
              </a:rPr>
              <a:t>friches industrielles</a:t>
            </a:r>
          </a:p>
        </p:txBody>
      </p:sp>
      <p:sp>
        <p:nvSpPr>
          <p:cNvPr id="98" name="Freeform 12">
            <a:extLst>
              <a:ext uri="{FF2B5EF4-FFF2-40B4-BE49-F238E27FC236}">
                <a16:creationId xmlns:a16="http://schemas.microsoft.com/office/drawing/2014/main" id="{0E794BBC-7538-4326-B5F2-D88560C7A6CC}"/>
              </a:ext>
            </a:extLst>
          </p:cNvPr>
          <p:cNvSpPr>
            <a:spLocks noChangeAspect="1"/>
          </p:cNvSpPr>
          <p:nvPr/>
        </p:nvSpPr>
        <p:spPr>
          <a:xfrm>
            <a:off x="884197" y="3480323"/>
            <a:ext cx="1356583" cy="1178842"/>
          </a:xfrm>
          <a:custGeom>
            <a:avLst/>
            <a:gdLst>
              <a:gd name="connsiteX0" fmla="*/ 1552073 w 6244389"/>
              <a:gd name="connsiteY0" fmla="*/ 0 h 5426243"/>
              <a:gd name="connsiteX1" fmla="*/ 4704347 w 6244389"/>
              <a:gd name="connsiteY1" fmla="*/ 12032 h 5426243"/>
              <a:gd name="connsiteX2" fmla="*/ 6244389 w 6244389"/>
              <a:gd name="connsiteY2" fmla="*/ 2755232 h 5426243"/>
              <a:gd name="connsiteX3" fmla="*/ 4704347 w 6244389"/>
              <a:gd name="connsiteY3" fmla="*/ 5414211 h 5426243"/>
              <a:gd name="connsiteX4" fmla="*/ 1564105 w 6244389"/>
              <a:gd name="connsiteY4" fmla="*/ 5426243 h 5426243"/>
              <a:gd name="connsiteX5" fmla="*/ 0 w 6244389"/>
              <a:gd name="connsiteY5" fmla="*/ 2731169 h 5426243"/>
              <a:gd name="connsiteX6" fmla="*/ 1552073 w 6244389"/>
              <a:gd name="connsiteY6" fmla="*/ 0 h 542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44389" h="5426243">
                <a:moveTo>
                  <a:pt x="1552073" y="0"/>
                </a:moveTo>
                <a:lnTo>
                  <a:pt x="4704347" y="12032"/>
                </a:lnTo>
                <a:lnTo>
                  <a:pt x="6244389" y="2755232"/>
                </a:lnTo>
                <a:lnTo>
                  <a:pt x="4704347" y="5414211"/>
                </a:lnTo>
                <a:lnTo>
                  <a:pt x="1564105" y="5426243"/>
                </a:lnTo>
                <a:lnTo>
                  <a:pt x="0" y="2731169"/>
                </a:lnTo>
                <a:lnTo>
                  <a:pt x="1552073" y="0"/>
                </a:lnTo>
                <a:close/>
              </a:path>
            </a:pathLst>
          </a:cu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l" defTabSz="457200" rtl="0" fontAlgn="base">
              <a:spcBef>
                <a:spcPct val="0"/>
              </a:spcBef>
              <a:spcAft>
                <a:spcPct val="0"/>
              </a:spcAft>
              <a:defRPr kern="1200">
                <a:solidFill>
                  <a:schemeClr val="lt1"/>
                </a:solidFill>
                <a:latin typeface="+mn-lt"/>
                <a:ea typeface="+mn-ea"/>
                <a:cs typeface="+mn-cs"/>
              </a:defRPr>
            </a:lvl1pPr>
            <a:lvl2pPr marL="457200" algn="l" defTabSz="457200" rtl="0" fontAlgn="base">
              <a:spcBef>
                <a:spcPct val="0"/>
              </a:spcBef>
              <a:spcAft>
                <a:spcPct val="0"/>
              </a:spcAft>
              <a:defRPr kern="1200">
                <a:solidFill>
                  <a:schemeClr val="lt1"/>
                </a:solidFill>
                <a:latin typeface="+mn-lt"/>
                <a:ea typeface="+mn-ea"/>
                <a:cs typeface="+mn-cs"/>
              </a:defRPr>
            </a:lvl2pPr>
            <a:lvl3pPr marL="914400" algn="l" defTabSz="457200" rtl="0" fontAlgn="base">
              <a:spcBef>
                <a:spcPct val="0"/>
              </a:spcBef>
              <a:spcAft>
                <a:spcPct val="0"/>
              </a:spcAft>
              <a:defRPr kern="1200">
                <a:solidFill>
                  <a:schemeClr val="lt1"/>
                </a:solidFill>
                <a:latin typeface="+mn-lt"/>
                <a:ea typeface="+mn-ea"/>
                <a:cs typeface="+mn-cs"/>
              </a:defRPr>
            </a:lvl3pPr>
            <a:lvl4pPr marL="1371600" algn="l" defTabSz="457200" rtl="0" fontAlgn="base">
              <a:spcBef>
                <a:spcPct val="0"/>
              </a:spcBef>
              <a:spcAft>
                <a:spcPct val="0"/>
              </a:spcAft>
              <a:defRPr kern="1200">
                <a:solidFill>
                  <a:schemeClr val="lt1"/>
                </a:solidFill>
                <a:latin typeface="+mn-lt"/>
                <a:ea typeface="+mn-ea"/>
                <a:cs typeface="+mn-cs"/>
              </a:defRPr>
            </a:lvl4pPr>
            <a:lvl5pPr marL="1828800" algn="l" defTabSz="457200" rtl="0" fontAlgn="base">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defTabSz="685800" fontAlgn="auto">
              <a:spcBef>
                <a:spcPts val="0"/>
              </a:spcBef>
              <a:spcAft>
                <a:spcPts val="0"/>
              </a:spcAft>
              <a:defRPr/>
            </a:pPr>
            <a:endParaRPr lang="fr-FR" sz="1350" kern="0" dirty="0">
              <a:solidFill>
                <a:prstClr val="white"/>
              </a:solidFill>
              <a:latin typeface="Calibri"/>
            </a:endParaRPr>
          </a:p>
        </p:txBody>
      </p:sp>
      <p:sp>
        <p:nvSpPr>
          <p:cNvPr id="109" name="TextBox 20">
            <a:extLst>
              <a:ext uri="{FF2B5EF4-FFF2-40B4-BE49-F238E27FC236}">
                <a16:creationId xmlns:a16="http://schemas.microsoft.com/office/drawing/2014/main" id="{0AB18E99-15FC-4299-A69C-90D76480EDA0}"/>
              </a:ext>
            </a:extLst>
          </p:cNvPr>
          <p:cNvSpPr txBox="1"/>
          <p:nvPr/>
        </p:nvSpPr>
        <p:spPr>
          <a:xfrm>
            <a:off x="1034318" y="4690995"/>
            <a:ext cx="1270989" cy="507831"/>
          </a:xfrm>
          <a:prstGeom prst="rect">
            <a:avLst/>
          </a:prstGeom>
          <a:noFill/>
        </p:spPr>
        <p:txBody>
          <a:bodyPr wrap="none" rtlCol="0">
            <a:spAutoFit/>
          </a:bodyPr>
          <a:lstStyle>
            <a:defPPr>
              <a:defRPr lang="fr-FR"/>
            </a:defPPr>
            <a:lvl1pPr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a:lstStyle>
          <a:p>
            <a:pPr algn="ctr" defTabSz="685800" fontAlgn="auto">
              <a:spcBef>
                <a:spcPts val="0"/>
              </a:spcBef>
              <a:spcAft>
                <a:spcPts val="0"/>
              </a:spcAft>
              <a:defRPr/>
            </a:pPr>
            <a:r>
              <a:rPr lang="fr-FR" sz="1350" b="1" dirty="0">
                <a:solidFill>
                  <a:schemeClr val="accent2"/>
                </a:solidFill>
                <a:latin typeface="Calibri"/>
                <a:ea typeface="+mn-ea"/>
                <a:cs typeface="+mn-cs"/>
              </a:rPr>
              <a:t>Croissance des </a:t>
            </a:r>
          </a:p>
          <a:p>
            <a:pPr algn="ctr" defTabSz="685800" fontAlgn="auto">
              <a:spcBef>
                <a:spcPts val="0"/>
              </a:spcBef>
              <a:spcAft>
                <a:spcPts val="0"/>
              </a:spcAft>
              <a:defRPr/>
            </a:pPr>
            <a:r>
              <a:rPr lang="fr-FR" sz="1350" b="1" dirty="0">
                <a:solidFill>
                  <a:schemeClr val="accent2"/>
                </a:solidFill>
                <a:latin typeface="Calibri"/>
                <a:ea typeface="+mn-ea"/>
                <a:cs typeface="+mn-cs"/>
              </a:rPr>
              <a:t>entreprises</a:t>
            </a:r>
          </a:p>
        </p:txBody>
      </p:sp>
      <p:pic>
        <p:nvPicPr>
          <p:cNvPr id="9" name="Graphique 8" descr="Robot contour">
            <a:extLst>
              <a:ext uri="{FF2B5EF4-FFF2-40B4-BE49-F238E27FC236}">
                <a16:creationId xmlns:a16="http://schemas.microsoft.com/office/drawing/2014/main" id="{3387B47E-97B2-4283-BF0F-6EA02C36FCB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231622" y="2921054"/>
            <a:ext cx="914400" cy="914400"/>
          </a:xfrm>
          <a:prstGeom prst="rect">
            <a:avLst/>
          </a:prstGeom>
        </p:spPr>
      </p:pic>
      <p:pic>
        <p:nvPicPr>
          <p:cNvPr id="11" name="Graphique 10" descr="Plan contour">
            <a:extLst>
              <a:ext uri="{FF2B5EF4-FFF2-40B4-BE49-F238E27FC236}">
                <a16:creationId xmlns:a16="http://schemas.microsoft.com/office/drawing/2014/main" id="{E8BDBCB8-B24B-4B56-AC62-FD1FD6EDDD0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710390" y="3029309"/>
            <a:ext cx="914400" cy="914400"/>
          </a:xfrm>
          <a:prstGeom prst="rect">
            <a:avLst/>
          </a:prstGeom>
        </p:spPr>
      </p:pic>
      <p:pic>
        <p:nvPicPr>
          <p:cNvPr id="13" name="Graphique 12" descr="Tendance à la hausse contour">
            <a:extLst>
              <a:ext uri="{FF2B5EF4-FFF2-40B4-BE49-F238E27FC236}">
                <a16:creationId xmlns:a16="http://schemas.microsoft.com/office/drawing/2014/main" id="{138DC5B2-2A97-42E9-8F27-8294FDC94AC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63172" y="3617437"/>
            <a:ext cx="914400" cy="914400"/>
          </a:xfrm>
          <a:prstGeom prst="rect">
            <a:avLst/>
          </a:prstGeom>
        </p:spPr>
      </p:pic>
      <p:pic>
        <p:nvPicPr>
          <p:cNvPr id="15" name="Graphique 14" descr="Énergie renouvelable contour">
            <a:extLst>
              <a:ext uri="{FF2B5EF4-FFF2-40B4-BE49-F238E27FC236}">
                <a16:creationId xmlns:a16="http://schemas.microsoft.com/office/drawing/2014/main" id="{228906D8-BEC9-4F5E-BEBE-0564922EF7C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527215" y="3578423"/>
            <a:ext cx="914400" cy="914400"/>
          </a:xfrm>
          <a:prstGeom prst="rect">
            <a:avLst/>
          </a:prstGeom>
        </p:spPr>
      </p:pic>
      <p:pic>
        <p:nvPicPr>
          <p:cNvPr id="17" name="Graphique 16" descr="Main ouverte avec une plante contour">
            <a:extLst>
              <a:ext uri="{FF2B5EF4-FFF2-40B4-BE49-F238E27FC236}">
                <a16:creationId xmlns:a16="http://schemas.microsoft.com/office/drawing/2014/main" id="{C412318C-036D-44F2-9FEA-28F596E7D379}"/>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409277" y="3000609"/>
            <a:ext cx="914400" cy="914400"/>
          </a:xfrm>
          <a:prstGeom prst="rect">
            <a:avLst/>
          </a:prstGeom>
        </p:spPr>
      </p:pic>
    </p:spTree>
    <p:extLst>
      <p:ext uri="{BB962C8B-B14F-4D97-AF65-F5344CB8AC3E}">
        <p14:creationId xmlns:p14="http://schemas.microsoft.com/office/powerpoint/2010/main" val="287432434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OWER_USER_TAGS_ICONS" val="Shape icons"/>
</p:tagLst>
</file>

<file path=ppt/tags/tag2.xml><?xml version="1.0" encoding="utf-8"?>
<p:tagLst xmlns:a="http://schemas.openxmlformats.org/drawingml/2006/main" xmlns:r="http://schemas.openxmlformats.org/officeDocument/2006/relationships" xmlns:p="http://schemas.openxmlformats.org/presentationml/2006/main">
  <p:tag name="POWER_USER_TAGS_ICONS" val=""/>
</p:tagLst>
</file>

<file path=ppt/tags/tag3.xml><?xml version="1.0" encoding="utf-8"?>
<p:tagLst xmlns:a="http://schemas.openxmlformats.org/drawingml/2006/main" xmlns:r="http://schemas.openxmlformats.org/officeDocument/2006/relationships" xmlns:p="http://schemas.openxmlformats.org/presentationml/2006/main">
  <p:tag name="POWER_USER_TAGS_ICONS" val="Teamwork*helping*collaboration*people*coworkers*colleagues*creativity*ideas*computer*laptop*digital*technology*co-creation*brainstorming*crowsourcing*hackers*geeks"/>
</p:tagLst>
</file>

<file path=ppt/tags/tag4.xml><?xml version="1.0" encoding="utf-8"?>
<p:tagLst xmlns:a="http://schemas.openxmlformats.org/drawingml/2006/main" xmlns:r="http://schemas.openxmlformats.org/officeDocument/2006/relationships" xmlns:p="http://schemas.openxmlformats.org/presentationml/2006/main">
  <p:tag name="POWER_USER_TAGS_ICONS" val="Shape icons"/>
</p:tagLst>
</file>

<file path=ppt/tags/tag5.xml><?xml version="1.0" encoding="utf-8"?>
<p:tagLst xmlns:a="http://schemas.openxmlformats.org/drawingml/2006/main" xmlns:r="http://schemas.openxmlformats.org/officeDocument/2006/relationships" xmlns:p="http://schemas.openxmlformats.org/presentationml/2006/main">
  <p:tag name="POWER_USER_TAGS_ICONS" val="Shape icons"/>
</p:tagLst>
</file>

<file path=ppt/tags/tag6.xml><?xml version="1.0" encoding="utf-8"?>
<p:tagLst xmlns:a="http://schemas.openxmlformats.org/drawingml/2006/main" xmlns:r="http://schemas.openxmlformats.org/officeDocument/2006/relationships" xmlns:p="http://schemas.openxmlformats.org/presentationml/2006/main">
  <p:tag name="POWER_USER_TAGS_ICONS" val="Shape icons"/>
</p:tagLst>
</file>

<file path=ppt/tags/tag7.xml><?xml version="1.0" encoding="utf-8"?>
<p:tagLst xmlns:a="http://schemas.openxmlformats.org/drawingml/2006/main" xmlns:r="http://schemas.openxmlformats.org/officeDocument/2006/relationships" xmlns:p="http://schemas.openxmlformats.org/presentationml/2006/main">
  <p:tag name="POWER_USER_TAGS_ICONS" val="Shape icons"/>
</p:tagLst>
</file>

<file path=ppt/tags/tag8.xml><?xml version="1.0" encoding="utf-8"?>
<p:tagLst xmlns:a="http://schemas.openxmlformats.org/drawingml/2006/main" xmlns:r="http://schemas.openxmlformats.org/officeDocument/2006/relationships" xmlns:p="http://schemas.openxmlformats.org/presentationml/2006/main">
  <p:tag name="POWER_USER_TAGS_ICONS" val="Shape icons"/>
</p:tagLst>
</file>

<file path=ppt/tags/tag9.xml><?xml version="1.0" encoding="utf-8"?>
<p:tagLst xmlns:a="http://schemas.openxmlformats.org/drawingml/2006/main" xmlns:r="http://schemas.openxmlformats.org/officeDocument/2006/relationships" xmlns:p="http://schemas.openxmlformats.org/presentationml/2006/main">
  <p:tag name="POWER_USER_TAGS_ICONS" val="Shape icons"/>
</p:tagLst>
</file>

<file path=ppt/theme/theme1.xml><?xml version="1.0" encoding="utf-8"?>
<a:theme xmlns:a="http://schemas.openxmlformats.org/drawingml/2006/main" name="Conception personnalisée">
  <a:themeElements>
    <a:clrScheme name="Personnalisé 8">
      <a:dk1>
        <a:sysClr val="windowText" lastClr="000000"/>
      </a:dk1>
      <a:lt1>
        <a:sysClr val="window" lastClr="FFFFFF"/>
      </a:lt1>
      <a:dk2>
        <a:srgbClr val="1F497D"/>
      </a:dk2>
      <a:lt2>
        <a:srgbClr val="EEECE1"/>
      </a:lt2>
      <a:accent1>
        <a:srgbClr val="FF5000"/>
      </a:accent1>
      <a:accent2>
        <a:srgbClr val="FF9900"/>
      </a:accent2>
      <a:accent3>
        <a:srgbClr val="FFD200"/>
      </a:accent3>
      <a:accent4>
        <a:srgbClr val="611061"/>
      </a:accent4>
      <a:accent5>
        <a:srgbClr val="38A29B"/>
      </a:accent5>
      <a:accent6>
        <a:srgbClr val="FF32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4003</TotalTime>
  <Words>719</Words>
  <Application>Microsoft Office PowerPoint</Application>
  <PresentationFormat>Affichage à l'écran (4:3)</PresentationFormat>
  <Paragraphs>86</Paragraphs>
  <Slides>8</Slides>
  <Notes>0</Notes>
  <HiddenSlides>0</HiddenSlides>
  <MMClips>0</MMClips>
  <ScaleCrop>false</ScaleCrop>
  <HeadingPairs>
    <vt:vector size="6" baseType="variant">
      <vt:variant>
        <vt:lpstr>Polices utilisées</vt:lpstr>
      </vt:variant>
      <vt:variant>
        <vt:i4>2</vt:i4>
      </vt:variant>
      <vt:variant>
        <vt:lpstr>Thème</vt:lpstr>
      </vt:variant>
      <vt:variant>
        <vt:i4>1</vt:i4>
      </vt:variant>
      <vt:variant>
        <vt:lpstr>Titres des diapositives</vt:lpstr>
      </vt:variant>
      <vt:variant>
        <vt:i4>8</vt:i4>
      </vt:variant>
    </vt:vector>
  </HeadingPairs>
  <TitlesOfParts>
    <vt:vector size="11" baseType="lpstr">
      <vt:lpstr>Arial</vt:lpstr>
      <vt:lpstr>Calibri</vt:lpstr>
      <vt:lpstr>Conception personnalisée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admin</dc:creator>
  <cp:lastModifiedBy>FAUCHER Anne</cp:lastModifiedBy>
  <cp:revision>255</cp:revision>
  <cp:lastPrinted>2021-12-02T07:39:13Z</cp:lastPrinted>
  <dcterms:created xsi:type="dcterms:W3CDTF">2013-08-01T09:49:53Z</dcterms:created>
  <dcterms:modified xsi:type="dcterms:W3CDTF">2022-03-11T12:46:03Z</dcterms:modified>
</cp:coreProperties>
</file>