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4"/>
  </p:sldMasterIdLst>
  <p:notesMasterIdLst>
    <p:notesMasterId r:id="rId51"/>
  </p:notesMasterIdLst>
  <p:sldIdLst>
    <p:sldId id="256" r:id="rId5"/>
    <p:sldId id="327" r:id="rId6"/>
    <p:sldId id="343" r:id="rId7"/>
    <p:sldId id="345" r:id="rId8"/>
    <p:sldId id="299" r:id="rId9"/>
    <p:sldId id="346" r:id="rId10"/>
    <p:sldId id="300" r:id="rId11"/>
    <p:sldId id="301" r:id="rId12"/>
    <p:sldId id="308" r:id="rId13"/>
    <p:sldId id="302" r:id="rId14"/>
    <p:sldId id="303" r:id="rId15"/>
    <p:sldId id="304" r:id="rId16"/>
    <p:sldId id="403" r:id="rId17"/>
    <p:sldId id="389" r:id="rId18"/>
    <p:sldId id="261" r:id="rId19"/>
    <p:sldId id="310" r:id="rId20"/>
    <p:sldId id="330" r:id="rId21"/>
    <p:sldId id="357" r:id="rId22"/>
    <p:sldId id="391" r:id="rId23"/>
    <p:sldId id="392" r:id="rId24"/>
    <p:sldId id="404" r:id="rId25"/>
    <p:sldId id="405" r:id="rId26"/>
    <p:sldId id="406" r:id="rId27"/>
    <p:sldId id="407" r:id="rId28"/>
    <p:sldId id="394" r:id="rId29"/>
    <p:sldId id="408" r:id="rId30"/>
    <p:sldId id="409" r:id="rId31"/>
    <p:sldId id="410" r:id="rId32"/>
    <p:sldId id="411" r:id="rId33"/>
    <p:sldId id="393" r:id="rId34"/>
    <p:sldId id="412" r:id="rId35"/>
    <p:sldId id="413" r:id="rId36"/>
    <p:sldId id="390" r:id="rId37"/>
    <p:sldId id="335" r:id="rId38"/>
    <p:sldId id="267" r:id="rId39"/>
    <p:sldId id="270" r:id="rId40"/>
    <p:sldId id="271" r:id="rId41"/>
    <p:sldId id="288" r:id="rId42"/>
    <p:sldId id="380" r:id="rId43"/>
    <p:sldId id="273" r:id="rId44"/>
    <p:sldId id="290" r:id="rId45"/>
    <p:sldId id="371" r:id="rId46"/>
    <p:sldId id="373" r:id="rId47"/>
    <p:sldId id="375" r:id="rId48"/>
    <p:sldId id="376" r:id="rId49"/>
    <p:sldId id="257" r:id="rId50"/>
  </p:sldIdLst>
  <p:sldSz cx="10691813" cy="7559675"/>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C David - AERBFC" initials="BDA" lastIdx="15" clrIdx="0"/>
  <p:cmAuthor id="2" name="THUILLIER Hugo" initials="TH"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FFCC"/>
    <a:srgbClr val="FEE5B6"/>
    <a:srgbClr val="F9E0A8"/>
    <a:srgbClr val="FDC925"/>
    <a:srgbClr val="263338"/>
    <a:srgbClr val="FFD83A"/>
    <a:srgbClr val="AEBEC4"/>
    <a:srgbClr val="465A64"/>
    <a:srgbClr val="C7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59" autoAdjust="0"/>
    <p:restoredTop sz="94695"/>
  </p:normalViewPr>
  <p:slideViewPr>
    <p:cSldViewPr snapToGrid="0">
      <p:cViewPr varScale="1">
        <p:scale>
          <a:sx n="78" d="100"/>
          <a:sy n="78" d="100"/>
        </p:scale>
        <p:origin x="1286" y="67"/>
      </p:cViewPr>
      <p:guideLst>
        <p:guide orient="horz" pos="2381"/>
        <p:guide pos="3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9457949-878A-C646-9C40-78C329F7C4AD}" type="datetimeFigureOut">
              <a:rPr lang="fr-FR" smtClean="0"/>
              <a:pPr/>
              <a:t>23/11/2021</a:t>
            </a:fld>
            <a:endParaRPr lang="fr-FR"/>
          </a:p>
        </p:txBody>
      </p:sp>
      <p:sp>
        <p:nvSpPr>
          <p:cNvPr id="4" name="Espace réservé de l’image des diapositives 3"/>
          <p:cNvSpPr>
            <a:spLocks noGrp="1" noRot="1" noChangeAspect="1"/>
          </p:cNvSpPr>
          <p:nvPr>
            <p:ph type="sldImg" idx="2"/>
          </p:nvPr>
        </p:nvSpPr>
        <p:spPr>
          <a:xfrm>
            <a:off x="1030288" y="1241425"/>
            <a:ext cx="4737100"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092133C-CDBA-7F4A-8117-54B743598B56}" type="slidenum">
              <a:rPr lang="fr-FR" smtClean="0"/>
              <a:pPr/>
              <a:t>‹N°›</a:t>
            </a:fld>
            <a:endParaRPr lang="fr-FR"/>
          </a:p>
        </p:txBody>
      </p:sp>
    </p:spTree>
    <p:extLst>
      <p:ext uri="{BB962C8B-B14F-4D97-AF65-F5344CB8AC3E}">
        <p14:creationId xmlns:p14="http://schemas.microsoft.com/office/powerpoint/2010/main" val="1522527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3</a:t>
            </a:fld>
            <a:endParaRPr lang="fr-FR"/>
          </a:p>
        </p:txBody>
      </p:sp>
    </p:spTree>
    <p:extLst>
      <p:ext uri="{BB962C8B-B14F-4D97-AF65-F5344CB8AC3E}">
        <p14:creationId xmlns:p14="http://schemas.microsoft.com/office/powerpoint/2010/main" val="3136011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12</a:t>
            </a:fld>
            <a:endParaRPr lang="fr-FR"/>
          </a:p>
        </p:txBody>
      </p:sp>
    </p:spTree>
    <p:extLst>
      <p:ext uri="{BB962C8B-B14F-4D97-AF65-F5344CB8AC3E}">
        <p14:creationId xmlns:p14="http://schemas.microsoft.com/office/powerpoint/2010/main" val="2707867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13</a:t>
            </a:fld>
            <a:endParaRPr lang="fr-FR"/>
          </a:p>
        </p:txBody>
      </p:sp>
    </p:spTree>
    <p:extLst>
      <p:ext uri="{BB962C8B-B14F-4D97-AF65-F5344CB8AC3E}">
        <p14:creationId xmlns:p14="http://schemas.microsoft.com/office/powerpoint/2010/main" val="2876868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14</a:t>
            </a:fld>
            <a:endParaRPr lang="fr-FR"/>
          </a:p>
        </p:txBody>
      </p:sp>
    </p:spTree>
    <p:extLst>
      <p:ext uri="{BB962C8B-B14F-4D97-AF65-F5344CB8AC3E}">
        <p14:creationId xmlns:p14="http://schemas.microsoft.com/office/powerpoint/2010/main" val="2876868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15</a:t>
            </a:fld>
            <a:endParaRPr lang="fr-FR"/>
          </a:p>
        </p:txBody>
      </p:sp>
    </p:spTree>
    <p:extLst>
      <p:ext uri="{BB962C8B-B14F-4D97-AF65-F5344CB8AC3E}">
        <p14:creationId xmlns:p14="http://schemas.microsoft.com/office/powerpoint/2010/main" val="1921685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16</a:t>
            </a:fld>
            <a:endParaRPr lang="fr-FR"/>
          </a:p>
        </p:txBody>
      </p:sp>
    </p:spTree>
    <p:extLst>
      <p:ext uri="{BB962C8B-B14F-4D97-AF65-F5344CB8AC3E}">
        <p14:creationId xmlns:p14="http://schemas.microsoft.com/office/powerpoint/2010/main" val="4261820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18</a:t>
            </a:fld>
            <a:endParaRPr lang="fr-FR"/>
          </a:p>
        </p:txBody>
      </p:sp>
    </p:spTree>
    <p:extLst>
      <p:ext uri="{BB962C8B-B14F-4D97-AF65-F5344CB8AC3E}">
        <p14:creationId xmlns:p14="http://schemas.microsoft.com/office/powerpoint/2010/main" val="3714451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92133C-CDBA-7F4A-8117-54B743598B5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8468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92133C-CDBA-7F4A-8117-54B743598B5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4912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21</a:t>
            </a:fld>
            <a:endParaRPr lang="fr-FR"/>
          </a:p>
        </p:txBody>
      </p:sp>
    </p:spTree>
    <p:extLst>
      <p:ext uri="{BB962C8B-B14F-4D97-AF65-F5344CB8AC3E}">
        <p14:creationId xmlns:p14="http://schemas.microsoft.com/office/powerpoint/2010/main" val="2146738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22</a:t>
            </a:fld>
            <a:endParaRPr lang="fr-FR"/>
          </a:p>
        </p:txBody>
      </p:sp>
    </p:spTree>
    <p:extLst>
      <p:ext uri="{BB962C8B-B14F-4D97-AF65-F5344CB8AC3E}">
        <p14:creationId xmlns:p14="http://schemas.microsoft.com/office/powerpoint/2010/main" val="2389702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4</a:t>
            </a:fld>
            <a:endParaRPr lang="fr-FR"/>
          </a:p>
        </p:txBody>
      </p:sp>
    </p:spTree>
    <p:extLst>
      <p:ext uri="{BB962C8B-B14F-4D97-AF65-F5344CB8AC3E}">
        <p14:creationId xmlns:p14="http://schemas.microsoft.com/office/powerpoint/2010/main" val="3217250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92133C-CDBA-7F4A-8117-54B743598B5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9391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92133C-CDBA-7F4A-8117-54B743598B5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8979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25</a:t>
            </a:fld>
            <a:endParaRPr lang="fr-FR"/>
          </a:p>
        </p:txBody>
      </p:sp>
    </p:spTree>
    <p:extLst>
      <p:ext uri="{BB962C8B-B14F-4D97-AF65-F5344CB8AC3E}">
        <p14:creationId xmlns:p14="http://schemas.microsoft.com/office/powerpoint/2010/main" val="3950078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26</a:t>
            </a:fld>
            <a:endParaRPr lang="fr-FR"/>
          </a:p>
        </p:txBody>
      </p:sp>
    </p:spTree>
    <p:extLst>
      <p:ext uri="{BB962C8B-B14F-4D97-AF65-F5344CB8AC3E}">
        <p14:creationId xmlns:p14="http://schemas.microsoft.com/office/powerpoint/2010/main" val="2135880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27</a:t>
            </a:fld>
            <a:endParaRPr lang="fr-FR"/>
          </a:p>
        </p:txBody>
      </p:sp>
    </p:spTree>
    <p:extLst>
      <p:ext uri="{BB962C8B-B14F-4D97-AF65-F5344CB8AC3E}">
        <p14:creationId xmlns:p14="http://schemas.microsoft.com/office/powerpoint/2010/main" val="1619381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28</a:t>
            </a:fld>
            <a:endParaRPr lang="fr-FR"/>
          </a:p>
        </p:txBody>
      </p:sp>
    </p:spTree>
    <p:extLst>
      <p:ext uri="{BB962C8B-B14F-4D97-AF65-F5344CB8AC3E}">
        <p14:creationId xmlns:p14="http://schemas.microsoft.com/office/powerpoint/2010/main" val="26263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29</a:t>
            </a:fld>
            <a:endParaRPr lang="fr-FR"/>
          </a:p>
        </p:txBody>
      </p:sp>
    </p:spTree>
    <p:extLst>
      <p:ext uri="{BB962C8B-B14F-4D97-AF65-F5344CB8AC3E}">
        <p14:creationId xmlns:p14="http://schemas.microsoft.com/office/powerpoint/2010/main" val="1564849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30</a:t>
            </a:fld>
            <a:endParaRPr lang="fr-FR"/>
          </a:p>
        </p:txBody>
      </p:sp>
    </p:spTree>
    <p:extLst>
      <p:ext uri="{BB962C8B-B14F-4D97-AF65-F5344CB8AC3E}">
        <p14:creationId xmlns:p14="http://schemas.microsoft.com/office/powerpoint/2010/main" val="3064427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31</a:t>
            </a:fld>
            <a:endParaRPr lang="fr-FR"/>
          </a:p>
        </p:txBody>
      </p:sp>
    </p:spTree>
    <p:extLst>
      <p:ext uri="{BB962C8B-B14F-4D97-AF65-F5344CB8AC3E}">
        <p14:creationId xmlns:p14="http://schemas.microsoft.com/office/powerpoint/2010/main" val="2745201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32</a:t>
            </a:fld>
            <a:endParaRPr lang="fr-FR"/>
          </a:p>
        </p:txBody>
      </p:sp>
    </p:spTree>
    <p:extLst>
      <p:ext uri="{BB962C8B-B14F-4D97-AF65-F5344CB8AC3E}">
        <p14:creationId xmlns:p14="http://schemas.microsoft.com/office/powerpoint/2010/main" val="1818669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5</a:t>
            </a:fld>
            <a:endParaRPr lang="fr-FR"/>
          </a:p>
        </p:txBody>
      </p:sp>
    </p:spTree>
    <p:extLst>
      <p:ext uri="{BB962C8B-B14F-4D97-AF65-F5344CB8AC3E}">
        <p14:creationId xmlns:p14="http://schemas.microsoft.com/office/powerpoint/2010/main" val="4157869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solidFill>
                  <a:prstClr val="black"/>
                </a:solidFill>
              </a:rPr>
              <a:pPr/>
              <a:t>33</a:t>
            </a:fld>
            <a:endParaRPr lang="fr-FR">
              <a:solidFill>
                <a:prstClr val="black"/>
              </a:solidFill>
            </a:endParaRPr>
          </a:p>
        </p:txBody>
      </p:sp>
    </p:spTree>
    <p:extLst>
      <p:ext uri="{BB962C8B-B14F-4D97-AF65-F5344CB8AC3E}">
        <p14:creationId xmlns:p14="http://schemas.microsoft.com/office/powerpoint/2010/main" val="11294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34</a:t>
            </a:fld>
            <a:endParaRPr lang="fr-FR"/>
          </a:p>
        </p:txBody>
      </p:sp>
    </p:spTree>
    <p:extLst>
      <p:ext uri="{BB962C8B-B14F-4D97-AF65-F5344CB8AC3E}">
        <p14:creationId xmlns:p14="http://schemas.microsoft.com/office/powerpoint/2010/main" val="1741571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35</a:t>
            </a:fld>
            <a:endParaRPr lang="fr-FR"/>
          </a:p>
        </p:txBody>
      </p:sp>
    </p:spTree>
    <p:extLst>
      <p:ext uri="{BB962C8B-B14F-4D97-AF65-F5344CB8AC3E}">
        <p14:creationId xmlns:p14="http://schemas.microsoft.com/office/powerpoint/2010/main" val="1440758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36</a:t>
            </a:fld>
            <a:endParaRPr lang="fr-FR"/>
          </a:p>
        </p:txBody>
      </p:sp>
    </p:spTree>
    <p:extLst>
      <p:ext uri="{BB962C8B-B14F-4D97-AF65-F5344CB8AC3E}">
        <p14:creationId xmlns:p14="http://schemas.microsoft.com/office/powerpoint/2010/main" val="679509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37</a:t>
            </a:fld>
            <a:endParaRPr lang="fr-FR"/>
          </a:p>
        </p:txBody>
      </p:sp>
    </p:spTree>
    <p:extLst>
      <p:ext uri="{BB962C8B-B14F-4D97-AF65-F5344CB8AC3E}">
        <p14:creationId xmlns:p14="http://schemas.microsoft.com/office/powerpoint/2010/main" val="3669831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38</a:t>
            </a:fld>
            <a:endParaRPr lang="fr-FR"/>
          </a:p>
        </p:txBody>
      </p:sp>
    </p:spTree>
    <p:extLst>
      <p:ext uri="{BB962C8B-B14F-4D97-AF65-F5344CB8AC3E}">
        <p14:creationId xmlns:p14="http://schemas.microsoft.com/office/powerpoint/2010/main" val="1969296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39</a:t>
            </a:fld>
            <a:endParaRPr lang="fr-FR"/>
          </a:p>
        </p:txBody>
      </p:sp>
    </p:spTree>
    <p:extLst>
      <p:ext uri="{BB962C8B-B14F-4D97-AF65-F5344CB8AC3E}">
        <p14:creationId xmlns:p14="http://schemas.microsoft.com/office/powerpoint/2010/main" val="34495707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40</a:t>
            </a:fld>
            <a:endParaRPr lang="fr-FR"/>
          </a:p>
        </p:txBody>
      </p:sp>
    </p:spTree>
    <p:extLst>
      <p:ext uri="{BB962C8B-B14F-4D97-AF65-F5344CB8AC3E}">
        <p14:creationId xmlns:p14="http://schemas.microsoft.com/office/powerpoint/2010/main" val="4263761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41</a:t>
            </a:fld>
            <a:endParaRPr lang="fr-FR"/>
          </a:p>
        </p:txBody>
      </p:sp>
    </p:spTree>
    <p:extLst>
      <p:ext uri="{BB962C8B-B14F-4D97-AF65-F5344CB8AC3E}">
        <p14:creationId xmlns:p14="http://schemas.microsoft.com/office/powerpoint/2010/main" val="294515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42</a:t>
            </a:fld>
            <a:endParaRPr lang="fr-FR"/>
          </a:p>
        </p:txBody>
      </p:sp>
    </p:spTree>
    <p:extLst>
      <p:ext uri="{BB962C8B-B14F-4D97-AF65-F5344CB8AC3E}">
        <p14:creationId xmlns:p14="http://schemas.microsoft.com/office/powerpoint/2010/main" val="1758416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6</a:t>
            </a:fld>
            <a:endParaRPr lang="fr-FR"/>
          </a:p>
        </p:txBody>
      </p:sp>
    </p:spTree>
    <p:extLst>
      <p:ext uri="{BB962C8B-B14F-4D97-AF65-F5344CB8AC3E}">
        <p14:creationId xmlns:p14="http://schemas.microsoft.com/office/powerpoint/2010/main" val="11213026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43</a:t>
            </a:fld>
            <a:endParaRPr lang="fr-FR"/>
          </a:p>
        </p:txBody>
      </p:sp>
    </p:spTree>
    <p:extLst>
      <p:ext uri="{BB962C8B-B14F-4D97-AF65-F5344CB8AC3E}">
        <p14:creationId xmlns:p14="http://schemas.microsoft.com/office/powerpoint/2010/main" val="42582006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44</a:t>
            </a:fld>
            <a:endParaRPr lang="fr-FR"/>
          </a:p>
        </p:txBody>
      </p:sp>
    </p:spTree>
    <p:extLst>
      <p:ext uri="{BB962C8B-B14F-4D97-AF65-F5344CB8AC3E}">
        <p14:creationId xmlns:p14="http://schemas.microsoft.com/office/powerpoint/2010/main" val="37271515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45</a:t>
            </a:fld>
            <a:endParaRPr lang="fr-FR"/>
          </a:p>
        </p:txBody>
      </p:sp>
    </p:spTree>
    <p:extLst>
      <p:ext uri="{BB962C8B-B14F-4D97-AF65-F5344CB8AC3E}">
        <p14:creationId xmlns:p14="http://schemas.microsoft.com/office/powerpoint/2010/main" val="937026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7</a:t>
            </a:fld>
            <a:endParaRPr lang="fr-FR"/>
          </a:p>
        </p:txBody>
      </p:sp>
    </p:spTree>
    <p:extLst>
      <p:ext uri="{BB962C8B-B14F-4D97-AF65-F5344CB8AC3E}">
        <p14:creationId xmlns:p14="http://schemas.microsoft.com/office/powerpoint/2010/main" val="2407064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8</a:t>
            </a:fld>
            <a:endParaRPr lang="fr-FR"/>
          </a:p>
        </p:txBody>
      </p:sp>
    </p:spTree>
    <p:extLst>
      <p:ext uri="{BB962C8B-B14F-4D97-AF65-F5344CB8AC3E}">
        <p14:creationId xmlns:p14="http://schemas.microsoft.com/office/powerpoint/2010/main" val="376596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9</a:t>
            </a:fld>
            <a:endParaRPr lang="fr-FR"/>
          </a:p>
        </p:txBody>
      </p:sp>
    </p:spTree>
    <p:extLst>
      <p:ext uri="{BB962C8B-B14F-4D97-AF65-F5344CB8AC3E}">
        <p14:creationId xmlns:p14="http://schemas.microsoft.com/office/powerpoint/2010/main" val="1376007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10</a:t>
            </a:fld>
            <a:endParaRPr lang="fr-FR"/>
          </a:p>
        </p:txBody>
      </p:sp>
    </p:spTree>
    <p:extLst>
      <p:ext uri="{BB962C8B-B14F-4D97-AF65-F5344CB8AC3E}">
        <p14:creationId xmlns:p14="http://schemas.microsoft.com/office/powerpoint/2010/main" val="822616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0288" y="1241425"/>
            <a:ext cx="4737100" cy="33496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092133C-CDBA-7F4A-8117-54B743598B56}" type="slidenum">
              <a:rPr lang="fr-FR" smtClean="0"/>
              <a:pPr/>
              <a:t>11</a:t>
            </a:fld>
            <a:endParaRPr lang="fr-FR"/>
          </a:p>
        </p:txBody>
      </p:sp>
    </p:spTree>
    <p:extLst>
      <p:ext uri="{BB962C8B-B14F-4D97-AF65-F5344CB8AC3E}">
        <p14:creationId xmlns:p14="http://schemas.microsoft.com/office/powerpoint/2010/main" val="1042839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fr-FR"/>
              <a:t>Modifiez le style du titre</a:t>
            </a:r>
            <a:endParaRPr lang="en-US"/>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fr-FR"/>
              <a:t>Modifiez le style des sous-titres du masque</a:t>
            </a:r>
            <a:endParaRPr lang="en-US"/>
          </a:p>
        </p:txBody>
      </p:sp>
      <p:sp>
        <p:nvSpPr>
          <p:cNvPr id="4" name="Date Placeholder 3"/>
          <p:cNvSpPr>
            <a:spLocks noGrp="1"/>
          </p:cNvSpPr>
          <p:nvPr>
            <p:ph type="dt" sz="half" idx="10"/>
          </p:nvPr>
        </p:nvSpPr>
        <p:spPr>
          <a:xfrm>
            <a:off x="735062" y="7006700"/>
            <a:ext cx="2405658" cy="402483"/>
          </a:xfrm>
          <a:prstGeom prst="rect">
            <a:avLst/>
          </a:prstGeom>
        </p:spPr>
        <p:txBody>
          <a:bodyPr/>
          <a:lstStyle/>
          <a:p>
            <a:fld id="{C764DE79-268F-4C1A-8933-263129D2AF90}" type="datetimeFigureOut">
              <a:rPr lang="en-US" dirty="0"/>
              <a:t>11/23/2021</a:t>
            </a:fld>
            <a:endParaRPr lang="en-US"/>
          </a:p>
        </p:txBody>
      </p:sp>
      <p:sp>
        <p:nvSpPr>
          <p:cNvPr id="5" name="Footer Placeholder 4"/>
          <p:cNvSpPr>
            <a:spLocks noGrp="1"/>
          </p:cNvSpPr>
          <p:nvPr>
            <p:ph type="ftr" sz="quarter" idx="11"/>
          </p:nvPr>
        </p:nvSpPr>
        <p:spPr/>
        <p:txBody>
          <a:bodyPr/>
          <a:lstStyle/>
          <a:p>
            <a:r>
              <a:rPr lang="fr-FR"/>
              <a:t>État des lieux SRDEII 2022-2027 / Restitution 27/09/21</a:t>
            </a:r>
          </a:p>
        </p:txBody>
      </p:sp>
      <p:sp>
        <p:nvSpPr>
          <p:cNvPr id="6" name="Slide Number Placeholder 5"/>
          <p:cNvSpPr>
            <a:spLocks noGrp="1"/>
          </p:cNvSpPr>
          <p:nvPr>
            <p:ph type="sldNum" sz="quarter" idx="12"/>
          </p:nvPr>
        </p:nvSpPr>
        <p:spPr/>
        <p:txBody>
          <a:bodyPr/>
          <a:lstStyle/>
          <a:p>
            <a:fld id="{8ECEC30E-1258-054F-B60D-80152FB12A9F}" type="slidenum">
              <a:rPr lang="fr-FR" smtClean="0"/>
              <a:pPr/>
              <a:t>‹N°›</a:t>
            </a:fld>
            <a:endParaRPr lang="fr-FR"/>
          </a:p>
        </p:txBody>
      </p:sp>
    </p:spTree>
    <p:extLst>
      <p:ext uri="{BB962C8B-B14F-4D97-AF65-F5344CB8AC3E}">
        <p14:creationId xmlns:p14="http://schemas.microsoft.com/office/powerpoint/2010/main" val="3648203737"/>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a:off x="735062" y="7006700"/>
            <a:ext cx="2405658" cy="402483"/>
          </a:xfrm>
          <a:prstGeom prst="rect">
            <a:avLst/>
          </a:prstGeom>
        </p:spPr>
        <p:txBody>
          <a:bodyPr/>
          <a:lstStyle/>
          <a:p>
            <a:fld id="{C764DE79-268F-4C1A-8933-263129D2AF90}" type="datetimeFigureOut">
              <a:rPr lang="en-US" dirty="0"/>
              <a:t>11/23/2021</a:t>
            </a:fld>
            <a:endParaRPr lang="en-US"/>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ECEC30E-1258-054F-B60D-80152FB12A9F}" type="slidenum">
              <a:rPr lang="fr-FR" smtClean="0"/>
              <a:pPr/>
              <a:t>‹N°›</a:t>
            </a:fld>
            <a:endParaRPr lang="fr-FR"/>
          </a:p>
        </p:txBody>
      </p:sp>
    </p:spTree>
    <p:extLst>
      <p:ext uri="{BB962C8B-B14F-4D97-AF65-F5344CB8AC3E}">
        <p14:creationId xmlns:p14="http://schemas.microsoft.com/office/powerpoint/2010/main" val="71152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a:off x="735062" y="7006700"/>
            <a:ext cx="2405658" cy="402483"/>
          </a:xfrm>
          <a:prstGeom prst="rect">
            <a:avLst/>
          </a:prstGeom>
        </p:spPr>
        <p:txBody>
          <a:bodyPr/>
          <a:lstStyle/>
          <a:p>
            <a:fld id="{C764DE79-268F-4C1A-8933-263129D2AF90}" type="datetimeFigureOut">
              <a:rPr lang="en-US" dirty="0"/>
              <a:t>11/23/2021</a:t>
            </a:fld>
            <a:endParaRPr lang="en-US"/>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ECEC30E-1258-054F-B60D-80152FB12A9F}" type="slidenum">
              <a:rPr lang="fr-FR" smtClean="0"/>
              <a:pPr/>
              <a:t>‹N°›</a:t>
            </a:fld>
            <a:endParaRPr lang="fr-FR"/>
          </a:p>
        </p:txBody>
      </p:sp>
    </p:spTree>
    <p:extLst>
      <p:ext uri="{BB962C8B-B14F-4D97-AF65-F5344CB8AC3E}">
        <p14:creationId xmlns:p14="http://schemas.microsoft.com/office/powerpoint/2010/main" val="4207740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 titre dossier">
    <p:spTree>
      <p:nvGrpSpPr>
        <p:cNvPr id="1" name=""/>
        <p:cNvGrpSpPr/>
        <p:nvPr/>
      </p:nvGrpSpPr>
      <p:grpSpPr>
        <a:xfrm>
          <a:off x="0" y="0"/>
          <a:ext cx="0" cy="0"/>
          <a:chOff x="0" y="0"/>
          <a:chExt cx="0" cy="0"/>
        </a:xfrm>
      </p:grpSpPr>
      <p:sp>
        <p:nvSpPr>
          <p:cNvPr id="9" name="Rectangle 8"/>
          <p:cNvSpPr/>
          <p:nvPr userDrawn="1"/>
        </p:nvSpPr>
        <p:spPr>
          <a:xfrm>
            <a:off x="-233883" y="-188991"/>
            <a:ext cx="11117815" cy="79691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a:p>
        </p:txBody>
      </p:sp>
    </p:spTree>
    <p:extLst>
      <p:ext uri="{BB962C8B-B14F-4D97-AF65-F5344CB8AC3E}">
        <p14:creationId xmlns:p14="http://schemas.microsoft.com/office/powerpoint/2010/main" val="3757408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 standard avec pied de page">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p>
            <a:endParaRPr lang="fr-FR"/>
          </a:p>
        </p:txBody>
      </p:sp>
      <p:sp>
        <p:nvSpPr>
          <p:cNvPr id="4" name="Espace réservé du numéro de diapositive 3"/>
          <p:cNvSpPr>
            <a:spLocks noGrp="1"/>
          </p:cNvSpPr>
          <p:nvPr>
            <p:ph type="sldNum" sz="quarter" idx="11"/>
          </p:nvPr>
        </p:nvSpPr>
        <p:spPr/>
        <p:txBody>
          <a:bodyPr/>
          <a:lstStyle/>
          <a:p>
            <a:fld id="{8ECEC30E-1258-054F-B60D-80152FB12A9F}" type="slidenum">
              <a:rPr lang="fr-FR" smtClean="0"/>
              <a:pPr/>
              <a:t>‹N°›</a:t>
            </a:fld>
            <a:endParaRPr lang="fr-FR"/>
          </a:p>
        </p:txBody>
      </p:sp>
    </p:spTree>
    <p:extLst>
      <p:ext uri="{BB962C8B-B14F-4D97-AF65-F5344CB8AC3E}">
        <p14:creationId xmlns:p14="http://schemas.microsoft.com/office/powerpoint/2010/main" val="2435152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420006" y="7006699"/>
            <a:ext cx="7542740" cy="402483"/>
          </a:xfrm>
          <a:prstGeom prst="rect">
            <a:avLst/>
          </a:prstGeom>
        </p:spPr>
        <p:txBody>
          <a:bodyPr/>
          <a:lstStyle>
            <a:lvl1pPr>
              <a:defRPr/>
            </a:lvl1pPr>
          </a:lstStyle>
          <a:p>
            <a:endParaRPr lang="fr-FR"/>
          </a:p>
        </p:txBody>
      </p:sp>
      <p:sp>
        <p:nvSpPr>
          <p:cNvPr id="4" name="Espace réservé du numéro de diapositive 3"/>
          <p:cNvSpPr>
            <a:spLocks noGrp="1"/>
          </p:cNvSpPr>
          <p:nvPr>
            <p:ph type="sldNum" sz="quarter" idx="12"/>
          </p:nvPr>
        </p:nvSpPr>
        <p:spPr>
          <a:xfrm>
            <a:off x="242237" y="7006699"/>
            <a:ext cx="693297" cy="402483"/>
          </a:xfrm>
          <a:prstGeom prst="rect">
            <a:avLst/>
          </a:prstGeom>
        </p:spPr>
        <p:txBody>
          <a:bodyPr/>
          <a:lstStyle/>
          <a:p>
            <a:fld id="{8ECEC30E-1258-054F-B60D-80152FB12A9F}" type="slidenum">
              <a:rPr lang="fr-FR" smtClean="0"/>
              <a:pPr/>
              <a:t>‹N°›</a:t>
            </a:fld>
            <a:endParaRPr lang="fr-FR"/>
          </a:p>
        </p:txBody>
      </p:sp>
    </p:spTree>
    <p:extLst>
      <p:ext uri="{BB962C8B-B14F-4D97-AF65-F5344CB8AC3E}">
        <p14:creationId xmlns:p14="http://schemas.microsoft.com/office/powerpoint/2010/main" val="2104888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Fin">
    <p:bg>
      <p:bgPr>
        <a:solidFill>
          <a:srgbClr val="FDC925"/>
        </a:solidFill>
        <a:effectLst/>
      </p:bgPr>
    </p:bg>
    <p:spTree>
      <p:nvGrpSpPr>
        <p:cNvPr id="1" name=""/>
        <p:cNvGrpSpPr/>
        <p:nvPr/>
      </p:nvGrpSpPr>
      <p:grpSpPr>
        <a:xfrm>
          <a:off x="0" y="0"/>
          <a:ext cx="0" cy="0"/>
          <a:chOff x="0" y="0"/>
          <a:chExt cx="0" cy="0"/>
        </a:xfrm>
      </p:grpSpPr>
      <p:cxnSp>
        <p:nvCxnSpPr>
          <p:cNvPr id="6" name="Connecteur droit 5"/>
          <p:cNvCxnSpPr>
            <a:cxnSpLocks/>
          </p:cNvCxnSpPr>
          <p:nvPr/>
        </p:nvCxnSpPr>
        <p:spPr>
          <a:xfrm>
            <a:off x="5344051" y="2233340"/>
            <a:ext cx="1856" cy="30327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Image 1" descr="AER Logotype - BLANC.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82859" y="2289136"/>
            <a:ext cx="4930529" cy="2921126"/>
          </a:xfrm>
          <a:prstGeom prst="rect">
            <a:avLst/>
          </a:prstGeom>
        </p:spPr>
      </p:pic>
      <p:sp>
        <p:nvSpPr>
          <p:cNvPr id="5" name="ZoneTexte 4">
            <a:extLst>
              <a:ext uri="{FF2B5EF4-FFF2-40B4-BE49-F238E27FC236}">
                <a16:creationId xmlns:a16="http://schemas.microsoft.com/office/drawing/2014/main" id="{15E331F2-5656-45BB-B6A9-F7FB385E29E8}"/>
              </a:ext>
            </a:extLst>
          </p:cNvPr>
          <p:cNvSpPr txBox="1"/>
          <p:nvPr userDrawn="1"/>
        </p:nvSpPr>
        <p:spPr>
          <a:xfrm>
            <a:off x="6091702" y="2193893"/>
            <a:ext cx="5138737" cy="3418093"/>
          </a:xfrm>
          <a:prstGeom prst="rect">
            <a:avLst/>
          </a:prstGeom>
          <a:noFill/>
        </p:spPr>
        <p:txBody>
          <a:bodyPr wrap="none" lIns="106913" tIns="53456" rIns="106913" bIns="53456" rtlCol="0">
            <a:spAutoFit/>
          </a:bodyPr>
          <a:lstStyle/>
          <a:p>
            <a:r>
              <a:rPr lang="fr-FR" sz="2806" baseline="30000">
                <a:solidFill>
                  <a:schemeClr val="bg1"/>
                </a:solidFill>
              </a:rPr>
              <a:t>Maison de l’Économie</a:t>
            </a:r>
          </a:p>
          <a:p>
            <a:r>
              <a:rPr lang="fr-FR" sz="2806" baseline="30000">
                <a:solidFill>
                  <a:schemeClr val="bg1"/>
                </a:solidFill>
              </a:rPr>
              <a:t>46 avenue Villarceau</a:t>
            </a:r>
            <a:br>
              <a:rPr lang="fr-FR" sz="2806" baseline="30000">
                <a:solidFill>
                  <a:schemeClr val="bg1"/>
                </a:solidFill>
              </a:rPr>
            </a:br>
            <a:r>
              <a:rPr lang="fr-FR" sz="2806" baseline="30000">
                <a:solidFill>
                  <a:schemeClr val="bg1"/>
                </a:solidFill>
              </a:rPr>
              <a:t>25000 Besançon</a:t>
            </a:r>
          </a:p>
          <a:p>
            <a:r>
              <a:rPr lang="cs-CZ" sz="2806" baseline="30000">
                <a:solidFill>
                  <a:schemeClr val="bg1"/>
                </a:solidFill>
              </a:rPr>
              <a:t>T. </a:t>
            </a:r>
            <a:r>
              <a:rPr lang="cs-CZ" sz="2806" b="1" baseline="30000">
                <a:solidFill>
                  <a:schemeClr val="bg1"/>
                </a:solidFill>
              </a:rPr>
              <a:t>+33 (0)3 81 81 82 83</a:t>
            </a:r>
          </a:p>
          <a:p>
            <a:endParaRPr lang="de-DE" sz="2806" baseline="30000">
              <a:solidFill>
                <a:schemeClr val="bg1"/>
              </a:solidFill>
            </a:endParaRPr>
          </a:p>
          <a:p>
            <a:r>
              <a:rPr lang="de-DE" sz="2806" baseline="30000">
                <a:solidFill>
                  <a:schemeClr val="bg1"/>
                </a:solidFill>
              </a:rPr>
              <a:t>Maison Régionale de l‘Innovation</a:t>
            </a:r>
          </a:p>
          <a:p>
            <a:r>
              <a:rPr lang="de-DE" sz="2806" baseline="30000">
                <a:solidFill>
                  <a:schemeClr val="bg1"/>
                </a:solidFill>
              </a:rPr>
              <a:t>64 A rue Sully - CS 77124                                              </a:t>
            </a:r>
          </a:p>
          <a:p>
            <a:r>
              <a:rPr lang="de-DE" sz="2806" baseline="30000">
                <a:solidFill>
                  <a:schemeClr val="bg1"/>
                </a:solidFill>
              </a:rPr>
              <a:t>21071 Dijon Cedex</a:t>
            </a:r>
          </a:p>
          <a:p>
            <a:r>
              <a:rPr lang="is-IS" sz="2806" baseline="30000">
                <a:solidFill>
                  <a:schemeClr val="bg1"/>
                </a:solidFill>
              </a:rPr>
              <a:t>T. </a:t>
            </a:r>
            <a:r>
              <a:rPr lang="is-IS" sz="2806" b="1" baseline="30000">
                <a:solidFill>
                  <a:schemeClr val="bg1"/>
                </a:solidFill>
              </a:rPr>
              <a:t>+33 (0)3 80 40 33 88</a:t>
            </a:r>
          </a:p>
          <a:p>
            <a:endParaRPr lang="is-IS" sz="2806" baseline="30000">
              <a:solidFill>
                <a:schemeClr val="bg1"/>
              </a:solidFill>
            </a:endParaRPr>
          </a:p>
          <a:p>
            <a:r>
              <a:rPr lang="is-IS" sz="2806" b="1" baseline="30000">
                <a:solidFill>
                  <a:srgbClr val="465A64"/>
                </a:solidFill>
              </a:rPr>
              <a:t>www.aer-bfc.com</a:t>
            </a:r>
            <a:endParaRPr lang="fr-FR" sz="2806" b="1">
              <a:solidFill>
                <a:srgbClr val="465A64"/>
              </a:solidFill>
            </a:endParaRPr>
          </a:p>
        </p:txBody>
      </p:sp>
      <p:sp>
        <p:nvSpPr>
          <p:cNvPr id="3" name="Rectangle 2">
            <a:extLst>
              <a:ext uri="{FF2B5EF4-FFF2-40B4-BE49-F238E27FC236}">
                <a16:creationId xmlns:a16="http://schemas.microsoft.com/office/drawing/2014/main" id="{C3B3A6C6-ABFE-4A69-A871-2D37DCD270C8}"/>
              </a:ext>
            </a:extLst>
          </p:cNvPr>
          <p:cNvSpPr/>
          <p:nvPr userDrawn="1"/>
        </p:nvSpPr>
        <p:spPr>
          <a:xfrm>
            <a:off x="0" y="6488935"/>
            <a:ext cx="10691813" cy="1070740"/>
          </a:xfrm>
          <a:prstGeom prst="rect">
            <a:avLst/>
          </a:prstGeom>
          <a:solidFill>
            <a:srgbClr val="FDC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30663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ECEC30E-1258-054F-B60D-80152FB12A9F}" type="slidenum">
              <a:rPr lang="fr-FR" smtClean="0"/>
              <a:pPr/>
              <a:t>‹N°›</a:t>
            </a:fld>
            <a:endParaRPr lang="fr-FR"/>
          </a:p>
        </p:txBody>
      </p:sp>
    </p:spTree>
    <p:extLst>
      <p:ext uri="{BB962C8B-B14F-4D97-AF65-F5344CB8AC3E}">
        <p14:creationId xmlns:p14="http://schemas.microsoft.com/office/powerpoint/2010/main" val="1956971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fr-FR"/>
              <a:t>Modifiez le style du titre</a:t>
            </a:r>
            <a:endParaRPr lang="en-US"/>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735062" y="7006700"/>
            <a:ext cx="2405658" cy="402483"/>
          </a:xfrm>
          <a:prstGeom prst="rect">
            <a:avLst/>
          </a:prstGeom>
        </p:spPr>
        <p:txBody>
          <a:bodyPr/>
          <a:lstStyle/>
          <a:p>
            <a:fld id="{C764DE79-268F-4C1A-8933-263129D2AF90}" type="datetimeFigureOut">
              <a:rPr lang="en-US" dirty="0"/>
              <a:t>11/23/2021</a:t>
            </a:fld>
            <a:endParaRPr lang="en-US"/>
          </a:p>
        </p:txBody>
      </p:sp>
      <p:sp>
        <p:nvSpPr>
          <p:cNvPr id="5" name="Footer Placeholder 4"/>
          <p:cNvSpPr>
            <a:spLocks noGrp="1"/>
          </p:cNvSpPr>
          <p:nvPr>
            <p:ph type="ftr" sz="quarter" idx="11"/>
          </p:nvPr>
        </p:nvSpPr>
        <p:spPr/>
        <p:txBody>
          <a:bodyPr/>
          <a:lstStyle/>
          <a:p>
            <a:r>
              <a:rPr lang="fr-FR"/>
              <a:t>État des lieux SRDEII 2022-2027 / Restitution 27/09/21</a:t>
            </a:r>
          </a:p>
        </p:txBody>
      </p:sp>
      <p:sp>
        <p:nvSpPr>
          <p:cNvPr id="6" name="Slide Number Placeholder 5"/>
          <p:cNvSpPr>
            <a:spLocks noGrp="1"/>
          </p:cNvSpPr>
          <p:nvPr>
            <p:ph type="sldNum" sz="quarter" idx="12"/>
          </p:nvPr>
        </p:nvSpPr>
        <p:spPr/>
        <p:txBody>
          <a:bodyPr/>
          <a:lstStyle/>
          <a:p>
            <a:fld id="{8ECEC30E-1258-054F-B60D-80152FB12A9F}" type="slidenum">
              <a:rPr lang="fr-FR" smtClean="0"/>
              <a:pPr/>
              <a:t>‹N°›</a:t>
            </a:fld>
            <a:endParaRPr lang="fr-FR"/>
          </a:p>
        </p:txBody>
      </p:sp>
    </p:spTree>
    <p:extLst>
      <p:ext uri="{BB962C8B-B14F-4D97-AF65-F5344CB8AC3E}">
        <p14:creationId xmlns:p14="http://schemas.microsoft.com/office/powerpoint/2010/main" val="3587926085"/>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735062" y="2012414"/>
            <a:ext cx="4544021" cy="47965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5412730" y="2012414"/>
            <a:ext cx="4544021" cy="47965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a:xfrm>
            <a:off x="735062" y="7006700"/>
            <a:ext cx="2405658" cy="402483"/>
          </a:xfrm>
          <a:prstGeom prst="rect">
            <a:avLst/>
          </a:prstGeom>
        </p:spPr>
        <p:txBody>
          <a:bodyPr/>
          <a:lstStyle/>
          <a:p>
            <a:fld id="{C764DE79-268F-4C1A-8933-263129D2AF90}" type="datetimeFigureOut">
              <a:rPr lang="en-US" dirty="0"/>
              <a:t>11/23/2021</a:t>
            </a:fld>
            <a:endParaRPr lang="en-US"/>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ECEC30E-1258-054F-B60D-80152FB12A9F}" type="slidenum">
              <a:rPr lang="fr-FR" smtClean="0"/>
              <a:pPr/>
              <a:t>‹N°›</a:t>
            </a:fld>
            <a:endParaRPr lang="fr-FR"/>
          </a:p>
        </p:txBody>
      </p:sp>
    </p:spTree>
    <p:extLst>
      <p:ext uri="{BB962C8B-B14F-4D97-AF65-F5344CB8AC3E}">
        <p14:creationId xmlns:p14="http://schemas.microsoft.com/office/powerpoint/2010/main" val="3704522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fr-FR"/>
              <a:t>Modifiez le style du titre</a:t>
            </a:r>
            <a:endParaRPr lang="en-US"/>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Cliquez pour modifier les styles du texte du masque</a:t>
            </a:r>
          </a:p>
        </p:txBody>
      </p:sp>
      <p:sp>
        <p:nvSpPr>
          <p:cNvPr id="4" name="Content Placeholder 3"/>
          <p:cNvSpPr>
            <a:spLocks noGrp="1"/>
          </p:cNvSpPr>
          <p:nvPr>
            <p:ph sz="half" idx="2"/>
          </p:nvPr>
        </p:nvSpPr>
        <p:spPr>
          <a:xfrm>
            <a:off x="736456" y="2761381"/>
            <a:ext cx="4523137" cy="40615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Cliquez pour modifier les styles du texte du masque</a:t>
            </a:r>
          </a:p>
        </p:txBody>
      </p:sp>
      <p:sp>
        <p:nvSpPr>
          <p:cNvPr id="6" name="Content Placeholder 5"/>
          <p:cNvSpPr>
            <a:spLocks noGrp="1"/>
          </p:cNvSpPr>
          <p:nvPr>
            <p:ph sz="quarter" idx="4"/>
          </p:nvPr>
        </p:nvSpPr>
        <p:spPr>
          <a:xfrm>
            <a:off x="5412731" y="2761381"/>
            <a:ext cx="4545413" cy="40615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a:xfrm>
            <a:off x="735062" y="7006700"/>
            <a:ext cx="2405658" cy="402483"/>
          </a:xfrm>
          <a:prstGeom prst="rect">
            <a:avLst/>
          </a:prstGeom>
        </p:spPr>
        <p:txBody>
          <a:bodyPr/>
          <a:lstStyle/>
          <a:p>
            <a:fld id="{C764DE79-268F-4C1A-8933-263129D2AF90}" type="datetimeFigureOut">
              <a:rPr lang="en-US" dirty="0"/>
              <a:t>11/23/2021</a:t>
            </a:fld>
            <a:endParaRPr lang="en-US"/>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ECEC30E-1258-054F-B60D-80152FB12A9F}" type="slidenum">
              <a:rPr lang="fr-FR" smtClean="0"/>
              <a:pPr/>
              <a:t>‹N°›</a:t>
            </a:fld>
            <a:endParaRPr lang="fr-FR"/>
          </a:p>
        </p:txBody>
      </p:sp>
    </p:spTree>
    <p:extLst>
      <p:ext uri="{BB962C8B-B14F-4D97-AF65-F5344CB8AC3E}">
        <p14:creationId xmlns:p14="http://schemas.microsoft.com/office/powerpoint/2010/main" val="129030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a:xfrm>
            <a:off x="735062" y="7006700"/>
            <a:ext cx="2405658" cy="402483"/>
          </a:xfrm>
          <a:prstGeom prst="rect">
            <a:avLst/>
          </a:prstGeom>
        </p:spPr>
        <p:txBody>
          <a:bodyPr/>
          <a:lstStyle/>
          <a:p>
            <a:fld id="{C764DE79-268F-4C1A-8933-263129D2AF90}" type="datetimeFigureOut">
              <a:rPr lang="en-US" dirty="0"/>
              <a:t>11/23/2021</a:t>
            </a:fld>
            <a:endParaRPr lang="en-US"/>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ECEC30E-1258-054F-B60D-80152FB12A9F}" type="slidenum">
              <a:rPr lang="fr-FR" smtClean="0"/>
              <a:pPr/>
              <a:t>‹N°›</a:t>
            </a:fld>
            <a:endParaRPr lang="fr-FR"/>
          </a:p>
        </p:txBody>
      </p:sp>
    </p:spTree>
    <p:extLst>
      <p:ext uri="{BB962C8B-B14F-4D97-AF65-F5344CB8AC3E}">
        <p14:creationId xmlns:p14="http://schemas.microsoft.com/office/powerpoint/2010/main" val="270816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5062" y="7006700"/>
            <a:ext cx="2405658" cy="402483"/>
          </a:xfrm>
          <a:prstGeom prst="rect">
            <a:avLst/>
          </a:prstGeom>
        </p:spPr>
        <p:txBody>
          <a:bodyPr/>
          <a:lstStyle/>
          <a:p>
            <a:fld id="{C764DE79-268F-4C1A-8933-263129D2AF90}" type="datetimeFigureOut">
              <a:rPr lang="en-US" dirty="0"/>
              <a:t>11/23/2021</a:t>
            </a:fld>
            <a:endParaRPr lang="en-US"/>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ECEC30E-1258-054F-B60D-80152FB12A9F}" type="slidenum">
              <a:rPr lang="fr-FR" smtClean="0"/>
              <a:pPr/>
              <a:t>‹N°›</a:t>
            </a:fld>
            <a:endParaRPr lang="fr-FR"/>
          </a:p>
        </p:txBody>
      </p:sp>
    </p:spTree>
    <p:extLst>
      <p:ext uri="{BB962C8B-B14F-4D97-AF65-F5344CB8AC3E}">
        <p14:creationId xmlns:p14="http://schemas.microsoft.com/office/powerpoint/2010/main" val="72975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fr-FR"/>
              <a:t>Modifiez le style du titre</a:t>
            </a:r>
            <a:endParaRPr lang="en-US"/>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fr-FR"/>
              <a:t>Cliquez pour modifier les styles du texte du masque</a:t>
            </a:r>
          </a:p>
        </p:txBody>
      </p:sp>
      <p:sp>
        <p:nvSpPr>
          <p:cNvPr id="5" name="Date Placeholder 4"/>
          <p:cNvSpPr>
            <a:spLocks noGrp="1"/>
          </p:cNvSpPr>
          <p:nvPr>
            <p:ph type="dt" sz="half" idx="10"/>
          </p:nvPr>
        </p:nvSpPr>
        <p:spPr>
          <a:xfrm>
            <a:off x="735062" y="7006700"/>
            <a:ext cx="2405658" cy="402483"/>
          </a:xfrm>
          <a:prstGeom prst="rect">
            <a:avLst/>
          </a:prstGeom>
        </p:spPr>
        <p:txBody>
          <a:bodyPr/>
          <a:lstStyle/>
          <a:p>
            <a:fld id="{C764DE79-268F-4C1A-8933-263129D2AF90}" type="datetimeFigureOut">
              <a:rPr lang="en-US" dirty="0"/>
              <a:t>11/23/2021</a:t>
            </a:fld>
            <a:endParaRPr lang="en-US"/>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ECEC30E-1258-054F-B60D-80152FB12A9F}" type="slidenum">
              <a:rPr lang="fr-FR" smtClean="0"/>
              <a:pPr/>
              <a:t>‹N°›</a:t>
            </a:fld>
            <a:endParaRPr lang="fr-FR"/>
          </a:p>
        </p:txBody>
      </p:sp>
    </p:spTree>
    <p:extLst>
      <p:ext uri="{BB962C8B-B14F-4D97-AF65-F5344CB8AC3E}">
        <p14:creationId xmlns:p14="http://schemas.microsoft.com/office/powerpoint/2010/main" val="2100393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fr-FR"/>
              <a:t>Modifiez le style du titre</a:t>
            </a:r>
            <a:endParaRPr lang="en-US"/>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fr-FR"/>
              <a:t>Cliquez sur l'icône pour ajouter une image</a:t>
            </a:r>
            <a:endParaRPr lang="en-US"/>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fr-FR"/>
              <a:t>Cliquez pour modifier les styles du texte du masque</a:t>
            </a:r>
          </a:p>
        </p:txBody>
      </p:sp>
      <p:sp>
        <p:nvSpPr>
          <p:cNvPr id="5" name="Date Placeholder 4"/>
          <p:cNvSpPr>
            <a:spLocks noGrp="1"/>
          </p:cNvSpPr>
          <p:nvPr>
            <p:ph type="dt" sz="half" idx="10"/>
          </p:nvPr>
        </p:nvSpPr>
        <p:spPr>
          <a:xfrm>
            <a:off x="735062" y="7006700"/>
            <a:ext cx="2405658" cy="402483"/>
          </a:xfrm>
          <a:prstGeom prst="rect">
            <a:avLst/>
          </a:prstGeom>
        </p:spPr>
        <p:txBody>
          <a:bodyPr/>
          <a:lstStyle/>
          <a:p>
            <a:fld id="{C764DE79-268F-4C1A-8933-263129D2AF90}" type="datetimeFigureOut">
              <a:rPr lang="en-US" dirty="0"/>
              <a:t>11/23/2021</a:t>
            </a:fld>
            <a:endParaRPr lang="en-US"/>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ECEC30E-1258-054F-B60D-80152FB12A9F}" type="slidenum">
              <a:rPr lang="fr-FR" smtClean="0"/>
              <a:pPr/>
              <a:t>‹N°›</a:t>
            </a:fld>
            <a:endParaRPr lang="fr-FR"/>
          </a:p>
        </p:txBody>
      </p:sp>
    </p:spTree>
    <p:extLst>
      <p:ext uri="{BB962C8B-B14F-4D97-AF65-F5344CB8AC3E}">
        <p14:creationId xmlns:p14="http://schemas.microsoft.com/office/powerpoint/2010/main" val="2433192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Footer Placeholder 4"/>
          <p:cNvSpPr>
            <a:spLocks noGrp="1"/>
          </p:cNvSpPr>
          <p:nvPr>
            <p:ph type="ftr" sz="quarter" idx="3"/>
          </p:nvPr>
        </p:nvSpPr>
        <p:spPr>
          <a:xfrm>
            <a:off x="1061156" y="7006700"/>
            <a:ext cx="821250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r>
              <a:rPr lang="fr-FR"/>
              <a:t>État des lieux SRDEII 2022-2027 / Restitution 27/09/21</a:t>
            </a:r>
          </a:p>
        </p:txBody>
      </p:sp>
      <p:cxnSp>
        <p:nvCxnSpPr>
          <p:cNvPr id="8" name="Connecteur droit 7">
            <a:extLst>
              <a:ext uri="{FF2B5EF4-FFF2-40B4-BE49-F238E27FC236}">
                <a16:creationId xmlns:a16="http://schemas.microsoft.com/office/drawing/2014/main" id="{461BAC93-923D-824C-8A8F-3AAC71C26A87}"/>
              </a:ext>
            </a:extLst>
          </p:cNvPr>
          <p:cNvCxnSpPr/>
          <p:nvPr userDrawn="1"/>
        </p:nvCxnSpPr>
        <p:spPr>
          <a:xfrm flipH="1">
            <a:off x="564292" y="6774368"/>
            <a:ext cx="8709372" cy="0"/>
          </a:xfrm>
          <a:prstGeom prst="line">
            <a:avLst/>
          </a:prstGeom>
          <a:ln>
            <a:solidFill>
              <a:srgbClr val="ECF0F2"/>
            </a:solidFill>
          </a:ln>
        </p:spPr>
        <p:style>
          <a:lnRef idx="1">
            <a:schemeClr val="accent1"/>
          </a:lnRef>
          <a:fillRef idx="0">
            <a:schemeClr val="accent1"/>
          </a:fillRef>
          <a:effectRef idx="0">
            <a:schemeClr val="accent1"/>
          </a:effectRef>
          <a:fontRef idx="minor">
            <a:schemeClr val="tx1"/>
          </a:fontRef>
        </p:style>
      </p:cxnSp>
      <p:grpSp>
        <p:nvGrpSpPr>
          <p:cNvPr id="9" name="Groupe 8">
            <a:extLst>
              <a:ext uri="{FF2B5EF4-FFF2-40B4-BE49-F238E27FC236}">
                <a16:creationId xmlns:a16="http://schemas.microsoft.com/office/drawing/2014/main" id="{DF005B71-F2B2-DA48-BE5A-E6C98736B734}"/>
              </a:ext>
            </a:extLst>
          </p:cNvPr>
          <p:cNvGrpSpPr/>
          <p:nvPr userDrawn="1"/>
        </p:nvGrpSpPr>
        <p:grpSpPr>
          <a:xfrm>
            <a:off x="9559979" y="7058618"/>
            <a:ext cx="906132" cy="359085"/>
            <a:chOff x="0" y="0"/>
            <a:chExt cx="904875" cy="325755"/>
          </a:xfrm>
        </p:grpSpPr>
        <p:pic>
          <p:nvPicPr>
            <p:cNvPr id="10" name="Image 9">
              <a:extLst>
                <a:ext uri="{FF2B5EF4-FFF2-40B4-BE49-F238E27FC236}">
                  <a16:creationId xmlns:a16="http://schemas.microsoft.com/office/drawing/2014/main" id="{D0F1F115-38DF-0C42-A766-55AF7D2AFEF0}"/>
                </a:ext>
              </a:extLst>
            </p:cNvPr>
            <p:cNvPicPr>
              <a:picLocks noChangeAspect="1"/>
            </p:cNvPicPr>
            <p:nvPr userDrawn="1"/>
          </p:nvPicPr>
          <p:blipFill>
            <a:blip r:embed="rId17"/>
            <a:stretch>
              <a:fillRect/>
            </a:stretch>
          </p:blipFill>
          <p:spPr>
            <a:xfrm>
              <a:off x="371475" y="9525"/>
              <a:ext cx="533400" cy="316230"/>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E4877720-2396-7349-96BC-2A3AE017770A}"/>
                </a:ext>
              </a:extLst>
            </p:cNvPr>
            <p:cNvPicPr>
              <a:picLocks noChangeAspect="1"/>
            </p:cNvPicPr>
            <p:nvPr userDrawn="1"/>
          </p:nvPicPr>
          <p:blipFill>
            <a:blip r:embed="rId18"/>
            <a:stretch>
              <a:fillRect/>
            </a:stretch>
          </p:blipFill>
          <p:spPr>
            <a:xfrm>
              <a:off x="0" y="0"/>
              <a:ext cx="313055" cy="292735"/>
            </a:xfrm>
            <a:prstGeom prst="rect">
              <a:avLst/>
            </a:prstGeom>
          </p:spPr>
        </p:pic>
      </p:grpSp>
      <p:sp>
        <p:nvSpPr>
          <p:cNvPr id="7" name="Ellipse 6">
            <a:extLst>
              <a:ext uri="{FF2B5EF4-FFF2-40B4-BE49-F238E27FC236}">
                <a16:creationId xmlns:a16="http://schemas.microsoft.com/office/drawing/2014/main" id="{C040B03B-94B3-E641-80F9-6CC0A3A9D238}"/>
              </a:ext>
            </a:extLst>
          </p:cNvPr>
          <p:cNvSpPr/>
          <p:nvPr userDrawn="1"/>
        </p:nvSpPr>
        <p:spPr>
          <a:xfrm>
            <a:off x="467768" y="7055694"/>
            <a:ext cx="360000" cy="360000"/>
          </a:xfrm>
          <a:prstGeom prst="ellipse">
            <a:avLst/>
          </a:prstGeom>
          <a:solidFill>
            <a:srgbClr val="FFD83A"/>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fr-FR" sz="1984"/>
          </a:p>
        </p:txBody>
      </p:sp>
      <p:sp>
        <p:nvSpPr>
          <p:cNvPr id="6" name="Slide Number Placeholder 5"/>
          <p:cNvSpPr>
            <a:spLocks noGrp="1"/>
          </p:cNvSpPr>
          <p:nvPr>
            <p:ph type="sldNum" sz="quarter" idx="4"/>
          </p:nvPr>
        </p:nvSpPr>
        <p:spPr>
          <a:xfrm>
            <a:off x="411796" y="7034452"/>
            <a:ext cx="471944" cy="402483"/>
          </a:xfrm>
          <a:prstGeom prst="rect">
            <a:avLst/>
          </a:prstGeom>
        </p:spPr>
        <p:txBody>
          <a:bodyPr vert="horz" lIns="91440" tIns="45720" rIns="91440" bIns="45720" rtlCol="0" anchor="ctr"/>
          <a:lstStyle>
            <a:lvl1pPr algn="ctr">
              <a:defRPr sz="1323">
                <a:solidFill>
                  <a:schemeClr val="bg1"/>
                </a:solidFill>
              </a:defRPr>
            </a:lvl1pPr>
          </a:lstStyle>
          <a:p>
            <a:fld id="{8ECEC30E-1258-054F-B60D-80152FB12A9F}" type="slidenum">
              <a:rPr lang="fr-FR" smtClean="0"/>
              <a:pPr/>
              <a:t>‹N°›</a:t>
            </a:fld>
            <a:endParaRPr lang="fr-FR"/>
          </a:p>
        </p:txBody>
      </p:sp>
    </p:spTree>
    <p:extLst>
      <p:ext uri="{BB962C8B-B14F-4D97-AF65-F5344CB8AC3E}">
        <p14:creationId xmlns:p14="http://schemas.microsoft.com/office/powerpoint/2010/main" val="268104999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55" r:id="rId14"/>
    <p:sldLayoutId id="2147483676" r:id="rId15"/>
  </p:sldLayoutIdLst>
  <p:hf hdr="0" dt="0"/>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Imag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761" y="3057822"/>
            <a:ext cx="7408800" cy="7408800"/>
          </a:xfrm>
          <a:prstGeom prst="rect">
            <a:avLst/>
          </a:prstGeom>
        </p:spPr>
      </p:pic>
      <p:sp>
        <p:nvSpPr>
          <p:cNvPr id="6" name="ZoneTexte 5"/>
          <p:cNvSpPr txBox="1"/>
          <p:nvPr/>
        </p:nvSpPr>
        <p:spPr>
          <a:xfrm>
            <a:off x="5357593" y="2807334"/>
            <a:ext cx="5238018" cy="2308324"/>
          </a:xfrm>
          <a:prstGeom prst="rect">
            <a:avLst/>
          </a:prstGeom>
          <a:noFill/>
        </p:spPr>
        <p:txBody>
          <a:bodyPr wrap="square" lIns="91440" tIns="45720" rIns="91440" bIns="45720" rtlCol="0" anchor="t">
            <a:spAutoFit/>
          </a:bodyPr>
          <a:lstStyle/>
          <a:p>
            <a:r>
              <a:rPr lang="fr-FR" sz="5400"/>
              <a:t>Panorama</a:t>
            </a:r>
          </a:p>
          <a:p>
            <a:r>
              <a:rPr lang="fr-FR" sz="5400"/>
              <a:t>SRDEII 2022-2027</a:t>
            </a:r>
          </a:p>
          <a:p>
            <a:r>
              <a:rPr lang="fr-FR" sz="3600" i="1">
                <a:cs typeface="Calibri"/>
              </a:rPr>
              <a:t>Contributions</a:t>
            </a:r>
          </a:p>
        </p:txBody>
      </p:sp>
      <p:sp>
        <p:nvSpPr>
          <p:cNvPr id="7" name="ZoneTexte 6"/>
          <p:cNvSpPr txBox="1"/>
          <p:nvPr/>
        </p:nvSpPr>
        <p:spPr>
          <a:xfrm>
            <a:off x="5357591" y="2306430"/>
            <a:ext cx="5238019" cy="363818"/>
          </a:xfrm>
          <a:prstGeom prst="rect">
            <a:avLst/>
          </a:prstGeom>
          <a:noFill/>
        </p:spPr>
        <p:txBody>
          <a:bodyPr wrap="square" rtlCol="0">
            <a:spAutoFit/>
          </a:bodyPr>
          <a:lstStyle/>
          <a:p>
            <a:r>
              <a:rPr lang="fr-FR" sz="1764" b="1" spc="661">
                <a:solidFill>
                  <a:srgbClr val="AEBEC4"/>
                </a:solidFill>
              </a:rPr>
              <a:t>20 octobre 2021</a:t>
            </a:r>
          </a:p>
        </p:txBody>
      </p:sp>
      <p:cxnSp>
        <p:nvCxnSpPr>
          <p:cNvPr id="13" name="Connecteur droit 12"/>
          <p:cNvCxnSpPr/>
          <p:nvPr/>
        </p:nvCxnSpPr>
        <p:spPr>
          <a:xfrm>
            <a:off x="5345906" y="5221427"/>
            <a:ext cx="3210853" cy="0"/>
          </a:xfrm>
          <a:prstGeom prst="line">
            <a:avLst/>
          </a:prstGeom>
          <a:ln w="12700">
            <a:solidFill>
              <a:srgbClr val="AEBEC4"/>
            </a:solidFill>
            <a:prstDash val="solid"/>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ECD95E58-16DA-604E-A7D3-B1E4B49386EE}"/>
              </a:ext>
            </a:extLst>
          </p:cNvPr>
          <p:cNvGrpSpPr/>
          <p:nvPr/>
        </p:nvGrpSpPr>
        <p:grpSpPr>
          <a:xfrm>
            <a:off x="210237" y="176391"/>
            <a:ext cx="4144565" cy="1773767"/>
            <a:chOff x="198807" y="267831"/>
            <a:chExt cx="4731951" cy="2025153"/>
          </a:xfrm>
        </p:grpSpPr>
        <p:pic>
          <p:nvPicPr>
            <p:cNvPr id="9" name="Image 8" descr="AER Logotype - RVB.jpg"/>
            <p:cNvPicPr>
              <a:picLocks noChangeAspect="1"/>
            </p:cNvPicPr>
            <p:nvPr/>
          </p:nvPicPr>
          <p:blipFill>
            <a:blip r:embed="rId3"/>
            <a:stretch>
              <a:fillRect/>
            </a:stretch>
          </p:blipFill>
          <p:spPr>
            <a:xfrm>
              <a:off x="1517985" y="267831"/>
              <a:ext cx="3412773" cy="2025153"/>
            </a:xfrm>
            <a:prstGeom prst="rect">
              <a:avLst/>
            </a:prstGeom>
          </p:spPr>
        </p:pic>
        <p:pic>
          <p:nvPicPr>
            <p:cNvPr id="14" name="Image 13" descr="Une image contenant texte&#10;&#10;Description générée automatiquement">
              <a:extLst>
                <a:ext uri="{FF2B5EF4-FFF2-40B4-BE49-F238E27FC236}">
                  <a16:creationId xmlns:a16="http://schemas.microsoft.com/office/drawing/2014/main" id="{B688A570-ED3A-7F4A-9591-BE15402580FF}"/>
                </a:ext>
              </a:extLst>
            </p:cNvPr>
            <p:cNvPicPr>
              <a:picLocks/>
            </p:cNvPicPr>
            <p:nvPr userDrawn="1"/>
          </p:nvPicPr>
          <p:blipFill>
            <a:blip r:embed="rId4"/>
            <a:stretch>
              <a:fillRect/>
            </a:stretch>
          </p:blipFill>
          <p:spPr>
            <a:xfrm>
              <a:off x="198807" y="355005"/>
              <a:ext cx="1602981" cy="1602981"/>
            </a:xfrm>
            <a:prstGeom prst="rect">
              <a:avLst/>
            </a:prstGeom>
          </p:spPr>
        </p:pic>
      </p:grpSp>
      <p:sp>
        <p:nvSpPr>
          <p:cNvPr id="10" name="ZoneTexte 9">
            <a:extLst>
              <a:ext uri="{FF2B5EF4-FFF2-40B4-BE49-F238E27FC236}">
                <a16:creationId xmlns:a16="http://schemas.microsoft.com/office/drawing/2014/main" id="{0E5EDB61-7370-4AB9-B403-ED74AA209194}"/>
              </a:ext>
            </a:extLst>
          </p:cNvPr>
          <p:cNvSpPr txBox="1"/>
          <p:nvPr/>
        </p:nvSpPr>
        <p:spPr>
          <a:xfrm>
            <a:off x="5357592" y="6181178"/>
            <a:ext cx="5238018" cy="499496"/>
          </a:xfrm>
          <a:prstGeom prst="rect">
            <a:avLst/>
          </a:prstGeom>
          <a:noFill/>
        </p:spPr>
        <p:txBody>
          <a:bodyPr wrap="square" rtlCol="0">
            <a:spAutoFit/>
          </a:bodyPr>
          <a:lstStyle/>
          <a:p>
            <a:r>
              <a:rPr lang="fr-FR" sz="2646" i="1">
                <a:solidFill>
                  <a:srgbClr val="FF0000"/>
                </a:solidFill>
                <a:latin typeface="+mj-lt"/>
              </a:rPr>
              <a:t>Document de travail</a:t>
            </a:r>
          </a:p>
        </p:txBody>
      </p:sp>
    </p:spTree>
    <p:extLst>
      <p:ext uri="{BB962C8B-B14F-4D97-AF65-F5344CB8AC3E}">
        <p14:creationId xmlns:p14="http://schemas.microsoft.com/office/powerpoint/2010/main" val="1707928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R</a:t>
            </a:r>
            <a:r>
              <a:rPr lang="fr-FR" sz="4200" spc="-165">
                <a:solidFill>
                  <a:srgbClr val="465A64"/>
                </a:solidFill>
                <a:latin typeface="+mj-lt"/>
              </a:rPr>
              <a:t>epères et éclairages économiques</a:t>
            </a:r>
          </a:p>
          <a:p>
            <a:pPr>
              <a:lnSpc>
                <a:spcPct val="70000"/>
              </a:lnSpc>
            </a:pPr>
            <a:r>
              <a:rPr lang="fr-FR" sz="2400" spc="-165">
                <a:solidFill>
                  <a:srgbClr val="465A64"/>
                </a:solidFill>
                <a:latin typeface="+mj-lt"/>
              </a:rPr>
              <a:t>Secteurs d’activité</a:t>
            </a:r>
          </a:p>
        </p:txBody>
      </p:sp>
      <p:sp>
        <p:nvSpPr>
          <p:cNvPr id="16" name="Espace réservé du numéro de diapositive 15"/>
          <p:cNvSpPr>
            <a:spLocks noGrp="1"/>
          </p:cNvSpPr>
          <p:nvPr>
            <p:ph type="sldNum" sz="quarter" idx="11"/>
          </p:nvPr>
        </p:nvSpPr>
        <p:spPr/>
        <p:txBody>
          <a:bodyPr/>
          <a:lstStyle/>
          <a:p>
            <a:fld id="{8ECEC30E-1258-054F-B60D-80152FB12A9F}" type="slidenum">
              <a:rPr lang="fr-FR" smtClean="0"/>
              <a:pPr/>
              <a:t>10</a:t>
            </a:fld>
            <a:endParaRPr lang="fr-F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5" y="404434"/>
            <a:ext cx="1008043" cy="553998"/>
          </a:xfrm>
          <a:prstGeom prst="rect">
            <a:avLst/>
          </a:prstGeom>
          <a:solidFill>
            <a:srgbClr val="00B05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Repères et éclairages économiques </a:t>
            </a:r>
          </a:p>
        </p:txBody>
      </p:sp>
      <p:grpSp>
        <p:nvGrpSpPr>
          <p:cNvPr id="36" name="Groupe 35">
            <a:extLst>
              <a:ext uri="{FF2B5EF4-FFF2-40B4-BE49-F238E27FC236}">
                <a16:creationId xmlns:a16="http://schemas.microsoft.com/office/drawing/2014/main" id="{5657B7F2-E58D-D144-BCE3-9627DFA2C3E3}"/>
              </a:ext>
            </a:extLst>
          </p:cNvPr>
          <p:cNvGrpSpPr/>
          <p:nvPr/>
        </p:nvGrpSpPr>
        <p:grpSpPr>
          <a:xfrm>
            <a:off x="6528816" y="1290619"/>
            <a:ext cx="3750311" cy="5178763"/>
            <a:chOff x="1272134" y="1921733"/>
            <a:chExt cx="4332800" cy="4698079"/>
          </a:xfrm>
        </p:grpSpPr>
        <p:sp>
          <p:nvSpPr>
            <p:cNvPr id="37" name="ZoneTexte 36">
              <a:extLst>
                <a:ext uri="{FF2B5EF4-FFF2-40B4-BE49-F238E27FC236}">
                  <a16:creationId xmlns:a16="http://schemas.microsoft.com/office/drawing/2014/main" id="{5CEE3432-FAB9-E244-B91D-79F1494BF8F5}"/>
                </a:ext>
              </a:extLst>
            </p:cNvPr>
            <p:cNvSpPr txBox="1"/>
            <p:nvPr/>
          </p:nvSpPr>
          <p:spPr>
            <a:xfrm>
              <a:off x="1272134" y="2252345"/>
              <a:ext cx="4332800" cy="4367467"/>
            </a:xfrm>
            <a:prstGeom prst="rect">
              <a:avLst/>
            </a:prstGeom>
            <a:solidFill>
              <a:schemeClr val="bg1"/>
            </a:solidFill>
          </p:spPr>
          <p:txBody>
            <a:bodyPr wrap="square" lIns="0" rIns="0" rtlCol="0">
              <a:noAutofit/>
            </a:bodyPr>
            <a:lstStyle/>
            <a:p>
              <a:pPr marL="134938" indent="-123825">
                <a:lnSpc>
                  <a:spcPct val="75000"/>
                </a:lnSpc>
                <a:spcBef>
                  <a:spcPts val="200"/>
                </a:spcBef>
                <a:spcAft>
                  <a:spcPts val="300"/>
                </a:spcAft>
                <a:buClr>
                  <a:srgbClr val="FDC925"/>
                </a:buClr>
                <a:buFont typeface="Arial" panose="020B0604020202020204" pitchFamily="34" charset="0"/>
                <a:buChar char="•"/>
              </a:pPr>
              <a:r>
                <a:rPr lang="fr-FR" sz="1100"/>
                <a:t>Maintenir l’équilibre commercial entre les petits et grands acteurs du commerces</a:t>
              </a:r>
            </a:p>
            <a:p>
              <a:pPr marL="134938" indent="-123825">
                <a:lnSpc>
                  <a:spcPct val="75000"/>
                </a:lnSpc>
                <a:spcBef>
                  <a:spcPts val="200"/>
                </a:spcBef>
                <a:spcAft>
                  <a:spcPts val="300"/>
                </a:spcAft>
                <a:buClr>
                  <a:srgbClr val="FDC925"/>
                </a:buClr>
                <a:buFont typeface="Arial" panose="020B0604020202020204" pitchFamily="34" charset="0"/>
                <a:buChar char="•"/>
              </a:pPr>
              <a:r>
                <a:rPr lang="fr-FR" sz="1100"/>
                <a:t>Gastronomie et œnotourisme : des éléments différenciants pour le tourisme</a:t>
              </a:r>
            </a:p>
            <a:p>
              <a:pPr marL="134938" lvl="0" indent="-123825">
                <a:lnSpc>
                  <a:spcPct val="75000"/>
                </a:lnSpc>
                <a:spcBef>
                  <a:spcPts val="200"/>
                </a:spcBef>
                <a:spcAft>
                  <a:spcPts val="300"/>
                </a:spcAft>
                <a:buClr>
                  <a:srgbClr val="FDC925"/>
                </a:buClr>
                <a:buFont typeface="Arial" panose="020B0604020202020204" pitchFamily="34" charset="0"/>
                <a:buChar char="•"/>
              </a:pPr>
              <a:endParaRPr lang="fr-FR" sz="1100"/>
            </a:p>
            <a:p>
              <a:pPr marL="134938" lvl="0" indent="-123825">
                <a:lnSpc>
                  <a:spcPct val="75000"/>
                </a:lnSpc>
                <a:spcBef>
                  <a:spcPts val="200"/>
                </a:spcBef>
                <a:spcAft>
                  <a:spcPts val="300"/>
                </a:spcAft>
                <a:buClr>
                  <a:srgbClr val="FDC925"/>
                </a:buClr>
                <a:buFont typeface="Arial" panose="020B0604020202020204" pitchFamily="34" charset="0"/>
                <a:buChar char="•"/>
              </a:pPr>
              <a:r>
                <a:rPr lang="fr-FR" sz="1100"/>
                <a:t>Un contexte en rapide mutation pour l’agriculture : changement climatique, réglementations, préservation de l’environnement, évolution de pratiques des consommateurs…</a:t>
              </a:r>
            </a:p>
            <a:p>
              <a:pPr marL="134938" lvl="0" indent="-123825">
                <a:lnSpc>
                  <a:spcPct val="75000"/>
                </a:lnSpc>
                <a:spcBef>
                  <a:spcPts val="200"/>
                </a:spcBef>
                <a:spcAft>
                  <a:spcPts val="300"/>
                </a:spcAft>
                <a:buClr>
                  <a:srgbClr val="FDC925"/>
                </a:buClr>
                <a:buFont typeface="Arial" panose="020B0604020202020204" pitchFamily="34" charset="0"/>
                <a:buChar char="•"/>
              </a:pPr>
              <a:r>
                <a:rPr lang="fr-FR" sz="1100"/>
                <a:t>Préserver le tissu industriel de la région : anticiper les mutations en engageant sa transition numérique et environnementale</a:t>
              </a:r>
            </a:p>
            <a:p>
              <a:pPr marL="134938" lvl="0" indent="-123825">
                <a:lnSpc>
                  <a:spcPct val="75000"/>
                </a:lnSpc>
                <a:spcBef>
                  <a:spcPts val="200"/>
                </a:spcBef>
                <a:spcAft>
                  <a:spcPts val="300"/>
                </a:spcAft>
                <a:buClr>
                  <a:srgbClr val="FDC925"/>
                </a:buClr>
                <a:buFont typeface="Arial" panose="020B0604020202020204" pitchFamily="34" charset="0"/>
                <a:buChar char="•"/>
              </a:pPr>
              <a:r>
                <a:rPr lang="fr-FR" sz="1100"/>
                <a:t>Mutation des métiers / évolutions technologiques et modes de production</a:t>
              </a:r>
            </a:p>
            <a:p>
              <a:pPr marL="134938" lvl="0" indent="-123825">
                <a:lnSpc>
                  <a:spcPct val="75000"/>
                </a:lnSpc>
                <a:spcBef>
                  <a:spcPts val="200"/>
                </a:spcBef>
                <a:spcAft>
                  <a:spcPts val="300"/>
                </a:spcAft>
                <a:buClr>
                  <a:srgbClr val="FDC925"/>
                </a:buClr>
                <a:buFont typeface="Arial" panose="020B0604020202020204" pitchFamily="34" charset="0"/>
                <a:buChar char="•"/>
              </a:pPr>
              <a:r>
                <a:rPr lang="fr-FR" sz="1100"/>
                <a:t>Comment évaluer, apprécier la forte prégnance de l’industrie en BFC ? Peut-on parler d’une grande région industrielle ?</a:t>
              </a:r>
            </a:p>
            <a:p>
              <a:pPr marL="134938" indent="-123825">
                <a:lnSpc>
                  <a:spcPct val="75000"/>
                </a:lnSpc>
                <a:spcBef>
                  <a:spcPts val="200"/>
                </a:spcBef>
                <a:spcAft>
                  <a:spcPts val="300"/>
                </a:spcAft>
                <a:buClr>
                  <a:srgbClr val="FDC925"/>
                </a:buClr>
                <a:buFont typeface="Arial" panose="020B0604020202020204" pitchFamily="34" charset="0"/>
                <a:buChar char="•"/>
              </a:pPr>
              <a:r>
                <a:rPr lang="fr-FR" sz="1100"/>
                <a:t>Comment apprécier les spécialisations industrielles régionales (sectorielles, géographiques) ?</a:t>
              </a:r>
            </a:p>
            <a:p>
              <a:pPr marL="134938" indent="-123825">
                <a:lnSpc>
                  <a:spcPct val="75000"/>
                </a:lnSpc>
                <a:spcBef>
                  <a:spcPts val="200"/>
                </a:spcBef>
                <a:spcAft>
                  <a:spcPts val="300"/>
                </a:spcAft>
                <a:buClr>
                  <a:srgbClr val="FDC925"/>
                </a:buClr>
                <a:buFont typeface="Arial" panose="020B0604020202020204" pitchFamily="34" charset="0"/>
                <a:buChar char="•"/>
              </a:pPr>
              <a:endParaRPr lang="fr-FR" sz="1100"/>
            </a:p>
            <a:p>
              <a:pPr marL="134938" indent="-123825">
                <a:lnSpc>
                  <a:spcPct val="75000"/>
                </a:lnSpc>
                <a:spcBef>
                  <a:spcPts val="200"/>
                </a:spcBef>
                <a:spcAft>
                  <a:spcPts val="300"/>
                </a:spcAft>
                <a:buClr>
                  <a:srgbClr val="FDC925"/>
                </a:buClr>
                <a:buFont typeface="Arial" panose="020B0604020202020204" pitchFamily="34" charset="0"/>
                <a:buChar char="•"/>
              </a:pPr>
              <a:r>
                <a:rPr lang="fr-FR" sz="1100"/>
                <a:t>Le transfert des emplois commerciaux des centres-villes vers les périphéries est-il un sujet ?</a:t>
              </a:r>
            </a:p>
            <a:p>
              <a:pPr marL="134938" indent="-123825">
                <a:lnSpc>
                  <a:spcPct val="75000"/>
                </a:lnSpc>
                <a:spcBef>
                  <a:spcPts val="200"/>
                </a:spcBef>
                <a:spcAft>
                  <a:spcPts val="300"/>
                </a:spcAft>
                <a:buClr>
                  <a:srgbClr val="FDC925"/>
                </a:buClr>
                <a:buFont typeface="Arial" panose="020B0604020202020204" pitchFamily="34" charset="0"/>
                <a:buChar char="•"/>
              </a:pPr>
              <a:endParaRPr lang="fr-FR" sz="1100"/>
            </a:p>
            <a:p>
              <a:pPr marL="134938" lvl="0" indent="-123825">
                <a:lnSpc>
                  <a:spcPct val="75000"/>
                </a:lnSpc>
                <a:spcBef>
                  <a:spcPts val="200"/>
                </a:spcBef>
                <a:spcAft>
                  <a:spcPts val="300"/>
                </a:spcAft>
                <a:buClr>
                  <a:srgbClr val="FDC925"/>
                </a:buClr>
                <a:buFont typeface="Arial" panose="020B0604020202020204" pitchFamily="34" charset="0"/>
                <a:buChar char="•"/>
              </a:pPr>
              <a:endParaRPr lang="fr-FR" sz="1100"/>
            </a:p>
          </p:txBody>
        </p:sp>
        <p:sp>
          <p:nvSpPr>
            <p:cNvPr id="38" name="ZoneTexte 37">
              <a:extLst>
                <a:ext uri="{FF2B5EF4-FFF2-40B4-BE49-F238E27FC236}">
                  <a16:creationId xmlns:a16="http://schemas.microsoft.com/office/drawing/2014/main" id="{70952F23-C6EC-7547-B8A0-C4808A90BAF3}"/>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Enjeux, questionnements</a:t>
              </a:r>
              <a:endParaRPr lang="fr-FR" sz="1400">
                <a:solidFill>
                  <a:srgbClr val="788F9B"/>
                </a:solidFill>
                <a:latin typeface="+mj-lt"/>
              </a:endParaRPr>
            </a:p>
          </p:txBody>
        </p:sp>
      </p:grpSp>
      <p:graphicFrame>
        <p:nvGraphicFramePr>
          <p:cNvPr id="30" name="Tableau 29">
            <a:extLst>
              <a:ext uri="{FF2B5EF4-FFF2-40B4-BE49-F238E27FC236}">
                <a16:creationId xmlns:a16="http://schemas.microsoft.com/office/drawing/2014/main" id="{80090848-DCCC-EF4B-A282-6FA7FECA7B3F}"/>
              </a:ext>
            </a:extLst>
          </p:cNvPr>
          <p:cNvGraphicFramePr>
            <a:graphicFrameLocks noGrp="1"/>
          </p:cNvGraphicFramePr>
          <p:nvPr>
            <p:extLst>
              <p:ext uri="{D42A27DB-BD31-4B8C-83A1-F6EECF244321}">
                <p14:modId xmlns:p14="http://schemas.microsoft.com/office/powerpoint/2010/main" val="1818580682"/>
              </p:ext>
            </p:extLst>
          </p:nvPr>
        </p:nvGraphicFramePr>
        <p:xfrm>
          <a:off x="411796" y="1305111"/>
          <a:ext cx="4934110" cy="2065841"/>
        </p:xfrm>
        <a:graphic>
          <a:graphicData uri="http://schemas.openxmlformats.org/drawingml/2006/table">
            <a:tbl>
              <a:tblPr firstRow="1" firstCol="1" bandRow="1"/>
              <a:tblGrid>
                <a:gridCol w="2653859">
                  <a:extLst>
                    <a:ext uri="{9D8B030D-6E8A-4147-A177-3AD203B41FA5}">
                      <a16:colId xmlns:a16="http://schemas.microsoft.com/office/drawing/2014/main" val="2927450741"/>
                    </a:ext>
                  </a:extLst>
                </a:gridCol>
                <a:gridCol w="2280251">
                  <a:extLst>
                    <a:ext uri="{9D8B030D-6E8A-4147-A177-3AD203B41FA5}">
                      <a16:colId xmlns:a16="http://schemas.microsoft.com/office/drawing/2014/main" val="1004348677"/>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Forces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370679">
                <a:tc>
                  <a:txBody>
                    <a:bodyPr/>
                    <a:lstStyle/>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La production dans les services marchands non financiers accélère</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Un taux de fonction touristique fort dans certains bassins (Morvan, Jura)</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Une région agricole riche de ses diversités de productions</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Une région riche en labels</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Forte notoriété mondiale de certains produits agricoles</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Organisation de la valeur ajoutée dans certaines filières IAA : profitable et exemplaire</a:t>
                      </a: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marR="0" lvl="0" indent="-123825"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lang="fr-FR" sz="1100" kern="1200" dirty="0">
                          <a:solidFill>
                            <a:schemeClr val="tx1"/>
                          </a:solidFill>
                          <a:latin typeface="+mn-lt"/>
                          <a:ea typeface="+mn-ea"/>
                          <a:cs typeface="+mn-cs"/>
                        </a:rPr>
                        <a:t>Affaiblissement économique des centres villes</a:t>
                      </a:r>
                    </a:p>
                    <a:p>
                      <a:pPr marL="134938" marR="0" lvl="0" indent="-123825"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lang="fr-FR" sz="1100" dirty="0"/>
                        <a:t>Une des régions les moins denses de France en termes de capacité d’accueil (hormis résidences secondaires)</a:t>
                      </a:r>
                      <a:endParaRPr lang="fr-FR" sz="1100" kern="1200" dirty="0">
                        <a:solidFill>
                          <a:schemeClr val="tx1"/>
                        </a:solidFill>
                        <a:latin typeface="+mn-lt"/>
                        <a:ea typeface="+mn-ea"/>
                        <a:cs typeface="+mn-cs"/>
                      </a:endParaRP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endParaRPr lang="fr-FR" sz="1100" kern="1200" dirty="0">
                        <a:solidFill>
                          <a:schemeClr val="tx1"/>
                        </a:solidFill>
                        <a:latin typeface="+mn-lt"/>
                        <a:ea typeface="+mn-ea"/>
                        <a:cs typeface="+mn-cs"/>
                      </a:endParaRP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248648041"/>
                  </a:ext>
                </a:extLst>
              </a:tr>
            </a:tbl>
          </a:graphicData>
        </a:graphic>
      </p:graphicFrame>
      <p:graphicFrame>
        <p:nvGraphicFramePr>
          <p:cNvPr id="33" name="Tableau 32">
            <a:extLst>
              <a:ext uri="{FF2B5EF4-FFF2-40B4-BE49-F238E27FC236}">
                <a16:creationId xmlns:a16="http://schemas.microsoft.com/office/drawing/2014/main" id="{F1590FB1-3B23-DA4A-BA69-5235737140D9}"/>
              </a:ext>
            </a:extLst>
          </p:cNvPr>
          <p:cNvGraphicFramePr>
            <a:graphicFrameLocks noGrp="1"/>
          </p:cNvGraphicFramePr>
          <p:nvPr>
            <p:extLst>
              <p:ext uri="{D42A27DB-BD31-4B8C-83A1-F6EECF244321}">
                <p14:modId xmlns:p14="http://schemas.microsoft.com/office/powerpoint/2010/main" val="498928742"/>
              </p:ext>
            </p:extLst>
          </p:nvPr>
        </p:nvGraphicFramePr>
        <p:xfrm>
          <a:off x="412686" y="3864489"/>
          <a:ext cx="4934110" cy="2164266"/>
        </p:xfrm>
        <a:graphic>
          <a:graphicData uri="http://schemas.openxmlformats.org/drawingml/2006/table">
            <a:tbl>
              <a:tblPr firstRow="1" firstCol="1" bandRow="1"/>
              <a:tblGrid>
                <a:gridCol w="2684154">
                  <a:extLst>
                    <a:ext uri="{9D8B030D-6E8A-4147-A177-3AD203B41FA5}">
                      <a16:colId xmlns:a16="http://schemas.microsoft.com/office/drawing/2014/main" val="3846492149"/>
                    </a:ext>
                  </a:extLst>
                </a:gridCol>
                <a:gridCol w="2249956">
                  <a:extLst>
                    <a:ext uri="{9D8B030D-6E8A-4147-A177-3AD203B41FA5}">
                      <a16:colId xmlns:a16="http://schemas.microsoft.com/office/drawing/2014/main" val="2070262005"/>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Opportunités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Menaces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525585772"/>
                  </a:ext>
                </a:extLst>
              </a:tr>
              <a:tr h="215262">
                <a:tc>
                  <a:txBody>
                    <a:bodyPr/>
                    <a:lstStyle/>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France : touristiquement très attractive</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Le transport intérieur terrestre de marchandises est en hausse (reprise du fret, nouveaux comportements du consommateur…)</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Le marché du logement résiste à la crise : facilitations bancaires</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endParaRPr lang="fr-FR" sz="1100" kern="1200" dirty="0">
                        <a:solidFill>
                          <a:schemeClr val="tx1"/>
                        </a:solidFill>
                        <a:latin typeface="+mn-lt"/>
                        <a:ea typeface="+mn-ea"/>
                        <a:cs typeface="+mn-cs"/>
                      </a:endParaRP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Ralentissement de l’emploi dans les services marchands</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Fort impact de la crise Covid sur l’activité touristique (dont hébergement) </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Le transport intérieur de voyageurs diminue</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L’agriculture touchée par les difficultés de la restauration et les aléas climatiques</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Une production en volume de la branche industrie qui ralentit nettement</a:t>
                      </a:r>
                    </a:p>
                  </a:txBody>
                  <a:tcPr marL="68580" marR="68580" marT="36000" marB="36195">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3094909756"/>
                  </a:ext>
                </a:extLst>
              </a:tr>
            </a:tbl>
          </a:graphicData>
        </a:graphic>
      </p:graphicFrame>
      <p:sp>
        <p:nvSpPr>
          <p:cNvPr id="17" name="Espace réservé du pied de page 3">
            <a:extLst>
              <a:ext uri="{FF2B5EF4-FFF2-40B4-BE49-F238E27FC236}">
                <a16:creationId xmlns:a16="http://schemas.microsoft.com/office/drawing/2014/main" id="{FACB0A29-0189-384B-8480-5838BCA17A5A}"/>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spTree>
    <p:extLst>
      <p:ext uri="{BB962C8B-B14F-4D97-AF65-F5344CB8AC3E}">
        <p14:creationId xmlns:p14="http://schemas.microsoft.com/office/powerpoint/2010/main" val="322684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dirty="0">
                <a:solidFill>
                  <a:srgbClr val="FFD83A"/>
                </a:solidFill>
                <a:latin typeface="+mj-lt"/>
              </a:rPr>
              <a:t>R</a:t>
            </a:r>
            <a:r>
              <a:rPr lang="fr-FR" sz="4200" spc="-165" dirty="0">
                <a:solidFill>
                  <a:srgbClr val="465A64"/>
                </a:solidFill>
                <a:latin typeface="+mj-lt"/>
              </a:rPr>
              <a:t>epères et éclairages économiques</a:t>
            </a:r>
          </a:p>
          <a:p>
            <a:pPr>
              <a:lnSpc>
                <a:spcPct val="70000"/>
              </a:lnSpc>
            </a:pPr>
            <a:r>
              <a:rPr lang="fr-FR" sz="2400" spc="-165" dirty="0">
                <a:solidFill>
                  <a:srgbClr val="465A64"/>
                </a:solidFill>
                <a:latin typeface="+mj-lt"/>
              </a:rPr>
              <a:t>Commerce extérieur</a:t>
            </a:r>
          </a:p>
        </p:txBody>
      </p:sp>
      <p:sp>
        <p:nvSpPr>
          <p:cNvPr id="16" name="Espace réservé du numéro de diapositive 15"/>
          <p:cNvSpPr>
            <a:spLocks noGrp="1"/>
          </p:cNvSpPr>
          <p:nvPr>
            <p:ph type="sldNum" sz="quarter" idx="11"/>
          </p:nvPr>
        </p:nvSpPr>
        <p:spPr/>
        <p:txBody>
          <a:bodyPr/>
          <a:lstStyle/>
          <a:p>
            <a:fld id="{8ECEC30E-1258-054F-B60D-80152FB12A9F}" type="slidenum">
              <a:rPr lang="fr-FR" smtClean="0"/>
              <a:pPr/>
              <a:t>11</a:t>
            </a:fld>
            <a:endParaRPr lang="fr-FR"/>
          </a:p>
        </p:txBody>
      </p:sp>
      <p:grpSp>
        <p:nvGrpSpPr>
          <p:cNvPr id="20" name="Groupe 19">
            <a:extLst>
              <a:ext uri="{FF2B5EF4-FFF2-40B4-BE49-F238E27FC236}">
                <a16:creationId xmlns:a16="http://schemas.microsoft.com/office/drawing/2014/main" id="{8787239F-0ADC-2745-8346-5E1A62D574D3}"/>
              </a:ext>
            </a:extLst>
          </p:cNvPr>
          <p:cNvGrpSpPr/>
          <p:nvPr/>
        </p:nvGrpSpPr>
        <p:grpSpPr>
          <a:xfrm>
            <a:off x="171026" y="1290619"/>
            <a:ext cx="2812204" cy="5178763"/>
            <a:chOff x="1272134" y="1921733"/>
            <a:chExt cx="4332800" cy="4698079"/>
          </a:xfrm>
        </p:grpSpPr>
        <p:sp>
          <p:nvSpPr>
            <p:cNvPr id="21" name="ZoneTexte 20">
              <a:extLst>
                <a:ext uri="{FF2B5EF4-FFF2-40B4-BE49-F238E27FC236}">
                  <a16:creationId xmlns:a16="http://schemas.microsoft.com/office/drawing/2014/main" id="{2C88BE1F-E37D-634A-857B-A34135BC4D2C}"/>
                </a:ext>
              </a:extLst>
            </p:cNvPr>
            <p:cNvSpPr txBox="1"/>
            <p:nvPr/>
          </p:nvSpPr>
          <p:spPr>
            <a:xfrm>
              <a:off x="1272134" y="2252345"/>
              <a:ext cx="4332800" cy="4367467"/>
            </a:xfrm>
            <a:prstGeom prst="rect">
              <a:avLst/>
            </a:prstGeom>
            <a:solidFill>
              <a:schemeClr val="bg1"/>
            </a:solidFill>
          </p:spPr>
          <p:txBody>
            <a:bodyPr wrap="square" lIns="0" tIns="4680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UE : En 2018, la balance des biens et services est excédentaire (+3,2%), mais différenciée (Pays‑Bas +11%, Allemagne +6% ; France -1%, Royaume‑Uni -2%)</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France : En 2018, le solde du commerce extérieur des biens et services en valeur s’améliore de 6,1 Mds€ tout en restant déficitaire : ‑18,2 Mds€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France : le solde des échanges de services (dont tourisme) augmente de 8 Mds€ en 2018 pour s’établir à 21Mds€</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BFC : 2</a:t>
              </a:r>
              <a:r>
                <a:rPr lang="fr-FR" sz="1100" baseline="30000" dirty="0"/>
                <a:t>e</a:t>
              </a:r>
              <a:r>
                <a:rPr lang="fr-FR" sz="1100" dirty="0"/>
                <a:t> </a:t>
              </a:r>
              <a:r>
                <a:rPr lang="fr-FR" sz="1100" b="1" dirty="0"/>
                <a:t>taux de couverture import/export </a:t>
              </a:r>
              <a:r>
                <a:rPr lang="fr-FR" sz="1100" dirty="0"/>
                <a:t>(114% en 2020-2021 ; 1</a:t>
              </a:r>
              <a:r>
                <a:rPr lang="fr-FR" sz="1100" baseline="30000" dirty="0"/>
                <a:t>ère</a:t>
              </a:r>
              <a:r>
                <a:rPr lang="fr-FR" sz="1100" dirty="0"/>
                <a:t> avec 115% en 2019)</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BFC : 3</a:t>
              </a:r>
              <a:r>
                <a:rPr lang="fr-FR" sz="1100" baseline="30000" dirty="0"/>
                <a:t>ème</a:t>
              </a:r>
              <a:r>
                <a:rPr lang="fr-FR" sz="1100" dirty="0"/>
                <a:t> </a:t>
              </a:r>
              <a:r>
                <a:rPr lang="fr-FR" sz="1100" b="1" dirty="0"/>
                <a:t>balance commerciale </a:t>
              </a:r>
              <a:r>
                <a:rPr lang="fr-FR" sz="1100" dirty="0"/>
                <a:t>(2,6 Mds€ 2020-2021)</a:t>
              </a:r>
            </a:p>
            <a:p>
              <a:pPr marL="312738" lvl="1" indent="-107950">
                <a:lnSpc>
                  <a:spcPct val="75000"/>
                </a:lnSpc>
                <a:spcBef>
                  <a:spcPts val="200"/>
                </a:spcBef>
                <a:spcAft>
                  <a:spcPts val="300"/>
                </a:spcAft>
                <a:buClr>
                  <a:schemeClr val="tx1"/>
                </a:buClr>
                <a:buFont typeface="Police système Courant"/>
                <a:buChar char="‑"/>
              </a:pPr>
              <a:r>
                <a:rPr lang="fr-FR" sz="1100" dirty="0"/>
                <a:t>export 20,9 Mds€ (4 trimestres 2020-2021)</a:t>
              </a:r>
            </a:p>
            <a:p>
              <a:pPr marL="312738" lvl="1" indent="-107950">
                <a:lnSpc>
                  <a:spcPct val="75000"/>
                </a:lnSpc>
                <a:spcBef>
                  <a:spcPts val="200"/>
                </a:spcBef>
                <a:spcAft>
                  <a:spcPts val="300"/>
                </a:spcAft>
                <a:buClr>
                  <a:schemeClr val="tx1"/>
                </a:buClr>
                <a:buFont typeface="Police système Courant"/>
                <a:buChar char="‑"/>
              </a:pPr>
              <a:r>
                <a:rPr lang="fr-FR" sz="1100" dirty="0"/>
                <a:t>import 18,3 Mds€ (4 trimestres 2020-2021)</a:t>
              </a:r>
            </a:p>
            <a:p>
              <a:pPr marL="11113">
                <a:lnSpc>
                  <a:spcPct val="75000"/>
                </a:lnSpc>
                <a:spcBef>
                  <a:spcPts val="200"/>
                </a:spcBef>
                <a:spcAft>
                  <a:spcPts val="300"/>
                </a:spcAft>
                <a:buClr>
                  <a:srgbClr val="FFD83A"/>
                </a:buClr>
              </a:pPr>
              <a:r>
                <a:rPr lang="fr-FR" sz="1100" b="1" dirty="0"/>
                <a:t>Top 3 des partenaires export BFC</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Allemagne 2,8</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Espagne 2,2</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Italie 2,2</a:t>
              </a:r>
            </a:p>
            <a:p>
              <a:pPr marL="11113">
                <a:lnSpc>
                  <a:spcPct val="75000"/>
                </a:lnSpc>
                <a:spcBef>
                  <a:spcPts val="200"/>
                </a:spcBef>
                <a:spcAft>
                  <a:spcPts val="300"/>
                </a:spcAft>
                <a:buClr>
                  <a:srgbClr val="FFD83A"/>
                </a:buClr>
              </a:pPr>
              <a:r>
                <a:rPr lang="fr-FR" sz="1100" b="1" dirty="0"/>
                <a:t>Top 3 des partenaires import BFC</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Allemagne 2,8</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Italie 1,7</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Belgique 1,7</a:t>
              </a:r>
            </a:p>
          </p:txBody>
        </p:sp>
        <p:sp>
          <p:nvSpPr>
            <p:cNvPr id="22" name="ZoneTexte 21">
              <a:extLst>
                <a:ext uri="{FF2B5EF4-FFF2-40B4-BE49-F238E27FC236}">
                  <a16:creationId xmlns:a16="http://schemas.microsoft.com/office/drawing/2014/main" id="{678E74F4-28FE-F849-9187-B35AA10CE124}"/>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latin typeface="+mj-lt"/>
              </a:endParaRPr>
            </a:p>
          </p:txBody>
        </p:sp>
      </p:grpSp>
      <p:sp>
        <p:nvSpPr>
          <p:cNvPr id="13" name="ZoneTexte 12">
            <a:extLst>
              <a:ext uri="{FF2B5EF4-FFF2-40B4-BE49-F238E27FC236}">
                <a16:creationId xmlns:a16="http://schemas.microsoft.com/office/drawing/2014/main" id="{A0678889-B1F4-974E-A2D1-C5EC53D8A643}"/>
              </a:ext>
            </a:extLst>
          </p:cNvPr>
          <p:cNvSpPr txBox="1"/>
          <p:nvPr/>
        </p:nvSpPr>
        <p:spPr>
          <a:xfrm>
            <a:off x="171025" y="404434"/>
            <a:ext cx="1008043" cy="553998"/>
          </a:xfrm>
          <a:prstGeom prst="rect">
            <a:avLst/>
          </a:prstGeom>
          <a:solidFill>
            <a:srgbClr val="00B05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Repères et éclairages économiques </a:t>
            </a:r>
          </a:p>
        </p:txBody>
      </p:sp>
      <p:graphicFrame>
        <p:nvGraphicFramePr>
          <p:cNvPr id="30" name="Tableau 29">
            <a:extLst>
              <a:ext uri="{FF2B5EF4-FFF2-40B4-BE49-F238E27FC236}">
                <a16:creationId xmlns:a16="http://schemas.microsoft.com/office/drawing/2014/main" id="{80090848-DCCC-EF4B-A282-6FA7FECA7B3F}"/>
              </a:ext>
            </a:extLst>
          </p:cNvPr>
          <p:cNvGraphicFramePr>
            <a:graphicFrameLocks noGrp="1"/>
          </p:cNvGraphicFramePr>
          <p:nvPr>
            <p:extLst>
              <p:ext uri="{D42A27DB-BD31-4B8C-83A1-F6EECF244321}">
                <p14:modId xmlns:p14="http://schemas.microsoft.com/office/powerpoint/2010/main" val="1689860570"/>
              </p:ext>
            </p:extLst>
          </p:nvPr>
        </p:nvGraphicFramePr>
        <p:xfrm>
          <a:off x="1934129" y="5431273"/>
          <a:ext cx="4171950" cy="1687381"/>
        </p:xfrm>
        <a:graphic>
          <a:graphicData uri="http://schemas.openxmlformats.org/drawingml/2006/table">
            <a:tbl>
              <a:tblPr firstRow="1" firstCol="1" bandRow="1"/>
              <a:tblGrid>
                <a:gridCol w="2243924">
                  <a:extLst>
                    <a:ext uri="{9D8B030D-6E8A-4147-A177-3AD203B41FA5}">
                      <a16:colId xmlns:a16="http://schemas.microsoft.com/office/drawing/2014/main" val="2927450741"/>
                    </a:ext>
                  </a:extLst>
                </a:gridCol>
                <a:gridCol w="1928026">
                  <a:extLst>
                    <a:ext uri="{9D8B030D-6E8A-4147-A177-3AD203B41FA5}">
                      <a16:colId xmlns:a16="http://schemas.microsoft.com/office/drawing/2014/main" val="1004348677"/>
                    </a:ext>
                  </a:extLst>
                </a:gridCol>
              </a:tblGrid>
              <a:tr h="91366">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Forces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296141">
                <a:tc>
                  <a:txBody>
                    <a:bodyPr/>
                    <a:lstStyle/>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2</a:t>
                      </a:r>
                      <a:r>
                        <a:rPr lang="fr-FR" sz="1100" baseline="30000" dirty="0"/>
                        <a:t>e</a:t>
                      </a:r>
                      <a:r>
                        <a:rPr lang="fr-FR" sz="1100" dirty="0"/>
                        <a:t> taux de couverture import/export </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3</a:t>
                      </a:r>
                      <a:r>
                        <a:rPr lang="fr-FR" sz="1100" baseline="30000" dirty="0"/>
                        <a:t>ème</a:t>
                      </a:r>
                      <a:r>
                        <a:rPr lang="fr-FR" sz="1100" dirty="0"/>
                        <a:t> balance commerciale</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Plus fortement exportatrice de son industrie que la moyenne française</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Croissance de 10% du nombre d’exportateurs de +25K€ (entre 2016 et 2019)</a:t>
                      </a: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82563" marR="0" lvl="0" indent="-171450"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lang="fr-FR" sz="1100" kern="1200" dirty="0">
                          <a:solidFill>
                            <a:schemeClr val="tx1"/>
                          </a:solidFill>
                          <a:latin typeface="+mn-lt"/>
                          <a:ea typeface="+mn-ea"/>
                          <a:cs typeface="+mn-cs"/>
                        </a:rPr>
                        <a:t>En  moyenne 6 000 exportateurs sur 168 000 établissements industriels </a:t>
                      </a:r>
                    </a:p>
                    <a:p>
                      <a:pPr marL="182563" marR="0" lvl="0" indent="-171450"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lang="fr-FR" sz="1100" kern="1200" dirty="0">
                          <a:solidFill>
                            <a:schemeClr val="tx1"/>
                          </a:solidFill>
                          <a:latin typeface="+mn-lt"/>
                          <a:ea typeface="+mn-ea"/>
                          <a:cs typeface="+mn-cs"/>
                        </a:rPr>
                        <a:t>Environ 1 500 exportateurs réguliers</a:t>
                      </a:r>
                    </a:p>
                    <a:p>
                      <a:pPr marL="182563" marR="0" lvl="0" indent="-171450"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lang="fr-FR" sz="1100" kern="1200" dirty="0">
                          <a:solidFill>
                            <a:schemeClr val="tx1"/>
                          </a:solidFill>
                          <a:latin typeface="+mn-lt"/>
                          <a:ea typeface="+mn-ea"/>
                          <a:cs typeface="+mn-cs"/>
                        </a:rPr>
                        <a:t>Forte dépendance au secteur industriel : industrie auto, métallurgie, biens d’équipement. </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endParaRPr lang="fr-FR" sz="1100" dirty="0"/>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248648041"/>
                  </a:ext>
                </a:extLst>
              </a:tr>
            </a:tbl>
          </a:graphicData>
        </a:graphic>
      </p:graphicFrame>
      <p:graphicFrame>
        <p:nvGraphicFramePr>
          <p:cNvPr id="33" name="Tableau 32">
            <a:extLst>
              <a:ext uri="{FF2B5EF4-FFF2-40B4-BE49-F238E27FC236}">
                <a16:creationId xmlns:a16="http://schemas.microsoft.com/office/drawing/2014/main" id="{F1590FB1-3B23-DA4A-BA69-5235737140D9}"/>
              </a:ext>
            </a:extLst>
          </p:cNvPr>
          <p:cNvGraphicFramePr>
            <a:graphicFrameLocks noGrp="1"/>
          </p:cNvGraphicFramePr>
          <p:nvPr>
            <p:extLst>
              <p:ext uri="{D42A27DB-BD31-4B8C-83A1-F6EECF244321}">
                <p14:modId xmlns:p14="http://schemas.microsoft.com/office/powerpoint/2010/main" val="3870783853"/>
              </p:ext>
            </p:extLst>
          </p:nvPr>
        </p:nvGraphicFramePr>
        <p:xfrm>
          <a:off x="6106079" y="5439437"/>
          <a:ext cx="4171950" cy="1120961"/>
        </p:xfrm>
        <a:graphic>
          <a:graphicData uri="http://schemas.openxmlformats.org/drawingml/2006/table">
            <a:tbl>
              <a:tblPr firstRow="1" firstCol="1" bandRow="1"/>
              <a:tblGrid>
                <a:gridCol w="2269539">
                  <a:extLst>
                    <a:ext uri="{9D8B030D-6E8A-4147-A177-3AD203B41FA5}">
                      <a16:colId xmlns:a16="http://schemas.microsoft.com/office/drawing/2014/main" val="3846492149"/>
                    </a:ext>
                  </a:extLst>
                </a:gridCol>
                <a:gridCol w="1902411">
                  <a:extLst>
                    <a:ext uri="{9D8B030D-6E8A-4147-A177-3AD203B41FA5}">
                      <a16:colId xmlns:a16="http://schemas.microsoft.com/office/drawing/2014/main" val="2070262005"/>
                    </a:ext>
                  </a:extLst>
                </a:gridCol>
              </a:tblGrid>
              <a:tr h="45488">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Opportunités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Menaces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525585772"/>
                  </a:ext>
                </a:extLst>
              </a:tr>
              <a:tr h="215262">
                <a:tc>
                  <a:txBody>
                    <a:bodyPr/>
                    <a:lstStyle/>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Politique française de réindustrialisation</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Revalorisation du « made in France »</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Développement de la prospection digitale</a:t>
                      </a: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Forte tension sur les approvisionnements industriels</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Situation sanitaire instable</a:t>
                      </a:r>
                    </a:p>
                  </a:txBody>
                  <a:tcPr marL="68580" marR="68580" marT="36000" marB="36195">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3094909756"/>
                  </a:ext>
                </a:extLst>
              </a:tr>
            </a:tbl>
          </a:graphicData>
        </a:graphic>
      </p:graphicFrame>
      <p:sp>
        <p:nvSpPr>
          <p:cNvPr id="14" name="Espace réservé du pied de page 3">
            <a:extLst>
              <a:ext uri="{FF2B5EF4-FFF2-40B4-BE49-F238E27FC236}">
                <a16:creationId xmlns:a16="http://schemas.microsoft.com/office/drawing/2014/main" id="{5EF6EA19-EE70-AA48-9351-7EA9095FFB51}"/>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pic>
        <p:nvPicPr>
          <p:cNvPr id="7" name="Image 6">
            <a:extLst>
              <a:ext uri="{FF2B5EF4-FFF2-40B4-BE49-F238E27FC236}">
                <a16:creationId xmlns:a16="http://schemas.microsoft.com/office/drawing/2014/main" id="{1C6744A8-1F3D-4696-BC53-CE6B72456FA6}"/>
              </a:ext>
            </a:extLst>
          </p:cNvPr>
          <p:cNvPicPr>
            <a:picLocks noChangeAspect="1"/>
          </p:cNvPicPr>
          <p:nvPr/>
        </p:nvPicPr>
        <p:blipFill>
          <a:blip r:embed="rId3"/>
          <a:stretch>
            <a:fillRect/>
          </a:stretch>
        </p:blipFill>
        <p:spPr>
          <a:xfrm>
            <a:off x="8044059" y="2159415"/>
            <a:ext cx="2438400" cy="2418280"/>
          </a:xfrm>
          <a:prstGeom prst="rect">
            <a:avLst/>
          </a:prstGeom>
        </p:spPr>
      </p:pic>
      <p:sp>
        <p:nvSpPr>
          <p:cNvPr id="5" name="ZoneTexte 4">
            <a:extLst>
              <a:ext uri="{FF2B5EF4-FFF2-40B4-BE49-F238E27FC236}">
                <a16:creationId xmlns:a16="http://schemas.microsoft.com/office/drawing/2014/main" id="{D0507515-6355-48A6-B9F6-E793D3903A63}"/>
              </a:ext>
            </a:extLst>
          </p:cNvPr>
          <p:cNvSpPr txBox="1"/>
          <p:nvPr/>
        </p:nvSpPr>
        <p:spPr>
          <a:xfrm>
            <a:off x="4574211" y="5604387"/>
            <a:ext cx="3763657" cy="276999"/>
          </a:xfrm>
          <a:prstGeom prst="rect">
            <a:avLst/>
          </a:prstGeom>
          <a:noFill/>
        </p:spPr>
        <p:txBody>
          <a:bodyPr wrap="square" rtlCol="0">
            <a:spAutoFit/>
          </a:bodyPr>
          <a:lstStyle/>
          <a:p>
            <a:r>
              <a:rPr lang="fr-FR" sz="1200" b="1">
                <a:solidFill>
                  <a:srgbClr val="FF6600"/>
                </a:solidFill>
              </a:rPr>
              <a:t> </a:t>
            </a:r>
            <a:endParaRPr lang="fr-FR" sz="1200" b="1" dirty="0">
              <a:solidFill>
                <a:srgbClr val="FF6600"/>
              </a:solidFill>
            </a:endParaRPr>
          </a:p>
        </p:txBody>
      </p:sp>
      <p:pic>
        <p:nvPicPr>
          <p:cNvPr id="4" name="Image 3">
            <a:extLst>
              <a:ext uri="{FF2B5EF4-FFF2-40B4-BE49-F238E27FC236}">
                <a16:creationId xmlns:a16="http://schemas.microsoft.com/office/drawing/2014/main" id="{E7D5EA50-4C90-46F8-B027-D06A029D65C9}"/>
              </a:ext>
            </a:extLst>
          </p:cNvPr>
          <p:cNvPicPr>
            <a:picLocks noChangeAspect="1"/>
          </p:cNvPicPr>
          <p:nvPr/>
        </p:nvPicPr>
        <p:blipFill>
          <a:blip r:embed="rId4"/>
          <a:stretch>
            <a:fillRect/>
          </a:stretch>
        </p:blipFill>
        <p:spPr>
          <a:xfrm>
            <a:off x="2983230" y="1323894"/>
            <a:ext cx="5060829" cy="3498528"/>
          </a:xfrm>
          <a:prstGeom prst="rect">
            <a:avLst/>
          </a:prstGeom>
        </p:spPr>
      </p:pic>
      <p:sp>
        <p:nvSpPr>
          <p:cNvPr id="6" name="ZoneTexte 5">
            <a:extLst>
              <a:ext uri="{FF2B5EF4-FFF2-40B4-BE49-F238E27FC236}">
                <a16:creationId xmlns:a16="http://schemas.microsoft.com/office/drawing/2014/main" id="{549E42D6-A653-4250-88B2-22C5CC6CBA8F}"/>
              </a:ext>
            </a:extLst>
          </p:cNvPr>
          <p:cNvSpPr txBox="1"/>
          <p:nvPr/>
        </p:nvSpPr>
        <p:spPr>
          <a:xfrm>
            <a:off x="8005731" y="1598396"/>
            <a:ext cx="2476728" cy="707886"/>
          </a:xfrm>
          <a:prstGeom prst="rect">
            <a:avLst/>
          </a:prstGeom>
          <a:noFill/>
        </p:spPr>
        <p:txBody>
          <a:bodyPr wrap="square" rtlCol="0">
            <a:spAutoFit/>
          </a:bodyPr>
          <a:lstStyle/>
          <a:p>
            <a:pPr algn="ctr"/>
            <a:r>
              <a:rPr lang="fr-FR" sz="1100"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rPr>
              <a:t>UNE REGION FORTEMENT INDUSTRIELLE</a:t>
            </a:r>
          </a:p>
          <a:p>
            <a:endParaRPr lang="fr-FR" dirty="0"/>
          </a:p>
        </p:txBody>
      </p:sp>
    </p:spTree>
    <p:extLst>
      <p:ext uri="{BB962C8B-B14F-4D97-AF65-F5344CB8AC3E}">
        <p14:creationId xmlns:p14="http://schemas.microsoft.com/office/powerpoint/2010/main" val="912191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R</a:t>
            </a:r>
            <a:r>
              <a:rPr lang="fr-FR" sz="4200" spc="-165">
                <a:solidFill>
                  <a:srgbClr val="465A64"/>
                </a:solidFill>
                <a:latin typeface="+mj-lt"/>
              </a:rPr>
              <a:t>epères et éclairages économiques</a:t>
            </a:r>
          </a:p>
          <a:p>
            <a:pPr>
              <a:lnSpc>
                <a:spcPct val="70000"/>
              </a:lnSpc>
            </a:pPr>
            <a:r>
              <a:rPr lang="fr-FR" sz="2400" spc="-165">
                <a:solidFill>
                  <a:srgbClr val="465A64"/>
                </a:solidFill>
                <a:latin typeface="+mj-lt"/>
              </a:rPr>
              <a:t>Attractivité économique</a:t>
            </a:r>
          </a:p>
        </p:txBody>
      </p:sp>
      <p:sp>
        <p:nvSpPr>
          <p:cNvPr id="16" name="Espace réservé du numéro de diapositive 15"/>
          <p:cNvSpPr>
            <a:spLocks noGrp="1"/>
          </p:cNvSpPr>
          <p:nvPr>
            <p:ph type="sldNum" sz="quarter" idx="11"/>
          </p:nvPr>
        </p:nvSpPr>
        <p:spPr/>
        <p:txBody>
          <a:bodyPr/>
          <a:lstStyle/>
          <a:p>
            <a:fld id="{8ECEC30E-1258-054F-B60D-80152FB12A9F}" type="slidenum">
              <a:rPr lang="fr-FR" smtClean="0"/>
              <a:pPr/>
              <a:t>12</a:t>
            </a:fld>
            <a:endParaRPr lang="fr-FR"/>
          </a:p>
        </p:txBody>
      </p:sp>
      <p:grpSp>
        <p:nvGrpSpPr>
          <p:cNvPr id="20" name="Groupe 19">
            <a:extLst>
              <a:ext uri="{FF2B5EF4-FFF2-40B4-BE49-F238E27FC236}">
                <a16:creationId xmlns:a16="http://schemas.microsoft.com/office/drawing/2014/main" id="{8787239F-0ADC-2745-8346-5E1A62D574D3}"/>
              </a:ext>
            </a:extLst>
          </p:cNvPr>
          <p:cNvGrpSpPr/>
          <p:nvPr/>
        </p:nvGrpSpPr>
        <p:grpSpPr>
          <a:xfrm>
            <a:off x="101504" y="1394122"/>
            <a:ext cx="3929605" cy="4045320"/>
            <a:chOff x="1272134" y="1921733"/>
            <a:chExt cx="4332800" cy="4698079"/>
          </a:xfrm>
        </p:grpSpPr>
        <p:sp>
          <p:nvSpPr>
            <p:cNvPr id="21" name="ZoneTexte 20">
              <a:extLst>
                <a:ext uri="{FF2B5EF4-FFF2-40B4-BE49-F238E27FC236}">
                  <a16:creationId xmlns:a16="http://schemas.microsoft.com/office/drawing/2014/main" id="{2C88BE1F-E37D-634A-857B-A34135BC4D2C}"/>
                </a:ext>
              </a:extLst>
            </p:cNvPr>
            <p:cNvSpPr txBox="1"/>
            <p:nvPr/>
          </p:nvSpPr>
          <p:spPr>
            <a:xfrm>
              <a:off x="1272134" y="2400337"/>
              <a:ext cx="4238979" cy="4219475"/>
            </a:xfrm>
            <a:prstGeom prst="rect">
              <a:avLst/>
            </a:prstGeom>
            <a:solidFill>
              <a:schemeClr val="bg1"/>
            </a:solidFill>
          </p:spPr>
          <p:txBody>
            <a:bodyPr wrap="square" lIns="0" tIns="4680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France :  En 2018, les IDEF sont en hausse de 5  Mds€ par rapport à 2017, atteignant 37 Mds€ (montant le plus important depuis 2008)</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France : Principaux flux IDEF : Luxembourg, Pays‑Bas, Royaume‑Uni Suisse.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France : 81% des IDE sont pourvoyeurs d’emplois</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6</a:t>
              </a:r>
              <a:r>
                <a:rPr lang="fr-FR" sz="1100" baseline="30000" dirty="0"/>
                <a:t>e</a:t>
              </a:r>
              <a:r>
                <a:rPr lang="fr-FR" sz="1100" dirty="0"/>
                <a:t> rang des régions françaises pour l’accueil IDE en 2020</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BFC (2020) : fait partie des 5 premières régions ayant accueilli des investissements sur des sites industriels.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2020 : 91 projets, (2/3en production et en R&amp;D), qui ont créé/préservé 1 460 emplois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Principaux pourvoyeurs d’investissements : Allemagne, États-Unis et Danemark</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800 filiales d’entreprises étrangères (48 000 salariés = 4% des emplois)</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45M d’habitants à moins de 4 h en voiture du barycentre de la BFC</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Attractivité résidentielle des bassins périphériques (nord Yonne, sud Bourgogne, bande frontalière) de BFC et des principales agglomérations</a:t>
              </a:r>
            </a:p>
          </p:txBody>
        </p:sp>
        <p:sp>
          <p:nvSpPr>
            <p:cNvPr id="22" name="ZoneTexte 21">
              <a:extLst>
                <a:ext uri="{FF2B5EF4-FFF2-40B4-BE49-F238E27FC236}">
                  <a16:creationId xmlns:a16="http://schemas.microsoft.com/office/drawing/2014/main" id="{678E74F4-28FE-F849-9187-B35AA10CE124}"/>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latin typeface="+mj-lt"/>
              </a:endParaRPr>
            </a:p>
          </p:txBody>
        </p:sp>
      </p:grpSp>
      <p:sp>
        <p:nvSpPr>
          <p:cNvPr id="13" name="ZoneTexte 12">
            <a:extLst>
              <a:ext uri="{FF2B5EF4-FFF2-40B4-BE49-F238E27FC236}">
                <a16:creationId xmlns:a16="http://schemas.microsoft.com/office/drawing/2014/main" id="{A0678889-B1F4-974E-A2D1-C5EC53D8A643}"/>
              </a:ext>
            </a:extLst>
          </p:cNvPr>
          <p:cNvSpPr txBox="1"/>
          <p:nvPr/>
        </p:nvSpPr>
        <p:spPr>
          <a:xfrm>
            <a:off x="171025" y="404434"/>
            <a:ext cx="1008043" cy="553998"/>
          </a:xfrm>
          <a:prstGeom prst="rect">
            <a:avLst/>
          </a:prstGeom>
          <a:solidFill>
            <a:srgbClr val="00B05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Repères et éclairages économiques </a:t>
            </a:r>
          </a:p>
        </p:txBody>
      </p:sp>
      <p:sp>
        <p:nvSpPr>
          <p:cNvPr id="14" name="Espace réservé du pied de page 3">
            <a:extLst>
              <a:ext uri="{FF2B5EF4-FFF2-40B4-BE49-F238E27FC236}">
                <a16:creationId xmlns:a16="http://schemas.microsoft.com/office/drawing/2014/main" id="{DDEE6092-6938-E54A-BA0A-2F4B45C77251}"/>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pic>
        <p:nvPicPr>
          <p:cNvPr id="15" name="Image 14">
            <a:extLst>
              <a:ext uri="{FF2B5EF4-FFF2-40B4-BE49-F238E27FC236}">
                <a16:creationId xmlns:a16="http://schemas.microsoft.com/office/drawing/2014/main" id="{1ECFED3F-604C-EB46-AAE7-60EC7A2D6F9B}"/>
              </a:ext>
            </a:extLst>
          </p:cNvPr>
          <p:cNvPicPr>
            <a:picLocks noChangeAspect="1"/>
          </p:cNvPicPr>
          <p:nvPr/>
        </p:nvPicPr>
        <p:blipFill>
          <a:blip r:embed="rId3"/>
          <a:stretch>
            <a:fillRect/>
          </a:stretch>
        </p:blipFill>
        <p:spPr>
          <a:xfrm>
            <a:off x="4228202" y="954571"/>
            <a:ext cx="1455944" cy="3647463"/>
          </a:xfrm>
          <a:prstGeom prst="rect">
            <a:avLst/>
          </a:prstGeom>
        </p:spPr>
      </p:pic>
      <p:sp>
        <p:nvSpPr>
          <p:cNvPr id="17" name="Zone de texte 44">
            <a:extLst>
              <a:ext uri="{FF2B5EF4-FFF2-40B4-BE49-F238E27FC236}">
                <a16:creationId xmlns:a16="http://schemas.microsoft.com/office/drawing/2014/main" id="{7F78051D-AEDB-8A44-9CFC-FF1912427229}"/>
              </a:ext>
            </a:extLst>
          </p:cNvPr>
          <p:cNvSpPr txBox="1"/>
          <p:nvPr/>
        </p:nvSpPr>
        <p:spPr>
          <a:xfrm>
            <a:off x="3946019" y="4824923"/>
            <a:ext cx="1953345" cy="123111"/>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fr-FR" sz="800" i="1" baseline="30000" dirty="0">
                <a:solidFill>
                  <a:srgbClr val="1F497D"/>
                </a:solidFill>
                <a:effectLst/>
                <a:latin typeface="Calibri" panose="020F0502020204030204" pitchFamily="34" charset="0"/>
                <a:ea typeface="MS Mincho" panose="02020609040205080304" pitchFamily="49" charset="-128"/>
                <a:cs typeface="Times New Roman" panose="02020603050405020304" pitchFamily="18" charset="0"/>
              </a:rPr>
              <a:t>AER</a:t>
            </a:r>
            <a:r>
              <a:rPr lang="fr-FR" sz="800" i="1" dirty="0">
                <a:solidFill>
                  <a:srgbClr val="1F497D"/>
                </a:solidFill>
                <a:effectLst/>
                <a:latin typeface="Calibri" panose="020F0502020204030204" pitchFamily="34" charset="0"/>
                <a:ea typeface="MS Mincho" panose="02020609040205080304" pitchFamily="49" charset="-128"/>
                <a:cs typeface="Times New Roman" panose="02020603050405020304" pitchFamily="18" charset="0"/>
              </a:rPr>
              <a:t> IDE BFC (Bilan 2020)</a:t>
            </a:r>
          </a:p>
        </p:txBody>
      </p:sp>
      <p:pic>
        <p:nvPicPr>
          <p:cNvPr id="1025" name="Image 84" descr="Une image contenant carte&#10;&#10;Description générée automatiquement">
            <a:extLst>
              <a:ext uri="{FF2B5EF4-FFF2-40B4-BE49-F238E27FC236}">
                <a16:creationId xmlns:a16="http://schemas.microsoft.com/office/drawing/2014/main" id="{1A248864-29EF-2645-91EF-C983EB24B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960" y="1394122"/>
            <a:ext cx="4799556" cy="36753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256C938A-575D-D24A-95D9-A3E4F07B86BB}"/>
              </a:ext>
            </a:extLst>
          </p:cNvPr>
          <p:cNvSpPr>
            <a:spLocks noChangeArrowheads="1"/>
          </p:cNvSpPr>
          <p:nvPr/>
        </p:nvSpPr>
        <p:spPr bwMode="auto">
          <a:xfrm>
            <a:off x="6579020" y="5115430"/>
            <a:ext cx="337143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1" u="none" strike="noStrike" cap="none" normalizeH="0" baseline="30000" dirty="0">
                <a:ln>
                  <a:noFill/>
                </a:ln>
                <a:solidFill>
                  <a:srgbClr val="1F497D"/>
                </a:solidFill>
                <a:effectLst/>
                <a:latin typeface="Calibri" panose="020F0502020204030204" pitchFamily="34" charset="0"/>
                <a:ea typeface="MS Mincho" panose="02020609040205080304" pitchFamily="49" charset="-128"/>
                <a:cs typeface="Times New Roman" panose="02020603050405020304" pitchFamily="18" charset="0"/>
              </a:rPr>
              <a:t>103</a:t>
            </a:r>
            <a:r>
              <a:rPr kumimoji="0" lang="fr-FR" altLang="fr-FR" sz="800" b="0" i="1" u="none" strike="noStrike" cap="none" normalizeH="0" baseline="0" dirty="0">
                <a:ln>
                  <a:noFill/>
                </a:ln>
                <a:solidFill>
                  <a:srgbClr val="1F497D"/>
                </a:solidFill>
                <a:effectLst/>
                <a:latin typeface="Calibri" panose="020F0502020204030204" pitchFamily="34" charset="0"/>
                <a:ea typeface="MS Mincho" panose="02020609040205080304" pitchFamily="49" charset="-128"/>
                <a:cs typeface="Times New Roman" panose="02020603050405020304" pitchFamily="18" charset="0"/>
              </a:rPr>
              <a:t> Indice d'attractivité des EPCI sur les populations extérieures en 2020 (BFC)</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graphicFrame>
        <p:nvGraphicFramePr>
          <p:cNvPr id="18" name="Tableau 17">
            <a:extLst>
              <a:ext uri="{FF2B5EF4-FFF2-40B4-BE49-F238E27FC236}">
                <a16:creationId xmlns:a16="http://schemas.microsoft.com/office/drawing/2014/main" id="{C1D74BB0-09D5-4A0D-9BDD-5D33A65C6467}"/>
              </a:ext>
            </a:extLst>
          </p:cNvPr>
          <p:cNvGraphicFramePr>
            <a:graphicFrameLocks noGrp="1"/>
          </p:cNvGraphicFramePr>
          <p:nvPr>
            <p:extLst>
              <p:ext uri="{D42A27DB-BD31-4B8C-83A1-F6EECF244321}">
                <p14:modId xmlns:p14="http://schemas.microsoft.com/office/powerpoint/2010/main" val="782364389"/>
              </p:ext>
            </p:extLst>
          </p:nvPr>
        </p:nvGraphicFramePr>
        <p:xfrm>
          <a:off x="89206" y="5684811"/>
          <a:ext cx="4934110" cy="806001"/>
        </p:xfrm>
        <a:graphic>
          <a:graphicData uri="http://schemas.openxmlformats.org/drawingml/2006/table">
            <a:tbl>
              <a:tblPr firstRow="1" firstCol="1" bandRow="1"/>
              <a:tblGrid>
                <a:gridCol w="2653859">
                  <a:extLst>
                    <a:ext uri="{9D8B030D-6E8A-4147-A177-3AD203B41FA5}">
                      <a16:colId xmlns:a16="http://schemas.microsoft.com/office/drawing/2014/main" val="2927450741"/>
                    </a:ext>
                  </a:extLst>
                </a:gridCol>
                <a:gridCol w="2280251">
                  <a:extLst>
                    <a:ext uri="{9D8B030D-6E8A-4147-A177-3AD203B41FA5}">
                      <a16:colId xmlns:a16="http://schemas.microsoft.com/office/drawing/2014/main" val="1004348677"/>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Forces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370679">
                <a:tc>
                  <a:txBody>
                    <a:bodyPr/>
                    <a:lstStyle/>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Une destination de premier plan pour les IDE : 6</a:t>
                      </a:r>
                      <a:r>
                        <a:rPr lang="fr-FR" sz="1100" baseline="30000" dirty="0"/>
                        <a:t>e</a:t>
                      </a:r>
                      <a:r>
                        <a:rPr lang="fr-FR" sz="1100" dirty="0"/>
                        <a:t> des régions françaises</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Attractivité pour la R&amp;D d’excellence mondiale</a:t>
                      </a: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Pas suffisamment d’ investissements orientés Production</a:t>
                      </a: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248648041"/>
                  </a:ext>
                </a:extLst>
              </a:tr>
            </a:tbl>
          </a:graphicData>
        </a:graphic>
      </p:graphicFrame>
      <p:graphicFrame>
        <p:nvGraphicFramePr>
          <p:cNvPr id="19" name="Tableau 18">
            <a:extLst>
              <a:ext uri="{FF2B5EF4-FFF2-40B4-BE49-F238E27FC236}">
                <a16:creationId xmlns:a16="http://schemas.microsoft.com/office/drawing/2014/main" id="{E7713FB1-7A79-402B-A5CC-6ED7E4137FB3}"/>
              </a:ext>
            </a:extLst>
          </p:cNvPr>
          <p:cNvGraphicFramePr>
            <a:graphicFrameLocks noGrp="1"/>
          </p:cNvGraphicFramePr>
          <p:nvPr>
            <p:extLst>
              <p:ext uri="{D42A27DB-BD31-4B8C-83A1-F6EECF244321}">
                <p14:modId xmlns:p14="http://schemas.microsoft.com/office/powerpoint/2010/main" val="2584143379"/>
              </p:ext>
            </p:extLst>
          </p:nvPr>
        </p:nvGraphicFramePr>
        <p:xfrm>
          <a:off x="5345906" y="5779425"/>
          <a:ext cx="4934110" cy="616771"/>
        </p:xfrm>
        <a:graphic>
          <a:graphicData uri="http://schemas.openxmlformats.org/drawingml/2006/table">
            <a:tbl>
              <a:tblPr firstRow="1" firstCol="1" bandRow="1"/>
              <a:tblGrid>
                <a:gridCol w="2684154">
                  <a:extLst>
                    <a:ext uri="{9D8B030D-6E8A-4147-A177-3AD203B41FA5}">
                      <a16:colId xmlns:a16="http://schemas.microsoft.com/office/drawing/2014/main" val="3846492149"/>
                    </a:ext>
                  </a:extLst>
                </a:gridCol>
                <a:gridCol w="2249956">
                  <a:extLst>
                    <a:ext uri="{9D8B030D-6E8A-4147-A177-3AD203B41FA5}">
                      <a16:colId xmlns:a16="http://schemas.microsoft.com/office/drawing/2014/main" val="2070262005"/>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Opportunités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Menaces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525585772"/>
                  </a:ext>
                </a:extLst>
              </a:tr>
              <a:tr h="215262">
                <a:tc>
                  <a:txBody>
                    <a:bodyPr/>
                    <a:lstStyle/>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Attractivité résidentielle des bassins périphériques / activités extérieures (Paris, Lyon, Suisse) </a:t>
                      </a:r>
                      <a:endParaRPr lang="fr-FR" sz="1100" kern="1200" dirty="0">
                        <a:solidFill>
                          <a:schemeClr val="tx1"/>
                        </a:solidFill>
                        <a:latin typeface="+mn-lt"/>
                        <a:ea typeface="+mn-ea"/>
                        <a:cs typeface="+mn-cs"/>
                      </a:endParaRP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endParaRPr lang="fr-FR" sz="1100" kern="1200" dirty="0">
                        <a:solidFill>
                          <a:schemeClr val="tx1"/>
                        </a:solidFill>
                        <a:latin typeface="+mn-lt"/>
                        <a:ea typeface="+mn-ea"/>
                        <a:cs typeface="+mn-cs"/>
                      </a:endParaRPr>
                    </a:p>
                  </a:txBody>
                  <a:tcPr marL="68580" marR="68580" marT="36000" marB="36195">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3094909756"/>
                  </a:ext>
                </a:extLst>
              </a:tr>
            </a:tbl>
          </a:graphicData>
        </a:graphic>
      </p:graphicFrame>
    </p:spTree>
    <p:extLst>
      <p:ext uri="{BB962C8B-B14F-4D97-AF65-F5344CB8AC3E}">
        <p14:creationId xmlns:p14="http://schemas.microsoft.com/office/powerpoint/2010/main" val="3338852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dirty="0">
                <a:solidFill>
                  <a:srgbClr val="FFD83A"/>
                </a:solidFill>
                <a:latin typeface="+mj-lt"/>
              </a:rPr>
              <a:t>R</a:t>
            </a:r>
            <a:r>
              <a:rPr lang="fr-FR" sz="4200" spc="-165" dirty="0">
                <a:solidFill>
                  <a:srgbClr val="465A64"/>
                </a:solidFill>
                <a:latin typeface="+mj-lt"/>
              </a:rPr>
              <a:t>epères et éclairages économiques</a:t>
            </a:r>
          </a:p>
          <a:p>
            <a:pPr>
              <a:lnSpc>
                <a:spcPct val="70000"/>
              </a:lnSpc>
            </a:pPr>
            <a:r>
              <a:rPr lang="fr-FR" sz="2400" spc="-165" dirty="0">
                <a:solidFill>
                  <a:srgbClr val="465A64"/>
                </a:solidFill>
                <a:latin typeface="+mj-lt"/>
              </a:rPr>
              <a:t>Innovation, R&amp;D</a:t>
            </a:r>
          </a:p>
        </p:txBody>
      </p:sp>
      <p:sp>
        <p:nvSpPr>
          <p:cNvPr id="16" name="Espace réservé du numéro de diapositive 15"/>
          <p:cNvSpPr>
            <a:spLocks noGrp="1"/>
          </p:cNvSpPr>
          <p:nvPr>
            <p:ph type="sldNum" sz="quarter" idx="11"/>
          </p:nvPr>
        </p:nvSpPr>
        <p:spPr/>
        <p:txBody>
          <a:bodyPr/>
          <a:lstStyle/>
          <a:p>
            <a:fld id="{8ECEC30E-1258-054F-B60D-80152FB12A9F}" type="slidenum">
              <a:rPr lang="fr-FR" smtClean="0"/>
              <a:pPr/>
              <a:t>13</a:t>
            </a:fld>
            <a:endParaRPr lang="fr-F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5" y="404434"/>
            <a:ext cx="1008043" cy="553998"/>
          </a:xfrm>
          <a:prstGeom prst="rect">
            <a:avLst/>
          </a:prstGeom>
          <a:solidFill>
            <a:srgbClr val="00B05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Repères et éclairages économiques </a:t>
            </a:r>
          </a:p>
        </p:txBody>
      </p:sp>
      <p:sp>
        <p:nvSpPr>
          <p:cNvPr id="14" name="Espace réservé du pied de page 3">
            <a:extLst>
              <a:ext uri="{FF2B5EF4-FFF2-40B4-BE49-F238E27FC236}">
                <a16:creationId xmlns:a16="http://schemas.microsoft.com/office/drawing/2014/main" id="{CAE944DE-9757-EC43-B8F0-01FDB12A552B}"/>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sp>
        <p:nvSpPr>
          <p:cNvPr id="2" name="ZoneTexte 1"/>
          <p:cNvSpPr txBox="1"/>
          <p:nvPr/>
        </p:nvSpPr>
        <p:spPr>
          <a:xfrm>
            <a:off x="5369442" y="5326898"/>
            <a:ext cx="4338084" cy="623248"/>
          </a:xfrm>
          <a:prstGeom prst="rect">
            <a:avLst/>
          </a:prstGeom>
          <a:noFill/>
        </p:spPr>
        <p:txBody>
          <a:bodyPr wrap="square" rtlCol="0">
            <a:spAutoFit/>
          </a:bodyPr>
          <a:lstStyle/>
          <a:p>
            <a:pPr lvl="0" algn="just">
              <a:lnSpc>
                <a:spcPct val="115000"/>
              </a:lnSpc>
              <a:spcAft>
                <a:spcPts val="600"/>
              </a:spcAft>
            </a:pPr>
            <a:r>
              <a:rPr lang="fr-FR" sz="1200" dirty="0">
                <a:solidFill>
                  <a:prstClr val="black"/>
                </a:solidFill>
                <a:ea typeface="Calibri"/>
                <a:cs typeface="Times New Roman"/>
              </a:rPr>
              <a:t>Source :</a:t>
            </a:r>
            <a:r>
              <a:rPr lang="fr-FR" dirty="0"/>
              <a:t> </a:t>
            </a:r>
            <a:r>
              <a:rPr lang="x-none" sz="1200">
                <a:solidFill>
                  <a:prstClr val="black"/>
                </a:solidFill>
                <a:ea typeface="Calibri"/>
                <a:cs typeface="Times New Roman"/>
              </a:rPr>
              <a:t>Commission européenne </a:t>
            </a:r>
            <a:r>
              <a:rPr lang="fr-FR" sz="1200" dirty="0">
                <a:solidFill>
                  <a:prstClr val="black"/>
                </a:solidFill>
                <a:ea typeface="Calibri"/>
                <a:cs typeface="Times New Roman"/>
              </a:rPr>
              <a:t>– </a:t>
            </a:r>
            <a:r>
              <a:rPr lang="fr-FR" sz="1200" dirty="0" err="1">
                <a:solidFill>
                  <a:prstClr val="black"/>
                </a:solidFill>
                <a:ea typeface="Calibri"/>
                <a:cs typeface="Times New Roman"/>
              </a:rPr>
              <a:t>Regional</a:t>
            </a:r>
            <a:r>
              <a:rPr lang="fr-FR" sz="1200" dirty="0">
                <a:solidFill>
                  <a:prstClr val="black"/>
                </a:solidFill>
                <a:ea typeface="Calibri"/>
                <a:cs typeface="Times New Roman"/>
              </a:rPr>
              <a:t> Innovation Scoreboard 2019</a:t>
            </a:r>
            <a:endParaRPr lang="fr-FR" dirty="0"/>
          </a:p>
        </p:txBody>
      </p:sp>
      <p:grpSp>
        <p:nvGrpSpPr>
          <p:cNvPr id="11" name="Groupe 10">
            <a:extLst>
              <a:ext uri="{FF2B5EF4-FFF2-40B4-BE49-F238E27FC236}">
                <a16:creationId xmlns:a16="http://schemas.microsoft.com/office/drawing/2014/main" id="{8787239F-0ADC-2745-8346-5E1A62D574D3}"/>
              </a:ext>
            </a:extLst>
          </p:cNvPr>
          <p:cNvGrpSpPr/>
          <p:nvPr/>
        </p:nvGrpSpPr>
        <p:grpSpPr>
          <a:xfrm>
            <a:off x="285211" y="1254642"/>
            <a:ext cx="4504821" cy="5516862"/>
            <a:chOff x="1161306" y="2521384"/>
            <a:chExt cx="4332800" cy="5065151"/>
          </a:xfrm>
        </p:grpSpPr>
        <p:sp>
          <p:nvSpPr>
            <p:cNvPr id="15" name="ZoneTexte 14">
              <a:extLst>
                <a:ext uri="{FF2B5EF4-FFF2-40B4-BE49-F238E27FC236}">
                  <a16:creationId xmlns:a16="http://schemas.microsoft.com/office/drawing/2014/main" id="{2C88BE1F-E37D-634A-857B-A34135BC4D2C}"/>
                </a:ext>
              </a:extLst>
            </p:cNvPr>
            <p:cNvSpPr txBox="1"/>
            <p:nvPr/>
          </p:nvSpPr>
          <p:spPr>
            <a:xfrm>
              <a:off x="1161306" y="2909523"/>
              <a:ext cx="4330535" cy="4677012"/>
            </a:xfrm>
            <a:prstGeom prst="rect">
              <a:avLst/>
            </a:prstGeom>
            <a:solidFill>
              <a:schemeClr val="bg1"/>
            </a:solidFill>
          </p:spPr>
          <p:txBody>
            <a:bodyPr wrap="square" lIns="0" tIns="46800" rIns="0" rtlCol="0">
              <a:noAutofit/>
            </a:bodyPr>
            <a:lstStyle/>
            <a:p>
              <a:pPr marL="182563" indent="-182563">
                <a:lnSpc>
                  <a:spcPct val="75000"/>
                </a:lnSpc>
                <a:spcBef>
                  <a:spcPts val="200"/>
                </a:spcBef>
                <a:spcAft>
                  <a:spcPts val="300"/>
                </a:spcAft>
                <a:buClr>
                  <a:srgbClr val="FFD83A"/>
                </a:buClr>
                <a:buFont typeface="Arial" panose="020B0604020202020204" pitchFamily="34" charset="0"/>
                <a:buChar char="•"/>
              </a:pPr>
              <a:r>
                <a:rPr lang="fr-FR" sz="1100" b="1" dirty="0">
                  <a:solidFill>
                    <a:srgbClr val="FFC000"/>
                  </a:solidFill>
                </a:rPr>
                <a:t>Dépenses intérieures de R&amp;D : </a:t>
              </a:r>
            </a:p>
            <a:p>
              <a:pPr marL="182563" indent="-182563" algn="just">
                <a:lnSpc>
                  <a:spcPct val="75000"/>
                </a:lnSpc>
                <a:spcBef>
                  <a:spcPts val="200"/>
                </a:spcBef>
                <a:spcAft>
                  <a:spcPts val="300"/>
                </a:spcAft>
                <a:buClr>
                  <a:srgbClr val="FFC000"/>
                </a:buClr>
                <a:buFont typeface="Arial" panose="020B0604020202020204" pitchFamily="34" charset="0"/>
                <a:buChar char="•"/>
              </a:pPr>
              <a:r>
                <a:rPr lang="fr-FR" sz="1100" dirty="0"/>
                <a:t>Les dépenses de recherche et d’innovation (DIRD) dépassent les 1,2 Md€ en 2017 soit 1,6% du PIB (moyenne national de 2% du PIB – avant dernière région pour la DIRD) et sont en baisse en comparaison à 2014. </a:t>
              </a:r>
            </a:p>
            <a:p>
              <a:pPr marL="182563" indent="-182563" algn="just">
                <a:buClr>
                  <a:srgbClr val="FFC000"/>
                </a:buClr>
                <a:buFont typeface="Arial" panose="020B0604020202020204" pitchFamily="34" charset="0"/>
                <a:buChar char="•"/>
              </a:pPr>
              <a:r>
                <a:rPr lang="fr-FR" sz="1100" dirty="0"/>
                <a:t>Le poids des dépenses de la recherche privée dans les dépenses en recherche et développement (DIRDE) est plus important qu’au niveau national (79%, contre 66%).</a:t>
              </a:r>
            </a:p>
            <a:p>
              <a:pPr lvl="0" algn="just"/>
              <a:endParaRPr lang="fr-FR" sz="1100" dirty="0">
                <a:solidFill>
                  <a:prstClr val="black"/>
                </a:solidFill>
              </a:endParaRPr>
            </a:p>
            <a:p>
              <a:pPr lvl="0" algn="just"/>
              <a:endParaRPr lang="fr-FR" sz="1100" dirty="0">
                <a:solidFill>
                  <a:prstClr val="black"/>
                </a:solidFill>
              </a:endParaRPr>
            </a:p>
            <a:p>
              <a:pPr lvl="0" algn="just"/>
              <a:endParaRPr lang="fr-FR" sz="1100" dirty="0">
                <a:solidFill>
                  <a:prstClr val="black"/>
                </a:solidFill>
              </a:endParaRPr>
            </a:p>
            <a:p>
              <a:pPr lvl="0" algn="just"/>
              <a:endParaRPr lang="fr-FR" sz="1100" dirty="0">
                <a:solidFill>
                  <a:prstClr val="black"/>
                </a:solidFill>
              </a:endParaRPr>
            </a:p>
            <a:p>
              <a:pPr lvl="0" algn="just"/>
              <a:endParaRPr lang="fr-FR" sz="1100" dirty="0">
                <a:solidFill>
                  <a:prstClr val="black"/>
                </a:solidFill>
              </a:endParaRPr>
            </a:p>
            <a:p>
              <a:pPr lvl="0" algn="just"/>
              <a:endParaRPr lang="fr-FR" sz="1100" dirty="0">
                <a:solidFill>
                  <a:prstClr val="black"/>
                </a:solidFill>
              </a:endParaRPr>
            </a:p>
            <a:p>
              <a:pPr lvl="0" algn="just"/>
              <a:endParaRPr lang="fr-FR" sz="1100" dirty="0">
                <a:solidFill>
                  <a:prstClr val="black"/>
                </a:solidFill>
              </a:endParaRP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solidFill>
                    <a:srgbClr val="FFC000"/>
                  </a:solidFill>
                </a:rPr>
                <a:t>Brevets européens : </a:t>
              </a:r>
              <a:r>
                <a:rPr lang="fr-FR" sz="1100" dirty="0"/>
                <a:t>demandes issues d’acteurs en région BFC représentent 3,2% des demandes de brevets européens faites en France</a:t>
              </a:r>
            </a:p>
          </p:txBody>
        </p:sp>
        <p:sp>
          <p:nvSpPr>
            <p:cNvPr id="17" name="ZoneTexte 16">
              <a:extLst>
                <a:ext uri="{FF2B5EF4-FFF2-40B4-BE49-F238E27FC236}">
                  <a16:creationId xmlns:a16="http://schemas.microsoft.com/office/drawing/2014/main" id="{678E74F4-28FE-F849-9187-B35AA10CE124}"/>
                </a:ext>
              </a:extLst>
            </p:cNvPr>
            <p:cNvSpPr txBox="1"/>
            <p:nvPr/>
          </p:nvSpPr>
          <p:spPr>
            <a:xfrm>
              <a:off x="1161306" y="2521384"/>
              <a:ext cx="4332800" cy="279209"/>
            </a:xfrm>
            <a:prstGeom prst="rect">
              <a:avLst/>
            </a:prstGeom>
            <a:solidFill>
              <a:srgbClr val="FFD83A"/>
            </a:solidFill>
          </p:spPr>
          <p:txBody>
            <a:bodyPr wrap="square" rtlCol="0">
              <a:spAutoFit/>
            </a:bodyPr>
            <a:lstStyle/>
            <a:p>
              <a:pPr algn="just"/>
              <a:r>
                <a:rPr lang="fr-FR" sz="1400" b="1" dirty="0">
                  <a:solidFill>
                    <a:srgbClr val="263338"/>
                  </a:solidFill>
                </a:rPr>
                <a:t>Principales données</a:t>
              </a:r>
              <a:endParaRPr lang="fr-FR" sz="1400" dirty="0">
                <a:solidFill>
                  <a:srgbClr val="788F9B"/>
                </a:solidFill>
                <a:latin typeface="+mj-lt"/>
              </a:endParaRPr>
            </a:p>
          </p:txBody>
        </p:sp>
      </p:grpSp>
      <p:sp>
        <p:nvSpPr>
          <p:cNvPr id="18" name="Rectangle 17"/>
          <p:cNvSpPr/>
          <p:nvPr/>
        </p:nvSpPr>
        <p:spPr>
          <a:xfrm>
            <a:off x="302744" y="2960015"/>
            <a:ext cx="2145484" cy="2205732"/>
          </a:xfrm>
          <a:prstGeom prst="rect">
            <a:avLst/>
          </a:prstGeom>
        </p:spPr>
        <p:txBody>
          <a:bodyPr wrap="square">
            <a:spAutoFit/>
          </a:bodyPr>
          <a:lstStyle/>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solidFill>
                  <a:srgbClr val="FFC000"/>
                </a:solidFill>
              </a:rPr>
              <a:t>Positionnement européen </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b="1" dirty="0">
              <a:solidFill>
                <a:srgbClr val="FFC000"/>
              </a:solidFill>
            </a:endParaRPr>
          </a:p>
          <a:p>
            <a:pPr marL="134938" lvl="0" indent="-123825" algn="just">
              <a:lnSpc>
                <a:spcPct val="75000"/>
              </a:lnSpc>
              <a:spcBef>
                <a:spcPts val="200"/>
              </a:spcBef>
              <a:spcAft>
                <a:spcPts val="300"/>
              </a:spcAft>
              <a:buClr>
                <a:srgbClr val="FFD83A"/>
              </a:buClr>
              <a:buFont typeface="Arial" panose="020B0604020202020204" pitchFamily="34" charset="0"/>
              <a:buChar char="•"/>
            </a:pPr>
            <a:r>
              <a:rPr lang="fr-FR" sz="1100" dirty="0"/>
              <a:t>La Bourgogne-Franche-Comté est classée en 2021   dans le groupe des régions « </a:t>
            </a:r>
            <a:r>
              <a:rPr lang="fr-FR" sz="1100" dirty="0" err="1"/>
              <a:t>Moderate</a:t>
            </a:r>
            <a:r>
              <a:rPr lang="fr-FR" sz="1100" dirty="0"/>
              <a:t>  </a:t>
            </a:r>
            <a:r>
              <a:rPr lang="fr-FR" sz="1100" dirty="0" err="1"/>
              <a:t>Innovator</a:t>
            </a:r>
            <a:r>
              <a:rPr lang="fr-FR" sz="1100" dirty="0"/>
              <a:t> » </a:t>
            </a:r>
          </a:p>
          <a:p>
            <a:pPr marL="171450" lvl="0" indent="-171450" algn="just">
              <a:buClr>
                <a:srgbClr val="FFC000"/>
              </a:buClr>
              <a:buFont typeface="Arial" panose="020B0604020202020204" pitchFamily="34" charset="0"/>
              <a:buChar char="•"/>
            </a:pPr>
            <a:r>
              <a:rPr lang="fr-FR" sz="1100" dirty="0"/>
              <a:t>132</a:t>
            </a:r>
            <a:r>
              <a:rPr lang="fr-FR" sz="1100" baseline="30000" dirty="0"/>
              <a:t>ème</a:t>
            </a:r>
            <a:r>
              <a:rPr lang="fr-FR" sz="1100" dirty="0"/>
              <a:t> place des régions européennes les plus innovantes sur 238 régions dans le « </a:t>
            </a:r>
            <a:r>
              <a:rPr lang="fr-FR" sz="1100" dirty="0" err="1"/>
              <a:t>Regional</a:t>
            </a:r>
            <a:r>
              <a:rPr lang="fr-FR" sz="1100" dirty="0"/>
              <a:t>  Innovation Scoreboard 2021». 9ème place des régions françaises les plus innovantes. </a:t>
            </a:r>
          </a:p>
        </p:txBody>
      </p:sp>
      <p:pic>
        <p:nvPicPr>
          <p:cNvPr id="1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11709"/>
          <a:stretch/>
        </p:blipFill>
        <p:spPr bwMode="auto">
          <a:xfrm>
            <a:off x="2534089" y="2955480"/>
            <a:ext cx="2253588" cy="289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5872" y="1677395"/>
            <a:ext cx="5531168" cy="424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ZoneTexte 23"/>
          <p:cNvSpPr txBox="1"/>
          <p:nvPr/>
        </p:nvSpPr>
        <p:spPr>
          <a:xfrm>
            <a:off x="5197679" y="5851844"/>
            <a:ext cx="5074000" cy="287002"/>
          </a:xfrm>
          <a:prstGeom prst="rect">
            <a:avLst/>
          </a:prstGeom>
          <a:noFill/>
        </p:spPr>
        <p:txBody>
          <a:bodyPr wrap="square" rtlCol="0">
            <a:spAutoFit/>
          </a:bodyPr>
          <a:lstStyle/>
          <a:p>
            <a:pPr lvl="0" algn="just">
              <a:lnSpc>
                <a:spcPct val="115000"/>
              </a:lnSpc>
              <a:spcAft>
                <a:spcPts val="600"/>
              </a:spcAft>
            </a:pPr>
            <a:r>
              <a:rPr lang="fr-FR" sz="1100" dirty="0">
                <a:solidFill>
                  <a:prstClr val="black"/>
                </a:solidFill>
                <a:ea typeface="Calibri"/>
                <a:cs typeface="Times New Roman"/>
              </a:rPr>
              <a:t>Source :</a:t>
            </a:r>
            <a:r>
              <a:rPr lang="fr-FR" sz="1100" dirty="0"/>
              <a:t> </a:t>
            </a:r>
            <a:r>
              <a:rPr lang="x-none" sz="1100">
                <a:solidFill>
                  <a:prstClr val="black"/>
                </a:solidFill>
                <a:ea typeface="Calibri"/>
                <a:cs typeface="Times New Roman"/>
              </a:rPr>
              <a:t>Commission européenne </a:t>
            </a:r>
            <a:r>
              <a:rPr lang="fr-FR" sz="1100" dirty="0">
                <a:solidFill>
                  <a:prstClr val="black"/>
                </a:solidFill>
                <a:ea typeface="Calibri"/>
                <a:cs typeface="Times New Roman"/>
              </a:rPr>
              <a:t>– </a:t>
            </a:r>
            <a:r>
              <a:rPr lang="fr-FR" sz="1100" dirty="0" err="1">
                <a:solidFill>
                  <a:prstClr val="black"/>
                </a:solidFill>
                <a:ea typeface="Calibri"/>
                <a:cs typeface="Times New Roman"/>
              </a:rPr>
              <a:t>Regional</a:t>
            </a:r>
            <a:r>
              <a:rPr lang="fr-FR" sz="1100" dirty="0">
                <a:solidFill>
                  <a:prstClr val="black"/>
                </a:solidFill>
                <a:ea typeface="Calibri"/>
                <a:cs typeface="Times New Roman"/>
              </a:rPr>
              <a:t> Innovation Scoreboard 2021</a:t>
            </a:r>
            <a:endParaRPr lang="fr-FR" sz="1100" dirty="0"/>
          </a:p>
        </p:txBody>
      </p:sp>
      <p:sp>
        <p:nvSpPr>
          <p:cNvPr id="25" name="ZoneTexte 24"/>
          <p:cNvSpPr txBox="1"/>
          <p:nvPr/>
        </p:nvSpPr>
        <p:spPr>
          <a:xfrm>
            <a:off x="8587630" y="1638967"/>
            <a:ext cx="2239787" cy="276999"/>
          </a:xfrm>
          <a:prstGeom prst="rect">
            <a:avLst/>
          </a:prstGeom>
          <a:noFill/>
        </p:spPr>
        <p:txBody>
          <a:bodyPr wrap="square" rtlCol="0">
            <a:spAutoFit/>
          </a:bodyPr>
          <a:lstStyle/>
          <a:p>
            <a:r>
              <a:rPr lang="fr-FR" sz="1200" dirty="0">
                <a:solidFill>
                  <a:schemeClr val="accent2">
                    <a:lumMod val="75000"/>
                  </a:schemeClr>
                </a:solidFill>
              </a:rPr>
              <a:t>Union européenne</a:t>
            </a:r>
          </a:p>
        </p:txBody>
      </p:sp>
      <p:sp>
        <p:nvSpPr>
          <p:cNvPr id="3" name="ZoneTexte 2"/>
          <p:cNvSpPr txBox="1"/>
          <p:nvPr/>
        </p:nvSpPr>
        <p:spPr>
          <a:xfrm>
            <a:off x="5197679" y="1223355"/>
            <a:ext cx="5409361" cy="446276"/>
          </a:xfrm>
          <a:prstGeom prst="rect">
            <a:avLst/>
          </a:prstGeom>
          <a:noFill/>
        </p:spPr>
        <p:txBody>
          <a:bodyPr wrap="square" rtlCol="0">
            <a:spAutoFit/>
          </a:bodyPr>
          <a:lstStyle/>
          <a:p>
            <a:r>
              <a:rPr lang="fr-FR" sz="1100" dirty="0"/>
              <a:t>Positionnement de la Région BFC en termes d’innovation en comparaison à l’échelle européenne selon les indicateurs suivants </a:t>
            </a:r>
            <a:r>
              <a:rPr lang="fr-FR" sz="1200" dirty="0"/>
              <a:t>:</a:t>
            </a:r>
          </a:p>
        </p:txBody>
      </p:sp>
    </p:spTree>
    <p:extLst>
      <p:ext uri="{BB962C8B-B14F-4D97-AF65-F5344CB8AC3E}">
        <p14:creationId xmlns:p14="http://schemas.microsoft.com/office/powerpoint/2010/main" val="1738754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R</a:t>
            </a:r>
            <a:r>
              <a:rPr lang="fr-FR" sz="4200" spc="-165">
                <a:solidFill>
                  <a:srgbClr val="465A64"/>
                </a:solidFill>
                <a:latin typeface="+mj-lt"/>
              </a:rPr>
              <a:t>epères et éclairages économiques</a:t>
            </a:r>
          </a:p>
          <a:p>
            <a:pPr>
              <a:lnSpc>
                <a:spcPct val="70000"/>
              </a:lnSpc>
            </a:pPr>
            <a:r>
              <a:rPr lang="fr-FR" sz="2400" spc="-165">
                <a:solidFill>
                  <a:srgbClr val="465A64"/>
                </a:solidFill>
                <a:latin typeface="+mj-lt"/>
              </a:rPr>
              <a:t>Innovation, R&amp;D</a:t>
            </a:r>
          </a:p>
        </p:txBody>
      </p:sp>
      <p:sp>
        <p:nvSpPr>
          <p:cNvPr id="16" name="Espace réservé du numéro de diapositive 15"/>
          <p:cNvSpPr>
            <a:spLocks noGrp="1"/>
          </p:cNvSpPr>
          <p:nvPr>
            <p:ph type="sldNum" sz="quarter" idx="11"/>
          </p:nvPr>
        </p:nvSpPr>
        <p:spPr/>
        <p:txBody>
          <a:bodyPr/>
          <a:lstStyle/>
          <a:p>
            <a:fld id="{8ECEC30E-1258-054F-B60D-80152FB12A9F}" type="slidenum">
              <a:rPr lang="fr-FR" smtClean="0"/>
              <a:pPr/>
              <a:t>14</a:t>
            </a:fld>
            <a:endParaRPr lang="fr-F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5" y="404434"/>
            <a:ext cx="1008043" cy="553998"/>
          </a:xfrm>
          <a:prstGeom prst="rect">
            <a:avLst/>
          </a:prstGeom>
          <a:solidFill>
            <a:srgbClr val="00B05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Repères et éclairages économiques </a:t>
            </a:r>
          </a:p>
        </p:txBody>
      </p:sp>
      <p:sp>
        <p:nvSpPr>
          <p:cNvPr id="14" name="Espace réservé du pied de page 3">
            <a:extLst>
              <a:ext uri="{FF2B5EF4-FFF2-40B4-BE49-F238E27FC236}">
                <a16:creationId xmlns:a16="http://schemas.microsoft.com/office/drawing/2014/main" id="{CAE944DE-9757-EC43-B8F0-01FDB12A552B}"/>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grpSp>
        <p:nvGrpSpPr>
          <p:cNvPr id="15" name="Groupe 14">
            <a:extLst>
              <a:ext uri="{FF2B5EF4-FFF2-40B4-BE49-F238E27FC236}">
                <a16:creationId xmlns:a16="http://schemas.microsoft.com/office/drawing/2014/main" id="{5657B7F2-E58D-D144-BCE3-9627DFA2C3E3}"/>
              </a:ext>
            </a:extLst>
          </p:cNvPr>
          <p:cNvGrpSpPr/>
          <p:nvPr/>
        </p:nvGrpSpPr>
        <p:grpSpPr>
          <a:xfrm>
            <a:off x="5725374" y="1324256"/>
            <a:ext cx="4194025" cy="5070944"/>
            <a:chOff x="1272134" y="-3397800"/>
            <a:chExt cx="4439153" cy="10017612"/>
          </a:xfrm>
        </p:grpSpPr>
        <p:sp>
          <p:nvSpPr>
            <p:cNvPr id="17" name="ZoneTexte 16">
              <a:extLst>
                <a:ext uri="{FF2B5EF4-FFF2-40B4-BE49-F238E27FC236}">
                  <a16:creationId xmlns:a16="http://schemas.microsoft.com/office/drawing/2014/main" id="{5CEE3432-FAB9-E244-B91D-79F1494BF8F5}"/>
                </a:ext>
              </a:extLst>
            </p:cNvPr>
            <p:cNvSpPr txBox="1"/>
            <p:nvPr/>
          </p:nvSpPr>
          <p:spPr>
            <a:xfrm>
              <a:off x="1272134" y="2252345"/>
              <a:ext cx="4332800" cy="4367467"/>
            </a:xfrm>
            <a:prstGeom prst="rect">
              <a:avLst/>
            </a:prstGeom>
            <a:solidFill>
              <a:schemeClr val="bg1"/>
            </a:solidFill>
          </p:spPr>
          <p:txBody>
            <a:bodyPr wrap="square" lIns="0" rIns="0" rtlCol="0">
              <a:noAutofit/>
            </a:bodyPr>
            <a:lstStyle/>
            <a:p>
              <a:pPr marL="134938" lvl="0" indent="-123825">
                <a:lnSpc>
                  <a:spcPct val="75000"/>
                </a:lnSpc>
                <a:spcBef>
                  <a:spcPts val="200"/>
                </a:spcBef>
                <a:spcAft>
                  <a:spcPts val="300"/>
                </a:spcAft>
                <a:buClr>
                  <a:srgbClr val="FF0000"/>
                </a:buClr>
                <a:buFont typeface="Arial" panose="020B0604020202020204" pitchFamily="34" charset="0"/>
                <a:buChar char="•"/>
              </a:pPr>
              <a:endParaRPr lang="fr-FR" sz="1100"/>
            </a:p>
            <a:p>
              <a:pPr marL="134938" lvl="0" indent="-123825">
                <a:lnSpc>
                  <a:spcPct val="80000"/>
                </a:lnSpc>
                <a:spcBef>
                  <a:spcPts val="200"/>
                </a:spcBef>
                <a:spcAft>
                  <a:spcPts val="400"/>
                </a:spcAft>
                <a:buClr>
                  <a:srgbClr val="FF0000"/>
                </a:buClr>
                <a:buFont typeface="Arial" panose="020B0604020202020204" pitchFamily="34" charset="0"/>
                <a:buChar char="•"/>
              </a:pPr>
              <a:endParaRPr lang="fr-FR" sz="1100"/>
            </a:p>
          </p:txBody>
        </p:sp>
        <p:sp>
          <p:nvSpPr>
            <p:cNvPr id="18" name="ZoneTexte 17">
              <a:extLst>
                <a:ext uri="{FF2B5EF4-FFF2-40B4-BE49-F238E27FC236}">
                  <a16:creationId xmlns:a16="http://schemas.microsoft.com/office/drawing/2014/main" id="{70952F23-C6EC-7547-B8A0-C4808A90BAF3}"/>
                </a:ext>
              </a:extLst>
            </p:cNvPr>
            <p:cNvSpPr txBox="1"/>
            <p:nvPr/>
          </p:nvSpPr>
          <p:spPr>
            <a:xfrm>
              <a:off x="1380751" y="-3397800"/>
              <a:ext cx="4330536" cy="538341"/>
            </a:xfrm>
            <a:prstGeom prst="rect">
              <a:avLst/>
            </a:prstGeom>
            <a:solidFill>
              <a:srgbClr val="FFD83A"/>
            </a:solidFill>
          </p:spPr>
          <p:txBody>
            <a:bodyPr wrap="square" rtlCol="0">
              <a:spAutoFit/>
            </a:bodyPr>
            <a:lstStyle/>
            <a:p>
              <a:pPr algn="just"/>
              <a:r>
                <a:rPr lang="fr-FR" sz="1400" b="1" dirty="0">
                  <a:solidFill>
                    <a:srgbClr val="263338"/>
                  </a:solidFill>
                </a:rPr>
                <a:t>Enjeux, questionnements</a:t>
              </a:r>
              <a:endParaRPr lang="fr-FR" sz="1400" dirty="0">
                <a:solidFill>
                  <a:srgbClr val="788F9B"/>
                </a:solidFill>
                <a:latin typeface="+mj-lt"/>
              </a:endParaRPr>
            </a:p>
          </p:txBody>
        </p:sp>
      </p:grpSp>
      <p:sp>
        <p:nvSpPr>
          <p:cNvPr id="2" name="ZoneTexte 1"/>
          <p:cNvSpPr txBox="1"/>
          <p:nvPr/>
        </p:nvSpPr>
        <p:spPr>
          <a:xfrm>
            <a:off x="5725374" y="1903928"/>
            <a:ext cx="3990926" cy="2462213"/>
          </a:xfrm>
          <a:prstGeom prst="rect">
            <a:avLst/>
          </a:prstGeom>
          <a:noFill/>
        </p:spPr>
        <p:txBody>
          <a:bodyPr wrap="square" rtlCol="0">
            <a:spAutoFit/>
          </a:bodyPr>
          <a:lstStyle/>
          <a:p>
            <a:pPr marL="285750" indent="-285750" algn="just">
              <a:buFontTx/>
              <a:buChar char="-"/>
            </a:pPr>
            <a:r>
              <a:rPr lang="fr-FR" sz="1100" dirty="0"/>
              <a:t>l’innovation au service des enjeux de transition énergétique et écologique</a:t>
            </a:r>
          </a:p>
          <a:p>
            <a:pPr marL="285750" indent="-285750" algn="just">
              <a:buFontTx/>
              <a:buChar char="-"/>
            </a:pPr>
            <a:r>
              <a:rPr lang="fr-FR" sz="1100" dirty="0"/>
              <a:t>accompagner l’émergence et l’accélération des entreprises innovantes (start-ups)</a:t>
            </a:r>
          </a:p>
          <a:p>
            <a:pPr marL="285750" indent="-285750" algn="just">
              <a:buFontTx/>
              <a:buChar char="-"/>
            </a:pPr>
            <a:r>
              <a:rPr lang="fr-FR" sz="1100" dirty="0"/>
              <a:t>Soutenir l’effort sur les domaines de spécialisation régionaux/articulation avec les stratégies d’accélération de l’Etat</a:t>
            </a:r>
          </a:p>
          <a:p>
            <a:pPr marL="285750" indent="-285750" algn="just">
              <a:buFontTx/>
              <a:buChar char="-"/>
            </a:pPr>
            <a:r>
              <a:rPr lang="fr-FR" sz="1100" dirty="0"/>
              <a:t>s’appuyer sur les investissements numériques  (innovation dans les territoires et utilisation de l’intelligence artificielle)</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lang="fr-FR" sz="1100" dirty="0">
                <a:solidFill>
                  <a:prstClr val="black"/>
                </a:solidFill>
              </a:rPr>
              <a:t>Gestion de </a:t>
            </a:r>
            <a:r>
              <a:rPr kumimoji="0" lang="fr-FR" sz="1100" b="0" i="0" u="none" strike="noStrike" kern="1200" cap="none" spc="0" normalizeH="0" baseline="0" noProof="0" dirty="0">
                <a:ln>
                  <a:noFill/>
                </a:ln>
                <a:solidFill>
                  <a:prstClr val="black"/>
                </a:solidFill>
                <a:effectLst/>
                <a:uLnTx/>
                <a:uFillTx/>
                <a:ea typeface="+mn-ea"/>
                <a:cs typeface="+mn-cs"/>
              </a:rPr>
              <a:t>la propriété intellectuelle produite par les acteurs régionaux </a:t>
            </a:r>
          </a:p>
          <a:p>
            <a:pPr marL="285750" indent="-285750" algn="just">
              <a:buFontTx/>
              <a:buChar char="-"/>
            </a:pPr>
            <a:r>
              <a:rPr lang="fr-FR" sz="1100" dirty="0"/>
              <a:t>Approfondir les relations et coopérations entre pôles de compétitivité/grappes/clusters et monde de la recherche</a:t>
            </a:r>
          </a:p>
          <a:p>
            <a:pPr marL="285750" indent="-285750" algn="just">
              <a:buFontTx/>
              <a:buChar char="-"/>
            </a:pPr>
            <a:r>
              <a:rPr lang="fr-FR" sz="1100" dirty="0"/>
              <a:t>Proposer des parcours d’accompagnements lisibles et fluides</a:t>
            </a:r>
          </a:p>
        </p:txBody>
      </p:sp>
      <p:graphicFrame>
        <p:nvGraphicFramePr>
          <p:cNvPr id="19" name="Tableau 18">
            <a:extLst>
              <a:ext uri="{FF2B5EF4-FFF2-40B4-BE49-F238E27FC236}">
                <a16:creationId xmlns:a16="http://schemas.microsoft.com/office/drawing/2014/main" id="{80090848-DCCC-EF4B-A282-6FA7FECA7B3F}"/>
              </a:ext>
            </a:extLst>
          </p:cNvPr>
          <p:cNvGraphicFramePr>
            <a:graphicFrameLocks noGrp="1"/>
          </p:cNvGraphicFramePr>
          <p:nvPr/>
        </p:nvGraphicFramePr>
        <p:xfrm>
          <a:off x="360093" y="1251974"/>
          <a:ext cx="5064953" cy="5477350"/>
        </p:xfrm>
        <a:graphic>
          <a:graphicData uri="http://schemas.openxmlformats.org/drawingml/2006/table">
            <a:tbl>
              <a:tblPr firstRow="1" firstCol="1" bandRow="1"/>
              <a:tblGrid>
                <a:gridCol w="2724234">
                  <a:extLst>
                    <a:ext uri="{9D8B030D-6E8A-4147-A177-3AD203B41FA5}">
                      <a16:colId xmlns:a16="http://schemas.microsoft.com/office/drawing/2014/main" val="2927450741"/>
                    </a:ext>
                  </a:extLst>
                </a:gridCol>
                <a:gridCol w="2340719">
                  <a:extLst>
                    <a:ext uri="{9D8B030D-6E8A-4147-A177-3AD203B41FA5}">
                      <a16:colId xmlns:a16="http://schemas.microsoft.com/office/drawing/2014/main" val="1004348677"/>
                    </a:ext>
                  </a:extLst>
                </a:gridCol>
              </a:tblGrid>
              <a:tr h="444843">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Forces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5032507">
                <a:tc>
                  <a:txBody>
                    <a:bodyPr/>
                    <a:lstStyle/>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Une dépense</a:t>
                      </a:r>
                      <a:r>
                        <a:rPr lang="fr-FR" sz="1100" baseline="0" dirty="0"/>
                        <a:t> intérieure </a:t>
                      </a:r>
                      <a:r>
                        <a:rPr lang="fr-FR" sz="1100" dirty="0"/>
                        <a:t>de R&amp;D  tirée par les entreprises.</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Une dynamique de coopération portée notamment par les 5 pôles de compétitivité</a:t>
                      </a:r>
                      <a:r>
                        <a:rPr lang="fr-FR" sz="1100" baseline="0" dirty="0"/>
                        <a:t> et les clusters. </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baseline="0" dirty="0"/>
                        <a:t>Des filières d’excellence implantées historiquement et en émergence</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baseline="0" dirty="0"/>
                        <a:t>Une bonne connaissance mutuelle des acteurs de l’innovation</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baseline="0" dirty="0"/>
                        <a:t>Un soutien public régional </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Bonne intensité</a:t>
                      </a:r>
                      <a:r>
                        <a:rPr lang="fr-FR" sz="1100" baseline="0" dirty="0"/>
                        <a:t> de PME innovantes</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baseline="0" dirty="0"/>
                        <a:t>Dépenses d’innovation tirées par le secteur privé</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baseline="0" dirty="0"/>
                        <a:t>Bonne capacité de diffusion de l’innovation</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baseline="0" dirty="0"/>
                        <a:t>Excellence de la recherche</a:t>
                      </a: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dirty="0"/>
                        <a:t>Faible</a:t>
                      </a:r>
                      <a:r>
                        <a:rPr lang="fr-FR" sz="1100" baseline="0" dirty="0"/>
                        <a:t> niveau de dépenses de la recherche publique  comparativement à la moyenne nationale</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b="0" dirty="0"/>
                        <a:t>Avant dernière région française pour le total de dépenses DIRD privée ou publique </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b="0" dirty="0"/>
                        <a:t>Perte du label ISITE de</a:t>
                      </a:r>
                      <a:r>
                        <a:rPr lang="fr-FR" sz="1100" b="0" baseline="0" dirty="0"/>
                        <a:t> UBFC</a:t>
                      </a:r>
                      <a:endParaRPr lang="fr-FR" sz="1100" b="0" dirty="0"/>
                    </a:p>
                    <a:p>
                      <a:pPr marL="11113" lvl="0" indent="0" algn="l" defTabSz="457200" rtl="0" eaLnBrk="1" latinLnBrk="0" hangingPunct="1">
                        <a:lnSpc>
                          <a:spcPct val="75000"/>
                        </a:lnSpc>
                        <a:spcBef>
                          <a:spcPts val="200"/>
                        </a:spcBef>
                        <a:spcAft>
                          <a:spcPts val="300"/>
                        </a:spcAft>
                        <a:buClr>
                          <a:srgbClr val="FF0000"/>
                        </a:buClr>
                        <a:buFont typeface="Arial" panose="020B0604020202020204" pitchFamily="34" charset="0"/>
                        <a:buNone/>
                        <a:tabLst/>
                      </a:pPr>
                      <a:endParaRPr lang="fr-FR" sz="1100" b="1" kern="1200" dirty="0">
                        <a:solidFill>
                          <a:schemeClr val="tx1"/>
                        </a:solidFill>
                        <a:latin typeface="+mn-lt"/>
                        <a:ea typeface="+mn-ea"/>
                        <a:cs typeface="+mn-cs"/>
                      </a:endParaRP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248648041"/>
                  </a:ext>
                </a:extLst>
              </a:tr>
            </a:tbl>
          </a:graphicData>
        </a:graphic>
      </p:graphicFrame>
      <p:graphicFrame>
        <p:nvGraphicFramePr>
          <p:cNvPr id="20" name="Tableau 19">
            <a:extLst>
              <a:ext uri="{FF2B5EF4-FFF2-40B4-BE49-F238E27FC236}">
                <a16:creationId xmlns:a16="http://schemas.microsoft.com/office/drawing/2014/main" id="{F1590FB1-3B23-DA4A-BA69-5235737140D9}"/>
              </a:ext>
            </a:extLst>
          </p:cNvPr>
          <p:cNvGraphicFramePr>
            <a:graphicFrameLocks noGrp="1"/>
          </p:cNvGraphicFramePr>
          <p:nvPr/>
        </p:nvGraphicFramePr>
        <p:xfrm>
          <a:off x="340815" y="4184376"/>
          <a:ext cx="5084231" cy="2393405"/>
        </p:xfrm>
        <a:graphic>
          <a:graphicData uri="http://schemas.openxmlformats.org/drawingml/2006/table">
            <a:tbl>
              <a:tblPr firstRow="1" firstCol="1" bandRow="1"/>
              <a:tblGrid>
                <a:gridCol w="2713171">
                  <a:extLst>
                    <a:ext uri="{9D8B030D-6E8A-4147-A177-3AD203B41FA5}">
                      <a16:colId xmlns:a16="http://schemas.microsoft.com/office/drawing/2014/main" val="3846492149"/>
                    </a:ext>
                  </a:extLst>
                </a:gridCol>
                <a:gridCol w="2371060">
                  <a:extLst>
                    <a:ext uri="{9D8B030D-6E8A-4147-A177-3AD203B41FA5}">
                      <a16:colId xmlns:a16="http://schemas.microsoft.com/office/drawing/2014/main" val="2070262005"/>
                    </a:ext>
                  </a:extLst>
                </a:gridCol>
              </a:tblGrid>
              <a:tr h="293616">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Opportunités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Menaces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525585772"/>
                  </a:ext>
                </a:extLst>
              </a:tr>
              <a:tr h="2099789">
                <a:tc>
                  <a:txBody>
                    <a:bodyPr/>
                    <a:lstStyle/>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dirty="0"/>
                        <a:t>Les principaux groupes déposants des brevets sont présents en BFC</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dépôts de brevets : France 2</a:t>
                      </a:r>
                      <a:r>
                        <a:rPr lang="fr-FR" sz="1100" kern="1200" baseline="30000" dirty="0">
                          <a:solidFill>
                            <a:schemeClr val="tx1"/>
                          </a:solidFill>
                          <a:latin typeface="+mn-lt"/>
                          <a:ea typeface="+mn-ea"/>
                          <a:cs typeface="+mn-cs"/>
                        </a:rPr>
                        <a:t>e</a:t>
                      </a:r>
                      <a:r>
                        <a:rPr lang="fr-FR" sz="1100" kern="1200" dirty="0">
                          <a:solidFill>
                            <a:schemeClr val="tx1"/>
                          </a:solidFill>
                          <a:latin typeface="+mn-lt"/>
                          <a:ea typeface="+mn-ea"/>
                          <a:cs typeface="+mn-cs"/>
                        </a:rPr>
                        <a:t> pays en Europe</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Des collaborations</a:t>
                      </a:r>
                      <a:r>
                        <a:rPr lang="fr-FR" sz="1100" kern="1200" baseline="0" dirty="0">
                          <a:solidFill>
                            <a:schemeClr val="tx1"/>
                          </a:solidFill>
                          <a:latin typeface="+mn-lt"/>
                          <a:ea typeface="+mn-ea"/>
                          <a:cs typeface="+mn-cs"/>
                        </a:rPr>
                        <a:t> </a:t>
                      </a:r>
                      <a:r>
                        <a:rPr lang="fr-FR" sz="1100" kern="1200" dirty="0">
                          <a:solidFill>
                            <a:schemeClr val="tx1"/>
                          </a:solidFill>
                          <a:latin typeface="+mn-lt"/>
                          <a:ea typeface="+mn-ea"/>
                          <a:cs typeface="+mn-cs"/>
                        </a:rPr>
                        <a:t>laboratoires-entreprises</a:t>
                      </a:r>
                      <a:r>
                        <a:rPr lang="fr-FR" sz="1100" kern="1200" baseline="0" dirty="0">
                          <a:solidFill>
                            <a:schemeClr val="tx1"/>
                          </a:solidFill>
                          <a:latin typeface="+mn-lt"/>
                          <a:ea typeface="+mn-ea"/>
                          <a:cs typeface="+mn-cs"/>
                        </a:rPr>
                        <a:t> à accroître</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baseline="0" dirty="0">
                          <a:solidFill>
                            <a:schemeClr val="tx1"/>
                          </a:solidFill>
                          <a:latin typeface="+mn-lt"/>
                          <a:ea typeface="+mn-ea"/>
                          <a:cs typeface="+mn-cs"/>
                        </a:rPr>
                        <a:t>Des coopérations interrégionales à développer avec les régions limitrophes et à l’échelle européenne</a:t>
                      </a:r>
                      <a:endParaRPr lang="fr-FR" sz="1100" kern="1200" dirty="0">
                        <a:solidFill>
                          <a:schemeClr val="tx1"/>
                        </a:solidFill>
                        <a:latin typeface="+mn-lt"/>
                        <a:ea typeface="+mn-ea"/>
                        <a:cs typeface="+mn-cs"/>
                      </a:endParaRP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marR="0" lvl="0" indent="-123825"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lang="fr-FR" sz="1100" kern="1200" dirty="0">
                          <a:solidFill>
                            <a:schemeClr val="tx1"/>
                          </a:solidFill>
                          <a:latin typeface="+mn-lt"/>
                          <a:ea typeface="+mn-ea"/>
                          <a:cs typeface="+mn-cs"/>
                        </a:rPr>
                        <a:t>Une forte attractivité des régions limitrophes (Ile-de-France, Grand-Est, Auvergne-Rhône-Alpes) et de la Suisse</a:t>
                      </a:r>
                      <a:r>
                        <a:rPr lang="fr-FR" sz="1100" kern="1200" baseline="0" dirty="0">
                          <a:solidFill>
                            <a:schemeClr val="tx1"/>
                          </a:solidFill>
                          <a:latin typeface="+mn-lt"/>
                          <a:ea typeface="+mn-ea"/>
                          <a:cs typeface="+mn-cs"/>
                        </a:rPr>
                        <a:t> : fuite de compétences, difficulté à attirer des talents et ou des entreprises.</a:t>
                      </a:r>
                    </a:p>
                    <a:p>
                      <a:pPr marL="134938" marR="0" lvl="0" indent="-123825"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lang="fr-FR" sz="1100" kern="1200" dirty="0">
                          <a:solidFill>
                            <a:schemeClr val="tx1"/>
                          </a:solidFill>
                          <a:latin typeface="+mn-lt"/>
                          <a:ea typeface="+mn-ea"/>
                          <a:cs typeface="+mn-cs"/>
                        </a:rPr>
                        <a:t>Une faible présence des centres de décision des entreprises</a:t>
                      </a:r>
                    </a:p>
                    <a:p>
                      <a:pPr marL="134938" marR="0" lvl="0" indent="-123825"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lang="fr-FR" sz="1100" kern="1200" dirty="0">
                          <a:solidFill>
                            <a:schemeClr val="tx1"/>
                          </a:solidFill>
                          <a:latin typeface="+mn-lt"/>
                          <a:ea typeface="+mn-ea"/>
                          <a:cs typeface="+mn-cs"/>
                        </a:rPr>
                        <a:t>Dépôts de brevets : risque de décrochage / Allemagne (France seulement 39 % de l’Allemagne)</a:t>
                      </a:r>
                    </a:p>
                  </a:txBody>
                  <a:tcPr marL="68580" marR="68580" marT="36000" marB="36195">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3094909756"/>
                  </a:ext>
                </a:extLst>
              </a:tr>
            </a:tbl>
          </a:graphicData>
        </a:graphic>
      </p:graphicFrame>
    </p:spTree>
    <p:extLst>
      <p:ext uri="{BB962C8B-B14F-4D97-AF65-F5344CB8AC3E}">
        <p14:creationId xmlns:p14="http://schemas.microsoft.com/office/powerpoint/2010/main" val="765067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R</a:t>
            </a:r>
            <a:r>
              <a:rPr lang="fr-FR" sz="4200" spc="-165">
                <a:solidFill>
                  <a:srgbClr val="465A64"/>
                </a:solidFill>
                <a:latin typeface="+mj-lt"/>
              </a:rPr>
              <a:t>epères et éclairages économiques</a:t>
            </a:r>
          </a:p>
          <a:p>
            <a:pPr>
              <a:lnSpc>
                <a:spcPct val="70000"/>
              </a:lnSpc>
            </a:pPr>
            <a:r>
              <a:rPr lang="fr-FR" sz="2400" spc="-165">
                <a:solidFill>
                  <a:srgbClr val="465A64"/>
                </a:solidFill>
                <a:latin typeface="+mj-lt"/>
              </a:rPr>
              <a:t>Conjoncture et perspectives</a:t>
            </a:r>
          </a:p>
        </p:txBody>
      </p:sp>
      <p:sp>
        <p:nvSpPr>
          <p:cNvPr id="16" name="Espace réservé du numéro de diapositive 15"/>
          <p:cNvSpPr>
            <a:spLocks noGrp="1"/>
          </p:cNvSpPr>
          <p:nvPr>
            <p:ph type="sldNum" sz="quarter" idx="11"/>
          </p:nvPr>
        </p:nvSpPr>
        <p:spPr/>
        <p:txBody>
          <a:bodyPr/>
          <a:lstStyle/>
          <a:p>
            <a:fld id="{8ECEC30E-1258-054F-B60D-80152FB12A9F}" type="slidenum">
              <a:rPr lang="fr-FR" smtClean="0"/>
              <a:pPr/>
              <a:t>15</a:t>
            </a:fld>
            <a:endParaRPr lang="fr-FR"/>
          </a:p>
        </p:txBody>
      </p:sp>
      <p:grpSp>
        <p:nvGrpSpPr>
          <p:cNvPr id="20" name="Groupe 19">
            <a:extLst>
              <a:ext uri="{FF2B5EF4-FFF2-40B4-BE49-F238E27FC236}">
                <a16:creationId xmlns:a16="http://schemas.microsoft.com/office/drawing/2014/main" id="{8787239F-0ADC-2745-8346-5E1A62D574D3}"/>
              </a:ext>
            </a:extLst>
          </p:cNvPr>
          <p:cNvGrpSpPr/>
          <p:nvPr/>
        </p:nvGrpSpPr>
        <p:grpSpPr>
          <a:xfrm>
            <a:off x="411795" y="1290619"/>
            <a:ext cx="8668409" cy="5178763"/>
            <a:chOff x="1272134" y="1921733"/>
            <a:chExt cx="4332800" cy="4698079"/>
          </a:xfrm>
        </p:grpSpPr>
        <p:sp>
          <p:nvSpPr>
            <p:cNvPr id="21" name="ZoneTexte 20">
              <a:extLst>
                <a:ext uri="{FF2B5EF4-FFF2-40B4-BE49-F238E27FC236}">
                  <a16:creationId xmlns:a16="http://schemas.microsoft.com/office/drawing/2014/main" id="{2C88BE1F-E37D-634A-857B-A34135BC4D2C}"/>
                </a:ext>
              </a:extLst>
            </p:cNvPr>
            <p:cNvSpPr txBox="1"/>
            <p:nvPr/>
          </p:nvSpPr>
          <p:spPr>
            <a:xfrm>
              <a:off x="1272134" y="2252345"/>
              <a:ext cx="3779007" cy="4367467"/>
            </a:xfrm>
            <a:prstGeom prst="rect">
              <a:avLst/>
            </a:prstGeom>
            <a:solidFill>
              <a:schemeClr val="bg1"/>
            </a:solidFill>
          </p:spPr>
          <p:txBody>
            <a:bodyPr wrap="square" lIns="0" tIns="46800" rIns="0" rtlCol="0">
              <a:noAutofit/>
            </a:bodyPr>
            <a:lstStyle/>
            <a:p>
              <a:pPr marL="11113">
                <a:lnSpc>
                  <a:spcPct val="75000"/>
                </a:lnSpc>
                <a:spcBef>
                  <a:spcPts val="200"/>
                </a:spcBef>
                <a:spcAft>
                  <a:spcPts val="400"/>
                </a:spcAft>
                <a:buClr>
                  <a:srgbClr val="FFD83A"/>
                </a:buClr>
              </a:pPr>
              <a:r>
                <a:rPr lang="fr-FR" sz="1100" b="1" dirty="0"/>
                <a:t>Monde :</a:t>
              </a:r>
            </a:p>
            <a:p>
              <a:pPr marL="134938" indent="-123825">
                <a:lnSpc>
                  <a:spcPct val="75000"/>
                </a:lnSpc>
                <a:spcBef>
                  <a:spcPts val="200"/>
                </a:spcBef>
                <a:spcAft>
                  <a:spcPts val="400"/>
                </a:spcAft>
                <a:buClr>
                  <a:srgbClr val="FFD83A"/>
                </a:buClr>
                <a:buFont typeface="Arial" panose="020B0604020202020204" pitchFamily="34" charset="0"/>
                <a:buChar char="•"/>
              </a:pPr>
              <a:r>
                <a:rPr lang="fr-FR" sz="1100" dirty="0"/>
                <a:t>En 2020, la crise sanitaire a pesé lourdement sur l’activité économique mondiale ; la production des branches du commerce, des services de transport et de l’hébergement-restauration ont été particulièrement affectées</a:t>
              </a:r>
            </a:p>
            <a:p>
              <a:pPr marL="134938" indent="-123825">
                <a:lnSpc>
                  <a:spcPct val="75000"/>
                </a:lnSpc>
                <a:spcBef>
                  <a:spcPts val="200"/>
                </a:spcBef>
                <a:spcAft>
                  <a:spcPts val="400"/>
                </a:spcAft>
                <a:buClr>
                  <a:srgbClr val="FFD83A"/>
                </a:buClr>
                <a:buFont typeface="Arial" panose="020B0604020202020204" pitchFamily="34" charset="0"/>
                <a:buChar char="•"/>
              </a:pPr>
              <a:r>
                <a:rPr lang="fr-FR" sz="1100" dirty="0"/>
                <a:t>Sur l’ensemble de l’année 2021, l’activité économique se redresserait dans les principales économies européennes, sous l’hypothèse de stabilisation de la situation sanitaire</a:t>
              </a:r>
            </a:p>
            <a:p>
              <a:pPr marL="134938" indent="-123825">
                <a:lnSpc>
                  <a:spcPct val="75000"/>
                </a:lnSpc>
                <a:spcBef>
                  <a:spcPts val="200"/>
                </a:spcBef>
                <a:spcAft>
                  <a:spcPts val="400"/>
                </a:spcAft>
                <a:buClr>
                  <a:srgbClr val="FFD83A"/>
                </a:buClr>
                <a:buFont typeface="Arial" panose="020B0604020202020204" pitchFamily="34" charset="0"/>
                <a:buChar char="•"/>
              </a:pPr>
              <a:r>
                <a:rPr lang="fr-FR" sz="1100" dirty="0"/>
                <a:t>…mais des évènements impactent l’activité :</a:t>
              </a:r>
            </a:p>
            <a:p>
              <a:pPr marL="312738" indent="-90488">
                <a:lnSpc>
                  <a:spcPct val="75000"/>
                </a:lnSpc>
                <a:spcBef>
                  <a:spcPts val="200"/>
                </a:spcBef>
                <a:spcAft>
                  <a:spcPts val="400"/>
                </a:spcAft>
                <a:buClr>
                  <a:schemeClr val="tx1"/>
                </a:buClr>
                <a:buFont typeface="Police système Courant"/>
                <a:buChar char="‑"/>
              </a:pPr>
              <a:r>
                <a:rPr lang="fr-FR" sz="1100" dirty="0"/>
                <a:t>fortes tensions sur l’approvisionnement dans la construction et l’industrie : pénurie de certains composants (semi-conducteurs, plastique, acier, bois...) </a:t>
              </a:r>
            </a:p>
            <a:p>
              <a:pPr marL="312738" indent="-90488">
                <a:lnSpc>
                  <a:spcPct val="75000"/>
                </a:lnSpc>
                <a:spcBef>
                  <a:spcPts val="200"/>
                </a:spcBef>
                <a:spcAft>
                  <a:spcPts val="400"/>
                </a:spcAft>
                <a:buClr>
                  <a:schemeClr val="tx1"/>
                </a:buClr>
                <a:buFont typeface="Police système Courant"/>
                <a:buChar char="‑"/>
              </a:pPr>
              <a:r>
                <a:rPr lang="fr-FR" sz="1100" dirty="0"/>
                <a:t>vs la demande a explosé sur certains produits : ordinateurs, objets connectés, matériaux de bricolage...</a:t>
              </a:r>
            </a:p>
            <a:p>
              <a:pPr marL="312738" indent="-90488">
                <a:lnSpc>
                  <a:spcPct val="75000"/>
                </a:lnSpc>
                <a:spcBef>
                  <a:spcPts val="200"/>
                </a:spcBef>
                <a:spcAft>
                  <a:spcPts val="400"/>
                </a:spcAft>
                <a:buClr>
                  <a:schemeClr val="tx1"/>
                </a:buClr>
                <a:buFont typeface="Police système Courant"/>
                <a:buChar char="‑"/>
              </a:pPr>
              <a:r>
                <a:rPr lang="fr-FR" sz="1100" dirty="0"/>
                <a:t>aléas climatiques sur les matières premières</a:t>
              </a:r>
            </a:p>
            <a:p>
              <a:pPr marL="312738" indent="-90488">
                <a:lnSpc>
                  <a:spcPct val="75000"/>
                </a:lnSpc>
                <a:spcBef>
                  <a:spcPts val="200"/>
                </a:spcBef>
                <a:spcAft>
                  <a:spcPts val="400"/>
                </a:spcAft>
                <a:buClr>
                  <a:schemeClr val="tx1"/>
                </a:buClr>
                <a:buFont typeface="Police système Courant"/>
                <a:buChar char="‑"/>
              </a:pPr>
              <a:r>
                <a:rPr lang="fr-FR" sz="1100" dirty="0"/>
                <a:t>difficultés du fret maritime, délais rallongés de livraison</a:t>
              </a:r>
            </a:p>
            <a:p>
              <a:pPr marL="134938" indent="-123825">
                <a:lnSpc>
                  <a:spcPct val="75000"/>
                </a:lnSpc>
                <a:spcBef>
                  <a:spcPts val="200"/>
                </a:spcBef>
                <a:spcAft>
                  <a:spcPts val="400"/>
                </a:spcAft>
                <a:buClr>
                  <a:srgbClr val="FFD83A"/>
                </a:buClr>
                <a:buFont typeface="Arial" panose="020B0604020202020204" pitchFamily="34" charset="0"/>
                <a:buChar char="•"/>
              </a:pPr>
              <a:r>
                <a:rPr lang="fr-FR" sz="1100" dirty="0"/>
                <a:t>Principaux secteurs touchés : fournisseurs (électronique, métallurgie, chimie),clients (automobile, agroalimentaire, bâtiment)</a:t>
              </a:r>
            </a:p>
            <a:p>
              <a:pPr marL="11113">
                <a:lnSpc>
                  <a:spcPct val="75000"/>
                </a:lnSpc>
                <a:spcBef>
                  <a:spcPts val="200"/>
                </a:spcBef>
                <a:spcAft>
                  <a:spcPts val="400"/>
                </a:spcAft>
                <a:buClr>
                  <a:srgbClr val="FFD83A"/>
                </a:buClr>
              </a:pPr>
              <a:endParaRPr lang="fr-FR" sz="500" b="1" dirty="0"/>
            </a:p>
            <a:p>
              <a:pPr marL="11113">
                <a:lnSpc>
                  <a:spcPct val="75000"/>
                </a:lnSpc>
                <a:spcBef>
                  <a:spcPts val="200"/>
                </a:spcBef>
                <a:spcAft>
                  <a:spcPts val="400"/>
                </a:spcAft>
                <a:buClr>
                  <a:srgbClr val="FFD83A"/>
                </a:buClr>
              </a:pPr>
              <a:r>
                <a:rPr lang="fr-FR" sz="1100" b="1" dirty="0"/>
                <a:t>UE :</a:t>
              </a:r>
            </a:p>
            <a:p>
              <a:pPr marL="134938" indent="-123825">
                <a:lnSpc>
                  <a:spcPct val="75000"/>
                </a:lnSpc>
                <a:spcBef>
                  <a:spcPts val="200"/>
                </a:spcBef>
                <a:spcAft>
                  <a:spcPts val="400"/>
                </a:spcAft>
                <a:buClr>
                  <a:srgbClr val="FFD83A"/>
                </a:buClr>
                <a:buFont typeface="Arial" panose="020B0604020202020204" pitchFamily="34" charset="0"/>
                <a:buChar char="•"/>
              </a:pPr>
              <a:r>
                <a:rPr lang="fr-FR" sz="1100" dirty="0" err="1"/>
                <a:t>Brexit</a:t>
              </a:r>
              <a:endParaRPr lang="fr-FR" sz="1100" dirty="0"/>
            </a:p>
            <a:p>
              <a:pPr marL="11113">
                <a:lnSpc>
                  <a:spcPct val="75000"/>
                </a:lnSpc>
                <a:spcBef>
                  <a:spcPts val="200"/>
                </a:spcBef>
                <a:spcAft>
                  <a:spcPts val="400"/>
                </a:spcAft>
                <a:buClr>
                  <a:srgbClr val="FFD83A"/>
                </a:buClr>
              </a:pPr>
              <a:endParaRPr lang="fr-FR" sz="500" b="1" dirty="0"/>
            </a:p>
            <a:p>
              <a:pPr marL="11113">
                <a:lnSpc>
                  <a:spcPct val="75000"/>
                </a:lnSpc>
                <a:spcBef>
                  <a:spcPts val="200"/>
                </a:spcBef>
                <a:spcAft>
                  <a:spcPts val="400"/>
                </a:spcAft>
                <a:buClr>
                  <a:srgbClr val="FFD83A"/>
                </a:buClr>
              </a:pPr>
              <a:r>
                <a:rPr lang="fr-FR" sz="1100" b="1" dirty="0"/>
                <a:t>France :</a:t>
              </a:r>
            </a:p>
            <a:p>
              <a:pPr marL="312738" indent="-90488">
                <a:lnSpc>
                  <a:spcPct val="75000"/>
                </a:lnSpc>
                <a:spcBef>
                  <a:spcPts val="200"/>
                </a:spcBef>
                <a:spcAft>
                  <a:spcPts val="400"/>
                </a:spcAft>
                <a:buClr>
                  <a:schemeClr val="tx1"/>
                </a:buClr>
                <a:buFont typeface="Police système Courant"/>
                <a:buChar char="‑"/>
              </a:pPr>
              <a:r>
                <a:rPr lang="fr-FR" sz="1100" dirty="0"/>
                <a:t>PIB : +6,3 % en 2021, puis 3,7 % en 2022, 1,9 % en 2023 (-8% en 2020)</a:t>
              </a:r>
            </a:p>
            <a:p>
              <a:pPr marL="11113">
                <a:lnSpc>
                  <a:spcPct val="75000"/>
                </a:lnSpc>
                <a:spcBef>
                  <a:spcPts val="200"/>
                </a:spcBef>
                <a:spcAft>
                  <a:spcPts val="400"/>
                </a:spcAft>
                <a:buClr>
                  <a:srgbClr val="FFD83A"/>
                </a:buClr>
              </a:pPr>
              <a:endParaRPr lang="fr-FR" sz="500" b="1" dirty="0"/>
            </a:p>
            <a:p>
              <a:pPr marL="11113">
                <a:lnSpc>
                  <a:spcPct val="75000"/>
                </a:lnSpc>
                <a:spcBef>
                  <a:spcPts val="200"/>
                </a:spcBef>
                <a:spcAft>
                  <a:spcPts val="400"/>
                </a:spcAft>
                <a:buClr>
                  <a:srgbClr val="FFD83A"/>
                </a:buClr>
              </a:pPr>
              <a:r>
                <a:rPr lang="fr-FR" sz="1100" b="1" dirty="0"/>
                <a:t>BFC :</a:t>
              </a:r>
            </a:p>
            <a:p>
              <a:pPr marL="134938" indent="-123825">
                <a:lnSpc>
                  <a:spcPct val="75000"/>
                </a:lnSpc>
                <a:spcBef>
                  <a:spcPts val="200"/>
                </a:spcBef>
                <a:spcAft>
                  <a:spcPts val="400"/>
                </a:spcAft>
                <a:buClr>
                  <a:srgbClr val="FFD83A"/>
                </a:buClr>
                <a:buFont typeface="Arial" panose="020B0604020202020204" pitchFamily="34" charset="0"/>
                <a:buChar char="•"/>
              </a:pPr>
              <a:r>
                <a:rPr lang="fr-FR" sz="1100" dirty="0"/>
                <a:t>Construction de logements : + 3000 / an entre mi-2020 et mi-2021 (12 200 commencés)</a:t>
              </a:r>
            </a:p>
            <a:p>
              <a:pPr marL="134938" indent="-123825">
                <a:lnSpc>
                  <a:spcPct val="75000"/>
                </a:lnSpc>
                <a:spcBef>
                  <a:spcPts val="200"/>
                </a:spcBef>
                <a:spcAft>
                  <a:spcPts val="400"/>
                </a:spcAft>
                <a:buClr>
                  <a:srgbClr val="FFD83A"/>
                </a:buClr>
                <a:buFont typeface="Arial" panose="020B0604020202020204" pitchFamily="34" charset="0"/>
                <a:buChar char="•"/>
              </a:pPr>
              <a:r>
                <a:rPr lang="fr-FR" sz="1100" dirty="0"/>
                <a:t>Automobile : des difficultés commencent à peser sur l’activité et l’emploi. Dans la fabrication de matériels de transport, l’emploi permanent enregistre sa plus forte baisse depuis dix ans et l’emploi intérimaire s’est également replié</a:t>
              </a:r>
            </a:p>
            <a:p>
              <a:pPr marL="134938" indent="-123825">
                <a:lnSpc>
                  <a:spcPct val="75000"/>
                </a:lnSpc>
                <a:spcBef>
                  <a:spcPts val="200"/>
                </a:spcBef>
                <a:spcAft>
                  <a:spcPts val="400"/>
                </a:spcAft>
                <a:buClr>
                  <a:srgbClr val="FFD83A"/>
                </a:buClr>
                <a:buFont typeface="Arial" panose="020B0604020202020204" pitchFamily="34" charset="0"/>
                <a:buChar char="•"/>
              </a:pPr>
              <a:r>
                <a:rPr lang="fr-FR" sz="1100" dirty="0"/>
                <a:t>L’hébergement-restauration, la culture et les loisirs demeurent les secteurs les plus impactés du fait des mesures de restrictions</a:t>
              </a:r>
            </a:p>
            <a:p>
              <a:pPr marL="134938" indent="-123825">
                <a:lnSpc>
                  <a:spcPct val="80000"/>
                </a:lnSpc>
                <a:spcBef>
                  <a:spcPts val="200"/>
                </a:spcBef>
                <a:spcAft>
                  <a:spcPts val="900"/>
                </a:spcAft>
                <a:buClr>
                  <a:srgbClr val="FFD83A"/>
                </a:buClr>
                <a:buFont typeface="Arial" panose="020B0604020202020204" pitchFamily="34" charset="0"/>
                <a:buChar char="•"/>
              </a:pPr>
              <a:endParaRPr lang="fr-FR" sz="1100" dirty="0"/>
            </a:p>
          </p:txBody>
        </p:sp>
        <p:sp>
          <p:nvSpPr>
            <p:cNvPr id="22" name="ZoneTexte 21">
              <a:extLst>
                <a:ext uri="{FF2B5EF4-FFF2-40B4-BE49-F238E27FC236}">
                  <a16:creationId xmlns:a16="http://schemas.microsoft.com/office/drawing/2014/main" id="{678E74F4-28FE-F849-9187-B35AA10CE124}"/>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latin typeface="+mj-lt"/>
              </a:endParaRPr>
            </a:p>
          </p:txBody>
        </p:sp>
      </p:grpSp>
      <p:sp>
        <p:nvSpPr>
          <p:cNvPr id="13" name="ZoneTexte 12">
            <a:extLst>
              <a:ext uri="{FF2B5EF4-FFF2-40B4-BE49-F238E27FC236}">
                <a16:creationId xmlns:a16="http://schemas.microsoft.com/office/drawing/2014/main" id="{A0678889-B1F4-974E-A2D1-C5EC53D8A643}"/>
              </a:ext>
            </a:extLst>
          </p:cNvPr>
          <p:cNvSpPr txBox="1"/>
          <p:nvPr/>
        </p:nvSpPr>
        <p:spPr>
          <a:xfrm>
            <a:off x="171025" y="404434"/>
            <a:ext cx="1008043" cy="553998"/>
          </a:xfrm>
          <a:prstGeom prst="rect">
            <a:avLst/>
          </a:prstGeom>
          <a:solidFill>
            <a:srgbClr val="00B05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Repères et éclairages économiques </a:t>
            </a:r>
          </a:p>
        </p:txBody>
      </p:sp>
      <p:sp>
        <p:nvSpPr>
          <p:cNvPr id="15" name="Espace réservé du pied de page 3">
            <a:extLst>
              <a:ext uri="{FF2B5EF4-FFF2-40B4-BE49-F238E27FC236}">
                <a16:creationId xmlns:a16="http://schemas.microsoft.com/office/drawing/2014/main" id="{48743F37-9EDD-6B48-88A4-81D496495A9F}"/>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spTree>
    <p:extLst>
      <p:ext uri="{BB962C8B-B14F-4D97-AF65-F5344CB8AC3E}">
        <p14:creationId xmlns:p14="http://schemas.microsoft.com/office/powerpoint/2010/main" val="1237853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R</a:t>
            </a:r>
            <a:r>
              <a:rPr lang="fr-FR" sz="4200" spc="-165">
                <a:solidFill>
                  <a:srgbClr val="465A64"/>
                </a:solidFill>
                <a:latin typeface="+mj-lt"/>
              </a:rPr>
              <a:t>epères et éclairages économiques</a:t>
            </a:r>
          </a:p>
          <a:p>
            <a:pPr>
              <a:lnSpc>
                <a:spcPct val="70000"/>
              </a:lnSpc>
            </a:pPr>
            <a:r>
              <a:rPr lang="fr-FR" sz="2400" spc="-165">
                <a:solidFill>
                  <a:srgbClr val="465A64"/>
                </a:solidFill>
                <a:latin typeface="+mj-lt"/>
              </a:rPr>
              <a:t>Conjoncture et perspectives</a:t>
            </a:r>
          </a:p>
        </p:txBody>
      </p:sp>
      <p:sp>
        <p:nvSpPr>
          <p:cNvPr id="16" name="Espace réservé du numéro de diapositive 15"/>
          <p:cNvSpPr>
            <a:spLocks noGrp="1"/>
          </p:cNvSpPr>
          <p:nvPr>
            <p:ph type="sldNum" sz="quarter" idx="11"/>
          </p:nvPr>
        </p:nvSpPr>
        <p:spPr/>
        <p:txBody>
          <a:bodyPr/>
          <a:lstStyle/>
          <a:p>
            <a:fld id="{8ECEC30E-1258-054F-B60D-80152FB12A9F}" type="slidenum">
              <a:rPr lang="fr-FR" smtClean="0"/>
              <a:pPr/>
              <a:t>16</a:t>
            </a:fld>
            <a:endParaRPr lang="fr-F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5" y="404434"/>
            <a:ext cx="1008043" cy="553998"/>
          </a:xfrm>
          <a:prstGeom prst="rect">
            <a:avLst/>
          </a:prstGeom>
          <a:solidFill>
            <a:srgbClr val="00B05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Repères et éclairages économiques </a:t>
            </a:r>
          </a:p>
        </p:txBody>
      </p:sp>
      <p:grpSp>
        <p:nvGrpSpPr>
          <p:cNvPr id="36" name="Groupe 35">
            <a:extLst>
              <a:ext uri="{FF2B5EF4-FFF2-40B4-BE49-F238E27FC236}">
                <a16:creationId xmlns:a16="http://schemas.microsoft.com/office/drawing/2014/main" id="{5657B7F2-E58D-D144-BCE3-9627DFA2C3E3}"/>
              </a:ext>
            </a:extLst>
          </p:cNvPr>
          <p:cNvGrpSpPr/>
          <p:nvPr/>
        </p:nvGrpSpPr>
        <p:grpSpPr>
          <a:xfrm>
            <a:off x="6537960" y="1290619"/>
            <a:ext cx="3741167" cy="5178763"/>
            <a:chOff x="1272134" y="1921733"/>
            <a:chExt cx="4332800" cy="4698079"/>
          </a:xfrm>
        </p:grpSpPr>
        <p:sp>
          <p:nvSpPr>
            <p:cNvPr id="37" name="ZoneTexte 36">
              <a:extLst>
                <a:ext uri="{FF2B5EF4-FFF2-40B4-BE49-F238E27FC236}">
                  <a16:creationId xmlns:a16="http://schemas.microsoft.com/office/drawing/2014/main" id="{5CEE3432-FAB9-E244-B91D-79F1494BF8F5}"/>
                </a:ext>
              </a:extLst>
            </p:cNvPr>
            <p:cNvSpPr txBox="1"/>
            <p:nvPr/>
          </p:nvSpPr>
          <p:spPr>
            <a:xfrm>
              <a:off x="1272134" y="2252345"/>
              <a:ext cx="4332800" cy="4367467"/>
            </a:xfrm>
            <a:prstGeom prst="rect">
              <a:avLst/>
            </a:prstGeom>
            <a:solidFill>
              <a:schemeClr val="bg1"/>
            </a:solidFill>
          </p:spPr>
          <p:txBody>
            <a:bodyPr wrap="square" lIns="0" rIns="0" rtlCol="0">
              <a:noAutofit/>
            </a:bodyPr>
            <a:lstStyle/>
            <a:p>
              <a:pPr marL="134938" lvl="0" indent="-123825">
                <a:lnSpc>
                  <a:spcPct val="75000"/>
                </a:lnSpc>
                <a:spcBef>
                  <a:spcPts val="200"/>
                </a:spcBef>
                <a:spcAft>
                  <a:spcPts val="300"/>
                </a:spcAft>
                <a:buClr>
                  <a:srgbClr val="FDC925"/>
                </a:buClr>
                <a:buFont typeface="Arial" panose="020B0604020202020204" pitchFamily="34" charset="0"/>
                <a:buChar char="•"/>
              </a:pPr>
              <a:r>
                <a:rPr lang="fr-FR" sz="1100" dirty="0"/>
                <a:t>Les problèmes de sortie de crise sanitaire (approvisionnement en matières premières, hausse des coûts de transports liés à la demande, délais…) perdureront-ils ? transformation d’une crise sanitaire en crise de production (offre) ?</a:t>
              </a:r>
            </a:p>
            <a:p>
              <a:pPr marL="134938" lvl="0" indent="-123825">
                <a:lnSpc>
                  <a:spcPct val="75000"/>
                </a:lnSpc>
                <a:spcBef>
                  <a:spcPts val="200"/>
                </a:spcBef>
                <a:spcAft>
                  <a:spcPts val="300"/>
                </a:spcAft>
                <a:buClr>
                  <a:srgbClr val="FDC925"/>
                </a:buClr>
                <a:buFont typeface="Arial" panose="020B0604020202020204" pitchFamily="34" charset="0"/>
                <a:buChar char="•"/>
              </a:pPr>
              <a:r>
                <a:rPr lang="fr-FR" sz="1100" dirty="0"/>
                <a:t>Les aléas climatiques croissants auront-ils un impact sur la stabilité de l’accès aux produits agricoles (volumes, prix, situation des zones de production) ?</a:t>
              </a:r>
            </a:p>
            <a:p>
              <a:pPr marL="134938" lvl="0" indent="-123825">
                <a:lnSpc>
                  <a:spcPct val="75000"/>
                </a:lnSpc>
                <a:spcBef>
                  <a:spcPts val="200"/>
                </a:spcBef>
                <a:spcAft>
                  <a:spcPts val="300"/>
                </a:spcAft>
                <a:buClr>
                  <a:srgbClr val="FDC925"/>
                </a:buClr>
                <a:buFont typeface="Arial" panose="020B0604020202020204" pitchFamily="34" charset="0"/>
                <a:buChar char="•"/>
              </a:pPr>
              <a:r>
                <a:rPr lang="fr-FR" sz="1100" dirty="0"/>
                <a:t>Les réticences vis-à-vis de certains métiers nées (ou accrues) pendant la crise perdureront-elles ?</a:t>
              </a:r>
            </a:p>
            <a:p>
              <a:pPr marL="134938" lvl="0" indent="-123825">
                <a:lnSpc>
                  <a:spcPct val="75000"/>
                </a:lnSpc>
                <a:spcBef>
                  <a:spcPts val="200"/>
                </a:spcBef>
                <a:spcAft>
                  <a:spcPts val="300"/>
                </a:spcAft>
                <a:buClr>
                  <a:srgbClr val="FDC925"/>
                </a:buClr>
                <a:buFont typeface="Arial" panose="020B0604020202020204" pitchFamily="34" charset="0"/>
                <a:buChar char="•"/>
              </a:pPr>
              <a:r>
                <a:rPr lang="fr-FR" sz="1100" dirty="0"/>
                <a:t>Les conditions d’emploi (souhaitées ou subies) vont-elles se transformer (générations Y et Z, halo du chômage) ?</a:t>
              </a:r>
            </a:p>
            <a:p>
              <a:pPr marL="134938" lvl="0" indent="-123825">
                <a:lnSpc>
                  <a:spcPct val="75000"/>
                </a:lnSpc>
                <a:spcBef>
                  <a:spcPts val="200"/>
                </a:spcBef>
                <a:spcAft>
                  <a:spcPts val="300"/>
                </a:spcAft>
                <a:buClr>
                  <a:srgbClr val="FDC925"/>
                </a:buClr>
                <a:buFont typeface="Arial" panose="020B0604020202020204" pitchFamily="34" charset="0"/>
                <a:buChar char="•"/>
              </a:pPr>
              <a:r>
                <a:rPr lang="fr-FR" sz="1100" dirty="0"/>
                <a:t>Difficultés de recrutement, télétravail… : quel impact sur le cout du travail / les salaires ?</a:t>
              </a:r>
            </a:p>
            <a:p>
              <a:pPr marL="134938" lvl="0" indent="-123825">
                <a:lnSpc>
                  <a:spcPct val="75000"/>
                </a:lnSpc>
                <a:spcBef>
                  <a:spcPts val="200"/>
                </a:spcBef>
                <a:spcAft>
                  <a:spcPts val="300"/>
                </a:spcAft>
                <a:buClr>
                  <a:srgbClr val="FDC925"/>
                </a:buClr>
                <a:buFont typeface="Arial" panose="020B0604020202020204" pitchFamily="34" charset="0"/>
                <a:buChar char="•"/>
              </a:pPr>
              <a:r>
                <a:rPr lang="fr-FR" sz="1100" dirty="0"/>
                <a:t>Dette nationale due au Covid 19 : quel impact dans les années à venir ?</a:t>
              </a:r>
            </a:p>
            <a:p>
              <a:pPr marL="134938" lvl="0" indent="-123825">
                <a:lnSpc>
                  <a:spcPct val="75000"/>
                </a:lnSpc>
                <a:spcBef>
                  <a:spcPts val="200"/>
                </a:spcBef>
                <a:spcAft>
                  <a:spcPts val="300"/>
                </a:spcAft>
                <a:buClr>
                  <a:srgbClr val="FDC925"/>
                </a:buClr>
                <a:buFont typeface="Arial" panose="020B0604020202020204" pitchFamily="34" charset="0"/>
                <a:buChar char="•"/>
              </a:pPr>
              <a:r>
                <a:rPr lang="fr-FR" sz="1100" dirty="0"/>
                <a:t>Un fonctionnement économique mondial perturbé + des situations de boom financier + crises de confiance localisées: : vers une nouvelle bulle ?</a:t>
              </a:r>
            </a:p>
            <a:p>
              <a:pPr marL="134938" lvl="0" indent="-123825">
                <a:lnSpc>
                  <a:spcPct val="75000"/>
                </a:lnSpc>
                <a:spcBef>
                  <a:spcPts val="200"/>
                </a:spcBef>
                <a:spcAft>
                  <a:spcPts val="300"/>
                </a:spcAft>
                <a:buClr>
                  <a:srgbClr val="FDC925"/>
                </a:buClr>
                <a:buFont typeface="Arial" panose="020B0604020202020204" pitchFamily="34" charset="0"/>
                <a:buChar char="•"/>
              </a:pPr>
              <a:r>
                <a:rPr lang="fr-FR" sz="1100" dirty="0"/>
                <a:t>Brexit : opportunité ? menace ?</a:t>
              </a:r>
            </a:p>
            <a:p>
              <a:pPr marL="134938" lvl="0" indent="-123825">
                <a:lnSpc>
                  <a:spcPct val="75000"/>
                </a:lnSpc>
                <a:spcBef>
                  <a:spcPts val="200"/>
                </a:spcBef>
                <a:spcAft>
                  <a:spcPts val="300"/>
                </a:spcAft>
                <a:buClr>
                  <a:srgbClr val="FF0000"/>
                </a:buClr>
                <a:buFont typeface="Arial" panose="020B0604020202020204" pitchFamily="34" charset="0"/>
                <a:buChar char="•"/>
              </a:pPr>
              <a:endParaRPr lang="fr-FR" sz="1100" dirty="0"/>
            </a:p>
          </p:txBody>
        </p:sp>
        <p:sp>
          <p:nvSpPr>
            <p:cNvPr id="38" name="ZoneTexte 37">
              <a:extLst>
                <a:ext uri="{FF2B5EF4-FFF2-40B4-BE49-F238E27FC236}">
                  <a16:creationId xmlns:a16="http://schemas.microsoft.com/office/drawing/2014/main" id="{70952F23-C6EC-7547-B8A0-C4808A90BAF3}"/>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Enjeux, questionnements</a:t>
              </a:r>
              <a:endParaRPr lang="fr-FR" sz="1400">
                <a:solidFill>
                  <a:srgbClr val="788F9B"/>
                </a:solidFill>
                <a:latin typeface="+mj-lt"/>
              </a:endParaRPr>
            </a:p>
          </p:txBody>
        </p:sp>
      </p:grpSp>
      <p:graphicFrame>
        <p:nvGraphicFramePr>
          <p:cNvPr id="30" name="Tableau 29">
            <a:extLst>
              <a:ext uri="{FF2B5EF4-FFF2-40B4-BE49-F238E27FC236}">
                <a16:creationId xmlns:a16="http://schemas.microsoft.com/office/drawing/2014/main" id="{80090848-DCCC-EF4B-A282-6FA7FECA7B3F}"/>
              </a:ext>
            </a:extLst>
          </p:cNvPr>
          <p:cNvGraphicFramePr>
            <a:graphicFrameLocks noGrp="1"/>
          </p:cNvGraphicFramePr>
          <p:nvPr>
            <p:extLst>
              <p:ext uri="{D42A27DB-BD31-4B8C-83A1-F6EECF244321}">
                <p14:modId xmlns:p14="http://schemas.microsoft.com/office/powerpoint/2010/main" val="1138630413"/>
              </p:ext>
            </p:extLst>
          </p:nvPr>
        </p:nvGraphicFramePr>
        <p:xfrm>
          <a:off x="411796" y="1305111"/>
          <a:ext cx="4934110" cy="2064571"/>
        </p:xfrm>
        <a:graphic>
          <a:graphicData uri="http://schemas.openxmlformats.org/drawingml/2006/table">
            <a:tbl>
              <a:tblPr firstRow="1" firstCol="1" bandRow="1"/>
              <a:tblGrid>
                <a:gridCol w="2198416">
                  <a:extLst>
                    <a:ext uri="{9D8B030D-6E8A-4147-A177-3AD203B41FA5}">
                      <a16:colId xmlns:a16="http://schemas.microsoft.com/office/drawing/2014/main" val="2927450741"/>
                    </a:ext>
                  </a:extLst>
                </a:gridCol>
                <a:gridCol w="2735694">
                  <a:extLst>
                    <a:ext uri="{9D8B030D-6E8A-4147-A177-3AD203B41FA5}">
                      <a16:colId xmlns:a16="http://schemas.microsoft.com/office/drawing/2014/main" val="1004348677"/>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Forces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171023">
                <a:tc>
                  <a:txBody>
                    <a:bodyPr/>
                    <a:lstStyle/>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Le pouvoir d’achat des ménages et le taux de marge des entreprises ont globalement été préservés, grâce aux mesures de soutien</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La construction de logements en BFC aurait finalement  profité de la crise sanitaire : facilitations bancaires</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Des volumes de travail stables durant la crise, sauf pour l’hébergement-restauration</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endParaRPr lang="fr-FR" sz="1100" kern="1200" dirty="0">
                        <a:solidFill>
                          <a:schemeClr val="tx1"/>
                        </a:solidFill>
                        <a:latin typeface="+mn-lt"/>
                        <a:ea typeface="+mn-ea"/>
                        <a:cs typeface="+mn-cs"/>
                      </a:endParaRP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 taux de chômage flatteur, mais qui cache un problème d’attractivité régionale en général</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 niveau d’emploi encore sous son niveau de celui atteint fin 2019 (-14000 emplois)</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Une structure productive encore défavorable, car très industrielle</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La BFC en retard par rapport aux autres régions pour le temps de rattrapage des niveaux de production d’avant crise</a:t>
                      </a: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248648041"/>
                  </a:ext>
                </a:extLst>
              </a:tr>
            </a:tbl>
          </a:graphicData>
        </a:graphic>
      </p:graphicFrame>
      <p:graphicFrame>
        <p:nvGraphicFramePr>
          <p:cNvPr id="33" name="Tableau 32">
            <a:extLst>
              <a:ext uri="{FF2B5EF4-FFF2-40B4-BE49-F238E27FC236}">
                <a16:creationId xmlns:a16="http://schemas.microsoft.com/office/drawing/2014/main" id="{F1590FB1-3B23-DA4A-BA69-5235737140D9}"/>
              </a:ext>
            </a:extLst>
          </p:cNvPr>
          <p:cNvGraphicFramePr>
            <a:graphicFrameLocks noGrp="1"/>
          </p:cNvGraphicFramePr>
          <p:nvPr>
            <p:extLst>
              <p:ext uri="{D42A27DB-BD31-4B8C-83A1-F6EECF244321}">
                <p14:modId xmlns:p14="http://schemas.microsoft.com/office/powerpoint/2010/main" val="260306641"/>
              </p:ext>
            </p:extLst>
          </p:nvPr>
        </p:nvGraphicFramePr>
        <p:xfrm>
          <a:off x="412686" y="3938596"/>
          <a:ext cx="4934110" cy="2792916"/>
        </p:xfrm>
        <a:graphic>
          <a:graphicData uri="http://schemas.openxmlformats.org/drawingml/2006/table">
            <a:tbl>
              <a:tblPr firstRow="1" firstCol="1" bandRow="1"/>
              <a:tblGrid>
                <a:gridCol w="2207965">
                  <a:extLst>
                    <a:ext uri="{9D8B030D-6E8A-4147-A177-3AD203B41FA5}">
                      <a16:colId xmlns:a16="http://schemas.microsoft.com/office/drawing/2014/main" val="3846492149"/>
                    </a:ext>
                  </a:extLst>
                </a:gridCol>
                <a:gridCol w="2726145">
                  <a:extLst>
                    <a:ext uri="{9D8B030D-6E8A-4147-A177-3AD203B41FA5}">
                      <a16:colId xmlns:a16="http://schemas.microsoft.com/office/drawing/2014/main" val="2070262005"/>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Opportunités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Menaces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525585772"/>
                  </a:ext>
                </a:extLst>
              </a:tr>
              <a:tr h="215262">
                <a:tc>
                  <a:txBody>
                    <a:bodyPr/>
                    <a:lstStyle/>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Une activité économique nationale qui aurait quasiment effacé la crise dès 2022 </a:t>
                      </a: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Les conditions seront encore favorables à l’horizon 2023 (surplus d’épargne disponible des ménages, situation financière globalement préservée des entreprises, plan de relance) </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 mais vont redevenir progressivement davantage dépendantes des moteurs plus structurels de la croissance.</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Des secteurs de l’aéronautique et du tourisme à la peine dans les années à venir</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Plusieurs facteurs d’incertitude, tant sanitaires que macroéconomiques (approvisionnement, recrutement, prix des intrants…), et notamment à des aléas haussiers sur l’inflation (et une hausse des salaires).</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Moins de stabilité dans l’emploi ? plus d’intérim ?</a:t>
                      </a:r>
                    </a:p>
                  </a:txBody>
                  <a:tcPr marL="68580" marR="68580" marT="36000" marB="36195">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3094909756"/>
                  </a:ext>
                </a:extLst>
              </a:tr>
            </a:tbl>
          </a:graphicData>
        </a:graphic>
      </p:graphicFrame>
      <p:sp>
        <p:nvSpPr>
          <p:cNvPr id="15" name="Espace réservé du pied de page 3">
            <a:extLst>
              <a:ext uri="{FF2B5EF4-FFF2-40B4-BE49-F238E27FC236}">
                <a16:creationId xmlns:a16="http://schemas.microsoft.com/office/drawing/2014/main" id="{46980840-BFF2-4444-8F3B-DC711155E838}"/>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spTree>
    <p:extLst>
      <p:ext uri="{BB962C8B-B14F-4D97-AF65-F5344CB8AC3E}">
        <p14:creationId xmlns:p14="http://schemas.microsoft.com/office/powerpoint/2010/main" val="2112081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EA03A7-B68D-4F95-AAF2-9BC5DA2CFF61}"/>
              </a:ext>
            </a:extLst>
          </p:cNvPr>
          <p:cNvSpPr/>
          <p:nvPr/>
        </p:nvSpPr>
        <p:spPr>
          <a:xfrm>
            <a:off x="0" y="-1"/>
            <a:ext cx="10691813" cy="7559675"/>
          </a:xfrm>
          <a:prstGeom prst="rect">
            <a:avLst/>
          </a:prstGeom>
          <a:solidFill>
            <a:srgbClr val="FDC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4F372EA6-05D1-D648-82A5-50B8269DC9F0}"/>
              </a:ext>
            </a:extLst>
          </p:cNvPr>
          <p:cNvSpPr txBox="1"/>
          <p:nvPr/>
        </p:nvSpPr>
        <p:spPr>
          <a:xfrm>
            <a:off x="5944395" y="2289616"/>
            <a:ext cx="4269453" cy="2862322"/>
          </a:xfrm>
          <a:prstGeom prst="rect">
            <a:avLst/>
          </a:prstGeom>
          <a:noFill/>
        </p:spPr>
        <p:txBody>
          <a:bodyPr wrap="square" rtlCol="0" anchor="b">
            <a:spAutoFit/>
          </a:bodyPr>
          <a:lstStyle/>
          <a:p>
            <a:r>
              <a:rPr lang="fr-FR" sz="6000" dirty="0">
                <a:solidFill>
                  <a:srgbClr val="FFFFCC"/>
                </a:solidFill>
              </a:rPr>
              <a:t>B.</a:t>
            </a:r>
          </a:p>
          <a:p>
            <a:r>
              <a:rPr lang="fr-FR" sz="4000" b="1" dirty="0">
                <a:solidFill>
                  <a:srgbClr val="263338"/>
                </a:solidFill>
              </a:rPr>
              <a:t>Focus</a:t>
            </a:r>
          </a:p>
          <a:p>
            <a:r>
              <a:rPr lang="fr-FR" sz="4000" b="1" dirty="0">
                <a:solidFill>
                  <a:srgbClr val="263338"/>
                </a:solidFill>
              </a:rPr>
              <a:t>filières /</a:t>
            </a:r>
          </a:p>
          <a:p>
            <a:r>
              <a:rPr lang="fr-FR" sz="4000" b="1" dirty="0">
                <a:solidFill>
                  <a:srgbClr val="263338"/>
                </a:solidFill>
              </a:rPr>
              <a:t>secteurs d’activité</a:t>
            </a:r>
          </a:p>
        </p:txBody>
      </p:sp>
    </p:spTree>
    <p:extLst>
      <p:ext uri="{BB962C8B-B14F-4D97-AF65-F5344CB8AC3E}">
        <p14:creationId xmlns:p14="http://schemas.microsoft.com/office/powerpoint/2010/main" val="24784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18</a:t>
            </a:fld>
            <a:endParaRPr lang="fr-FR"/>
          </a:p>
        </p:txBody>
      </p:sp>
      <p:sp>
        <p:nvSpPr>
          <p:cNvPr id="15" name="ZoneTexte 14">
            <a:extLst>
              <a:ext uri="{FF2B5EF4-FFF2-40B4-BE49-F238E27FC236}">
                <a16:creationId xmlns:a16="http://schemas.microsoft.com/office/drawing/2014/main" id="{2631F05E-2849-4888-ABF0-43CF2581CAC0}"/>
              </a:ext>
            </a:extLst>
          </p:cNvPr>
          <p:cNvSpPr txBox="1"/>
          <p:nvPr/>
        </p:nvSpPr>
        <p:spPr>
          <a:xfrm>
            <a:off x="1179069" y="106416"/>
            <a:ext cx="5690747"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F</a:t>
            </a:r>
            <a:r>
              <a:rPr lang="fr-FR" sz="4200" spc="-165">
                <a:solidFill>
                  <a:srgbClr val="465A64"/>
                </a:solidFill>
                <a:latin typeface="+mj-lt"/>
              </a:rPr>
              <a:t>ilières / secteurs d’activité</a:t>
            </a:r>
            <a:endParaRPr lang="fr-FR" sz="2400" spc="-165">
              <a:solidFill>
                <a:srgbClr val="465A64"/>
              </a:solidFill>
              <a:latin typeface="+mj-lt"/>
            </a:endParaRPr>
          </a:p>
        </p:txBody>
      </p:sp>
      <p:sp>
        <p:nvSpPr>
          <p:cNvPr id="12" name="ZoneTexte 11">
            <a:extLst>
              <a:ext uri="{FF2B5EF4-FFF2-40B4-BE49-F238E27FC236}">
                <a16:creationId xmlns:a16="http://schemas.microsoft.com/office/drawing/2014/main" id="{A124717D-4CFD-1F40-90B3-A5FBE7FB3ACC}"/>
              </a:ext>
            </a:extLst>
          </p:cNvPr>
          <p:cNvSpPr txBox="1"/>
          <p:nvPr/>
        </p:nvSpPr>
        <p:spPr>
          <a:xfrm>
            <a:off x="950977" y="1883236"/>
            <a:ext cx="3586530" cy="400110"/>
          </a:xfrm>
          <a:prstGeom prst="rect">
            <a:avLst/>
          </a:prstGeom>
          <a:solidFill>
            <a:srgbClr val="0070C0"/>
          </a:solidFill>
          <a:effectLst>
            <a:outerShdw blurRad="50800" dist="38100" dir="8100000" algn="tr" rotWithShape="0">
              <a:prstClr val="black">
                <a:alpha val="40000"/>
              </a:prstClr>
            </a:outerShdw>
          </a:effectLst>
        </p:spPr>
        <p:txBody>
          <a:bodyPr wrap="square" rtlCol="0">
            <a:spAutoFit/>
          </a:bodyPr>
          <a:lstStyle/>
          <a:p>
            <a:r>
              <a:rPr lang="fr-FR" sz="2000" i="1" dirty="0">
                <a:solidFill>
                  <a:schemeClr val="bg1"/>
                </a:solidFill>
              </a:rPr>
              <a:t>Économie industrielle (base RIS3)</a:t>
            </a:r>
          </a:p>
        </p:txBody>
      </p:sp>
      <p:sp>
        <p:nvSpPr>
          <p:cNvPr id="23" name="ZoneTexte 22">
            <a:extLst>
              <a:ext uri="{FF2B5EF4-FFF2-40B4-BE49-F238E27FC236}">
                <a16:creationId xmlns:a16="http://schemas.microsoft.com/office/drawing/2014/main" id="{4EA84318-57D4-1040-9E56-915567369580}"/>
              </a:ext>
            </a:extLst>
          </p:cNvPr>
          <p:cNvSpPr txBox="1"/>
          <p:nvPr/>
        </p:nvSpPr>
        <p:spPr>
          <a:xfrm>
            <a:off x="5345906" y="1883236"/>
            <a:ext cx="2820653" cy="400110"/>
          </a:xfrm>
          <a:prstGeom prst="rect">
            <a:avLst/>
          </a:prstGeom>
          <a:solidFill>
            <a:srgbClr val="C740FF"/>
          </a:solidFill>
          <a:effectLst>
            <a:outerShdw blurRad="50800" dist="38100" dir="8100000" algn="tr" rotWithShape="0">
              <a:prstClr val="black">
                <a:alpha val="40000"/>
              </a:prstClr>
            </a:outerShdw>
          </a:effectLst>
        </p:spPr>
        <p:txBody>
          <a:bodyPr wrap="square" rtlCol="0">
            <a:spAutoFit/>
          </a:bodyPr>
          <a:lstStyle/>
          <a:p>
            <a:r>
              <a:rPr lang="fr-FR" sz="2000" i="1">
                <a:solidFill>
                  <a:schemeClr val="bg1"/>
                </a:solidFill>
              </a:rPr>
              <a:t>Économie de proximité</a:t>
            </a:r>
          </a:p>
        </p:txBody>
      </p:sp>
      <p:sp>
        <p:nvSpPr>
          <p:cNvPr id="24" name="ZoneTexte 23">
            <a:extLst>
              <a:ext uri="{FF2B5EF4-FFF2-40B4-BE49-F238E27FC236}">
                <a16:creationId xmlns:a16="http://schemas.microsoft.com/office/drawing/2014/main" id="{D7AB08ED-EDF4-5644-BDD2-A6FE24DCF2FF}"/>
              </a:ext>
            </a:extLst>
          </p:cNvPr>
          <p:cNvSpPr txBox="1"/>
          <p:nvPr/>
        </p:nvSpPr>
        <p:spPr>
          <a:xfrm>
            <a:off x="2127095" y="2575299"/>
            <a:ext cx="2512832" cy="3398366"/>
          </a:xfrm>
          <a:prstGeom prst="rect">
            <a:avLst/>
          </a:prstGeom>
          <a:solidFill>
            <a:schemeClr val="bg1"/>
          </a:solidFill>
        </p:spPr>
        <p:txBody>
          <a:bodyPr wrap="square">
            <a:spAutoFit/>
          </a:bodyPr>
          <a:lstStyle/>
          <a:p>
            <a:pPr marL="134938" indent="-123825">
              <a:lnSpc>
                <a:spcPct val="90000"/>
              </a:lnSpc>
              <a:spcBef>
                <a:spcPts val="200"/>
              </a:spcBef>
              <a:spcAft>
                <a:spcPts val="1500"/>
              </a:spcAft>
              <a:buClr>
                <a:srgbClr val="FFD83A"/>
              </a:buClr>
              <a:buFont typeface="Arial" panose="020B0604020202020204" pitchFamily="34" charset="0"/>
              <a:buChar char="•"/>
            </a:pPr>
            <a:r>
              <a:rPr lang="fr-FR" sz="1600" b="1"/>
              <a:t>Alimentation Durable </a:t>
            </a:r>
          </a:p>
          <a:p>
            <a:pPr marL="134938" indent="-123825">
              <a:lnSpc>
                <a:spcPct val="90000"/>
              </a:lnSpc>
              <a:spcBef>
                <a:spcPts val="200"/>
              </a:spcBef>
              <a:spcAft>
                <a:spcPts val="1500"/>
              </a:spcAft>
              <a:buClr>
                <a:srgbClr val="FFD83A"/>
              </a:buClr>
              <a:buFont typeface="Arial" panose="020B0604020202020204" pitchFamily="34" charset="0"/>
              <a:buChar char="•"/>
            </a:pPr>
            <a:r>
              <a:rPr lang="fr-FR" sz="1600" b="1"/>
              <a:t>Santé et soins individualisés et intégrés </a:t>
            </a:r>
          </a:p>
          <a:p>
            <a:pPr marL="134938" indent="-123825">
              <a:lnSpc>
                <a:spcPct val="90000"/>
              </a:lnSpc>
              <a:spcBef>
                <a:spcPts val="200"/>
              </a:spcBef>
              <a:spcAft>
                <a:spcPts val="1500"/>
              </a:spcAft>
              <a:buClr>
                <a:srgbClr val="FFD83A"/>
              </a:buClr>
              <a:buFont typeface="Arial" panose="020B0604020202020204" pitchFamily="34" charset="0"/>
              <a:buChar char="•"/>
            </a:pPr>
            <a:r>
              <a:rPr lang="fr-FR" sz="1600" b="1"/>
              <a:t>Mobilité Durable, intelligente et connectée</a:t>
            </a:r>
          </a:p>
          <a:p>
            <a:pPr marL="134938" indent="-123825">
              <a:lnSpc>
                <a:spcPct val="90000"/>
              </a:lnSpc>
              <a:spcBef>
                <a:spcPts val="200"/>
              </a:spcBef>
              <a:spcAft>
                <a:spcPts val="1500"/>
              </a:spcAft>
              <a:buClr>
                <a:srgbClr val="FFD83A"/>
              </a:buClr>
              <a:buFont typeface="Arial" panose="020B0604020202020204" pitchFamily="34" charset="0"/>
              <a:buChar char="•"/>
            </a:pPr>
            <a:r>
              <a:rPr lang="fr-FR" sz="1600" b="1"/>
              <a:t>Hydrogène </a:t>
            </a:r>
          </a:p>
          <a:p>
            <a:pPr marL="134938" indent="-123825">
              <a:lnSpc>
                <a:spcPct val="90000"/>
              </a:lnSpc>
              <a:spcBef>
                <a:spcPts val="200"/>
              </a:spcBef>
              <a:spcAft>
                <a:spcPts val="1500"/>
              </a:spcAft>
              <a:buClr>
                <a:srgbClr val="FFD83A"/>
              </a:buClr>
              <a:buFont typeface="Arial" panose="020B0604020202020204" pitchFamily="34" charset="0"/>
              <a:buChar char="•"/>
            </a:pPr>
            <a:r>
              <a:rPr lang="fr-FR" sz="1600" b="1"/>
              <a:t>Matériaux et procédés avancés</a:t>
            </a:r>
          </a:p>
          <a:p>
            <a:pPr marL="134938" indent="-123825">
              <a:lnSpc>
                <a:spcPct val="90000"/>
              </a:lnSpc>
              <a:spcBef>
                <a:spcPts val="200"/>
              </a:spcBef>
              <a:spcAft>
                <a:spcPts val="1500"/>
              </a:spcAft>
              <a:buClr>
                <a:srgbClr val="FFD83A"/>
              </a:buClr>
              <a:buFont typeface="Arial" panose="020B0604020202020204" pitchFamily="34" charset="0"/>
              <a:buChar char="•"/>
            </a:pPr>
            <a:r>
              <a:rPr lang="fr-FR" sz="1600" b="1"/>
              <a:t>Microtechniques et systèmes intelligents</a:t>
            </a:r>
          </a:p>
        </p:txBody>
      </p:sp>
      <p:sp>
        <p:nvSpPr>
          <p:cNvPr id="25" name="ZoneTexte 24">
            <a:extLst>
              <a:ext uri="{FF2B5EF4-FFF2-40B4-BE49-F238E27FC236}">
                <a16:creationId xmlns:a16="http://schemas.microsoft.com/office/drawing/2014/main" id="{5637E2BC-B771-3949-9150-4E559A4E1200}"/>
              </a:ext>
            </a:extLst>
          </p:cNvPr>
          <p:cNvSpPr txBox="1"/>
          <p:nvPr/>
        </p:nvSpPr>
        <p:spPr>
          <a:xfrm>
            <a:off x="5345906" y="2575299"/>
            <a:ext cx="2512832" cy="2519151"/>
          </a:xfrm>
          <a:prstGeom prst="rect">
            <a:avLst/>
          </a:prstGeom>
          <a:solidFill>
            <a:schemeClr val="bg1"/>
          </a:solidFill>
        </p:spPr>
        <p:txBody>
          <a:bodyPr wrap="square">
            <a:spAutoFit/>
          </a:bodyPr>
          <a:lstStyle/>
          <a:p>
            <a:pPr marL="134938" indent="-123825">
              <a:lnSpc>
                <a:spcPct val="90000"/>
              </a:lnSpc>
              <a:spcBef>
                <a:spcPts val="200"/>
              </a:spcBef>
              <a:spcAft>
                <a:spcPts val="1500"/>
              </a:spcAft>
              <a:buClr>
                <a:srgbClr val="FFD83A"/>
              </a:buClr>
              <a:buFont typeface="Arial" panose="020B0604020202020204" pitchFamily="34" charset="0"/>
              <a:buChar char="•"/>
            </a:pPr>
            <a:r>
              <a:rPr lang="fr-FR" sz="1600" b="1"/>
              <a:t>Bien-être : santé, loisirs, tourisme, services à la personne </a:t>
            </a:r>
          </a:p>
          <a:p>
            <a:pPr marL="134938" indent="-123825">
              <a:lnSpc>
                <a:spcPct val="90000"/>
              </a:lnSpc>
              <a:spcBef>
                <a:spcPts val="200"/>
              </a:spcBef>
              <a:spcAft>
                <a:spcPts val="1500"/>
              </a:spcAft>
              <a:buClr>
                <a:srgbClr val="FFD83A"/>
              </a:buClr>
              <a:buFont typeface="Arial" panose="020B0604020202020204" pitchFamily="34" charset="0"/>
              <a:buChar char="•"/>
            </a:pPr>
            <a:r>
              <a:rPr lang="fr-FR" sz="1600" b="1"/>
              <a:t>Biens et services de base</a:t>
            </a:r>
          </a:p>
          <a:p>
            <a:pPr marL="134938" indent="-123825">
              <a:lnSpc>
                <a:spcPct val="90000"/>
              </a:lnSpc>
              <a:spcBef>
                <a:spcPts val="200"/>
              </a:spcBef>
              <a:spcAft>
                <a:spcPts val="1500"/>
              </a:spcAft>
              <a:buClr>
                <a:srgbClr val="FFD83A"/>
              </a:buClr>
              <a:buFont typeface="Arial" panose="020B0604020202020204" pitchFamily="34" charset="0"/>
              <a:buChar char="•"/>
            </a:pPr>
            <a:r>
              <a:rPr lang="fr-FR" sz="1600" b="1"/>
              <a:t>Construction et TP</a:t>
            </a:r>
          </a:p>
          <a:p>
            <a:pPr marL="134938" indent="-123825">
              <a:lnSpc>
                <a:spcPct val="90000"/>
              </a:lnSpc>
              <a:spcBef>
                <a:spcPts val="200"/>
              </a:spcBef>
              <a:spcAft>
                <a:spcPts val="1500"/>
              </a:spcAft>
              <a:buClr>
                <a:srgbClr val="FFD83A"/>
              </a:buClr>
              <a:buFont typeface="Arial" panose="020B0604020202020204" pitchFamily="34" charset="0"/>
              <a:buChar char="•"/>
            </a:pPr>
            <a:r>
              <a:rPr lang="fr-FR" sz="1600" b="1"/>
              <a:t>Eau, déchets, transports, production d'énergie locale</a:t>
            </a:r>
          </a:p>
        </p:txBody>
      </p:sp>
      <p:cxnSp>
        <p:nvCxnSpPr>
          <p:cNvPr id="26" name="Connecteur droit 25">
            <a:extLst>
              <a:ext uri="{FF2B5EF4-FFF2-40B4-BE49-F238E27FC236}">
                <a16:creationId xmlns:a16="http://schemas.microsoft.com/office/drawing/2014/main" id="{36F2ED25-284F-BA44-BD0D-AE537508484B}"/>
              </a:ext>
            </a:extLst>
          </p:cNvPr>
          <p:cNvCxnSpPr/>
          <p:nvPr/>
        </p:nvCxnSpPr>
        <p:spPr>
          <a:xfrm>
            <a:off x="4887143" y="2125286"/>
            <a:ext cx="0" cy="3647660"/>
          </a:xfrm>
          <a:prstGeom prst="line">
            <a:avLst/>
          </a:prstGeom>
          <a:ln>
            <a:solidFill>
              <a:srgbClr val="AEBEC4"/>
            </a:solidFill>
          </a:ln>
        </p:spPr>
        <p:style>
          <a:lnRef idx="1">
            <a:schemeClr val="accent1"/>
          </a:lnRef>
          <a:fillRef idx="0">
            <a:schemeClr val="accent1"/>
          </a:fillRef>
          <a:effectRef idx="0">
            <a:schemeClr val="accent1"/>
          </a:effectRef>
          <a:fontRef idx="minor">
            <a:schemeClr val="tx1"/>
          </a:fontRef>
        </p:style>
      </p:cxnSp>
      <p:sp>
        <p:nvSpPr>
          <p:cNvPr id="27" name="Espace réservé du pied de page 3">
            <a:extLst>
              <a:ext uri="{FF2B5EF4-FFF2-40B4-BE49-F238E27FC236}">
                <a16:creationId xmlns:a16="http://schemas.microsoft.com/office/drawing/2014/main" id="{8D79DFB3-2E23-CE41-A187-A09532FBD901}"/>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spTree>
    <p:extLst>
      <p:ext uri="{BB962C8B-B14F-4D97-AF65-F5344CB8AC3E}">
        <p14:creationId xmlns:p14="http://schemas.microsoft.com/office/powerpoint/2010/main" val="2457649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ECEC30E-1258-054F-B60D-80152FB12A9F}" type="slidenum">
              <a:rPr kumimoji="0" lang="fr-FR" sz="1323"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fr-FR" sz="132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6" y="560054"/>
            <a:ext cx="857674" cy="400110"/>
          </a:xfrm>
          <a:prstGeom prst="rect">
            <a:avLst/>
          </a:prstGeom>
          <a:solidFill>
            <a:srgbClr val="0070C0"/>
          </a:solidFill>
          <a:effectLst>
            <a:outerShdw blurRad="50800" dist="38100" dir="8100000" algn="tr"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a:ln>
                  <a:noFill/>
                </a:ln>
                <a:solidFill>
                  <a:prstClr val="white"/>
                </a:solidFill>
                <a:effectLst/>
                <a:uLnTx/>
                <a:uFillTx/>
                <a:latin typeface="Calibri" panose="020F0502020204030204"/>
                <a:ea typeface="+mn-ea"/>
                <a:cs typeface="+mn-cs"/>
              </a:rPr>
              <a:t>Économie industrielle</a:t>
            </a:r>
          </a:p>
        </p:txBody>
      </p:sp>
      <p:grpSp>
        <p:nvGrpSpPr>
          <p:cNvPr id="14" name="Groupe 13">
            <a:extLst>
              <a:ext uri="{FF2B5EF4-FFF2-40B4-BE49-F238E27FC236}">
                <a16:creationId xmlns:a16="http://schemas.microsoft.com/office/drawing/2014/main" id="{E13F9876-E89B-4742-85F6-9C01491651F3}"/>
              </a:ext>
            </a:extLst>
          </p:cNvPr>
          <p:cNvGrpSpPr/>
          <p:nvPr/>
        </p:nvGrpSpPr>
        <p:grpSpPr>
          <a:xfrm>
            <a:off x="411796" y="1290619"/>
            <a:ext cx="3739237" cy="5178763"/>
            <a:chOff x="1272134" y="1921733"/>
            <a:chExt cx="4332800" cy="4698079"/>
          </a:xfrm>
        </p:grpSpPr>
        <p:sp>
          <p:nvSpPr>
            <p:cNvPr id="15" name="ZoneTexte 14">
              <a:extLst>
                <a:ext uri="{FF2B5EF4-FFF2-40B4-BE49-F238E27FC236}">
                  <a16:creationId xmlns:a16="http://schemas.microsoft.com/office/drawing/2014/main" id="{BCC29EFA-79AD-4E05-AA9B-2B4BF2D35FBF}"/>
                </a:ext>
              </a:extLst>
            </p:cNvPr>
            <p:cNvSpPr txBox="1"/>
            <p:nvPr/>
          </p:nvSpPr>
          <p:spPr>
            <a:xfrm>
              <a:off x="1272134" y="2252345"/>
              <a:ext cx="4332800" cy="4367467"/>
            </a:xfrm>
            <a:prstGeom prst="rect">
              <a:avLst/>
            </a:prstGeom>
            <a:solidFill>
              <a:schemeClr val="bg1"/>
            </a:solidFill>
          </p:spPr>
          <p:txBody>
            <a:bodyPr wrap="square" lIns="0" tIns="46800" rIns="0" rtlCol="0">
              <a:noAutofit/>
            </a:bodyPr>
            <a:lstStyle/>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Une région rurale et agricole : 53 % du sol dédié à l’agriculture</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Une production régionale agricole centrée sur l’élevage de bovins, de volailles et sur les productions céréalières (30 % de la surface agricole utile) et viticoles</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113" marR="0" lvl="0" indent="0" algn="l" defTabSz="457200" rtl="0" eaLnBrk="1" fontAlgn="auto" latinLnBrk="0" hangingPunct="1">
                <a:lnSpc>
                  <a:spcPct val="75000"/>
                </a:lnSpc>
                <a:spcBef>
                  <a:spcPts val="200"/>
                </a:spcBef>
                <a:spcAft>
                  <a:spcPts val="300"/>
                </a:spcAft>
                <a:buClr>
                  <a:srgbClr val="FFD83A"/>
                </a:buClr>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Agriculture :</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des emplois</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44 800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actifs permanents dont </a:t>
              </a: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10 600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salariés</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Agroalimentaire :</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1 065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établissements</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17 800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emplois (</a:t>
              </a: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4,4%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de l’emploi régional)</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du chiffre d’affaires des IAA en France</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Un écosystème favorable à l’innovation : </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-un pôle de compétitivité VITAGORA</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Un accélérateur TOASTER LAB</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Une pépinière AGRONOV</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Des laboratoires et des établissements d’enseignement supérieur</a:t>
              </a:r>
            </a:p>
          </p:txBody>
        </p:sp>
        <p:sp>
          <p:nvSpPr>
            <p:cNvPr id="17" name="ZoneTexte 16">
              <a:extLst>
                <a:ext uri="{FF2B5EF4-FFF2-40B4-BE49-F238E27FC236}">
                  <a16:creationId xmlns:a16="http://schemas.microsoft.com/office/drawing/2014/main" id="{4962C35B-E659-4E23-9D49-FB0841DB7A16}"/>
                </a:ext>
              </a:extLst>
            </p:cNvPr>
            <p:cNvSpPr txBox="1"/>
            <p:nvPr/>
          </p:nvSpPr>
          <p:spPr>
            <a:xfrm>
              <a:off x="1272134" y="1921733"/>
              <a:ext cx="4332800" cy="279210"/>
            </a:xfrm>
            <a:prstGeom prst="rect">
              <a:avLst/>
            </a:prstGeom>
            <a:solidFill>
              <a:srgbClr val="FFD83A"/>
            </a:solid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263338"/>
                  </a:solidFill>
                  <a:effectLst/>
                  <a:uLnTx/>
                  <a:uFillTx/>
                  <a:latin typeface="Calibri" panose="020F0502020204030204"/>
                  <a:ea typeface="+mn-ea"/>
                  <a:cs typeface="+mn-cs"/>
                </a:rPr>
                <a:t>Principales données</a:t>
              </a:r>
              <a:endParaRPr kumimoji="0" lang="fr-FR" sz="1400" b="0" i="0" u="none" strike="noStrike" kern="1200" cap="none" spc="0" normalizeH="0" baseline="0" noProof="0">
                <a:ln>
                  <a:noFill/>
                </a:ln>
                <a:solidFill>
                  <a:srgbClr val="788F9B"/>
                </a:solidFill>
                <a:effectLst/>
                <a:uLnTx/>
                <a:uFillTx/>
                <a:latin typeface="Calibri Light" panose="020F0302020204030204"/>
                <a:ea typeface="+mn-ea"/>
                <a:cs typeface="+mn-cs"/>
              </a:endParaRPr>
            </a:p>
          </p:txBody>
        </p:sp>
      </p:grpSp>
      <p:sp>
        <p:nvSpPr>
          <p:cNvPr id="21" name="ZoneTexte 20">
            <a:extLst>
              <a:ext uri="{FF2B5EF4-FFF2-40B4-BE49-F238E27FC236}">
                <a16:creationId xmlns:a16="http://schemas.microsoft.com/office/drawing/2014/main" id="{A2017FEA-4B67-4D6F-86F5-647E32FF4C7F}"/>
              </a:ext>
            </a:extLst>
          </p:cNvPr>
          <p:cNvSpPr txBox="1"/>
          <p:nvPr/>
        </p:nvSpPr>
        <p:spPr>
          <a:xfrm>
            <a:off x="1179068" y="106416"/>
            <a:ext cx="9313671" cy="1026307"/>
          </a:xfrm>
          <a:prstGeom prst="rect">
            <a:avLst/>
          </a:prstGeom>
          <a:noFill/>
        </p:spPr>
        <p:txBody>
          <a:bodyPr wrap="square" rtlCol="0" anchor="b" anchorCtr="0">
            <a:noAutofit/>
          </a:bodyP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fr-FR" sz="4200" b="0" i="0" u="none" strike="noStrike" kern="1200" cap="none" spc="-165" normalizeH="0" baseline="0" noProof="0">
                <a:ln>
                  <a:noFill/>
                </a:ln>
                <a:solidFill>
                  <a:srgbClr val="FFD83A"/>
                </a:solidFill>
                <a:effectLst/>
                <a:uLnTx/>
                <a:uFillTx/>
                <a:latin typeface="Calibri Light" panose="020F0302020204030204"/>
                <a:ea typeface="+mn-ea"/>
                <a:cs typeface="+mn-cs"/>
              </a:rPr>
              <a:t>A</a:t>
            </a:r>
            <a:r>
              <a:rPr kumimoji="0" lang="fr-FR" sz="4200" b="0" i="0" u="none" strike="noStrike" kern="1200" cap="none" spc="-165" normalizeH="0" baseline="0" noProof="0">
                <a:ln>
                  <a:noFill/>
                </a:ln>
                <a:solidFill>
                  <a:srgbClr val="465A64"/>
                </a:solidFill>
                <a:effectLst/>
                <a:uLnTx/>
                <a:uFillTx/>
                <a:latin typeface="Calibri Light" panose="020F0302020204030204"/>
                <a:ea typeface="+mn-ea"/>
                <a:cs typeface="+mn-cs"/>
              </a:rPr>
              <a:t>limentation Durable </a:t>
            </a:r>
            <a:r>
              <a:rPr kumimoji="0" lang="fr-FR" sz="2400" b="0" i="0" u="none" strike="noStrike" kern="1200" cap="none" spc="-165" normalizeH="0" baseline="0" noProof="0">
                <a:ln>
                  <a:noFill/>
                </a:ln>
                <a:solidFill>
                  <a:srgbClr val="465A64"/>
                </a:solidFill>
                <a:effectLst/>
                <a:uLnTx/>
                <a:uFillTx/>
                <a:latin typeface="Calibri Light" panose="020F0302020204030204"/>
                <a:ea typeface="+mn-ea"/>
                <a:cs typeface="+mn-cs"/>
              </a:rPr>
              <a:t>(RIS3)</a:t>
            </a:r>
          </a:p>
        </p:txBody>
      </p:sp>
      <p:pic>
        <p:nvPicPr>
          <p:cNvPr id="22" name="Image 14" descr="Une image contenant texte, carte&#10;&#10;Description générée automatiquement">
            <a:extLst>
              <a:ext uri="{FF2B5EF4-FFF2-40B4-BE49-F238E27FC236}">
                <a16:creationId xmlns:a16="http://schemas.microsoft.com/office/drawing/2014/main" id="{670185EC-FCAF-9444-A067-373E01F20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033" y="1444507"/>
            <a:ext cx="5509324" cy="418901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3">
            <a:extLst>
              <a:ext uri="{FF2B5EF4-FFF2-40B4-BE49-F238E27FC236}">
                <a16:creationId xmlns:a16="http://schemas.microsoft.com/office/drawing/2014/main" id="{32972D36-B1F1-FE4A-8F8A-2E43ECD52C98}"/>
              </a:ext>
            </a:extLst>
          </p:cNvPr>
          <p:cNvSpPr>
            <a:spLocks noChangeArrowheads="1"/>
          </p:cNvSpPr>
          <p:nvPr/>
        </p:nvSpPr>
        <p:spPr bwMode="auto">
          <a:xfrm>
            <a:off x="5644517" y="5857802"/>
            <a:ext cx="3739237"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700" b="0" i="1" u="none" strike="noStrike" kern="1200" cap="none" spc="0" normalizeH="0" baseline="30000" noProof="0" dirty="0">
                <a:ln>
                  <a:noFill/>
                </a:ln>
                <a:solidFill>
                  <a:srgbClr val="1F497D"/>
                </a:solidFill>
                <a:effectLst/>
                <a:uLnTx/>
                <a:uFillTx/>
                <a:latin typeface="Calibri" panose="020F0502020204030204" pitchFamily="34" charset="0"/>
                <a:ea typeface="Times New Roman" panose="02020603050405020304" pitchFamily="18" charset="0"/>
                <a:cs typeface="Calibri" panose="020F0502020204030204" pitchFamily="34" charset="0"/>
              </a:rPr>
              <a:t>AER</a:t>
            </a:r>
            <a:r>
              <a:rPr kumimoji="0" lang="fr-FR" altLang="fr-FR" sz="700" b="0" i="1" u="none" strike="noStrike" kern="1200" cap="none" spc="0" normalizeH="0" baseline="0" noProof="0" dirty="0">
                <a:ln>
                  <a:noFill/>
                </a:ln>
                <a:solidFill>
                  <a:srgbClr val="1F497D"/>
                </a:solidFill>
                <a:effectLst/>
                <a:uLnTx/>
                <a:uFillTx/>
                <a:latin typeface="Calibri" panose="020F0502020204030204" pitchFamily="34" charset="0"/>
                <a:ea typeface="Times New Roman" panose="02020603050405020304" pitchFamily="18" charset="0"/>
                <a:cs typeface="Calibri" panose="020F0502020204030204" pitchFamily="34" charset="0"/>
              </a:rPr>
              <a:t> Filière agroalimentaire en région Bourgogne-Franche-Comté - Activités de transformation </a:t>
            </a:r>
            <a:endParaRPr kumimoji="0" lang="fr-FR" altLang="fr-FR"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700" b="0" i="1" u="none" strike="noStrike" kern="1200" cap="none" spc="0" normalizeH="0" baseline="0" noProof="0" dirty="0">
                <a:ln>
                  <a:noFill/>
                </a:ln>
                <a:solidFill>
                  <a:srgbClr val="1F497D"/>
                </a:solidFill>
                <a:effectLst/>
                <a:uLnTx/>
                <a:uFillTx/>
                <a:latin typeface="Calibri" panose="020F0502020204030204" pitchFamily="34" charset="0"/>
                <a:ea typeface="Times New Roman" panose="02020603050405020304" pitchFamily="18" charset="0"/>
                <a:cs typeface="Calibri" panose="020F0502020204030204" pitchFamily="34" charset="0"/>
              </a:rPr>
              <a:t>Effectifs salariés selon la gamme et poids relatif dans l’emploi total, par EPCI, 2017</a:t>
            </a:r>
            <a:endParaRPr kumimoji="0" lang="fr-FR" alt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Espace réservé du pied de page 3">
            <a:extLst>
              <a:ext uri="{FF2B5EF4-FFF2-40B4-BE49-F238E27FC236}">
                <a16:creationId xmlns:a16="http://schemas.microsoft.com/office/drawing/2014/main" id="{22D62D28-A6C8-5348-AC60-1AF30339470D}"/>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all" spc="0" normalizeH="0" baseline="0" noProof="0">
                <a:ln>
                  <a:noFill/>
                </a:ln>
                <a:solidFill>
                  <a:srgbClr val="AEBEC4"/>
                </a:solidFill>
                <a:effectLst/>
                <a:uLnTx/>
                <a:uFillTx/>
                <a:latin typeface="Calibri" panose="020F0502020204030204"/>
                <a:ea typeface="+mn-ea"/>
                <a:cs typeface="+mn-cs"/>
              </a:rPr>
              <a:t>Panorama pour le SRDEII 2022-2027 - </a:t>
            </a:r>
            <a:r>
              <a:rPr kumimoji="0" lang="fr-FR" sz="900" b="1" i="0" u="none" strike="noStrike" kern="1200" cap="all" spc="0" normalizeH="0" baseline="0" noProof="0">
                <a:ln>
                  <a:noFill/>
                </a:ln>
                <a:solidFill>
                  <a:srgbClr val="FF0000"/>
                </a:solidFill>
                <a:effectLst/>
                <a:uLnTx/>
                <a:uFillTx/>
                <a:latin typeface="Calibri" panose="020F0502020204030204"/>
                <a:ea typeface="+mn-ea"/>
                <a:cs typeface="+mn-cs"/>
              </a:rPr>
              <a:t>contributions</a:t>
            </a:r>
          </a:p>
        </p:txBody>
      </p:sp>
    </p:spTree>
    <p:extLst>
      <p:ext uri="{BB962C8B-B14F-4D97-AF65-F5344CB8AC3E}">
        <p14:creationId xmlns:p14="http://schemas.microsoft.com/office/powerpoint/2010/main" val="2821642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EA03A7-B68D-4F95-AAF2-9BC5DA2CFF61}"/>
              </a:ext>
            </a:extLst>
          </p:cNvPr>
          <p:cNvSpPr/>
          <p:nvPr/>
        </p:nvSpPr>
        <p:spPr>
          <a:xfrm>
            <a:off x="0" y="-1"/>
            <a:ext cx="10691813" cy="7559675"/>
          </a:xfrm>
          <a:prstGeom prst="rect">
            <a:avLst/>
          </a:prstGeom>
          <a:solidFill>
            <a:srgbClr val="FDC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7E2FCE62-1B29-4089-B2D2-5A89A42E74C8}"/>
              </a:ext>
            </a:extLst>
          </p:cNvPr>
          <p:cNvSpPr txBox="1"/>
          <p:nvPr/>
        </p:nvSpPr>
        <p:spPr>
          <a:xfrm>
            <a:off x="5944395" y="3520722"/>
            <a:ext cx="4269453" cy="1631216"/>
          </a:xfrm>
          <a:prstGeom prst="rect">
            <a:avLst/>
          </a:prstGeom>
          <a:noFill/>
        </p:spPr>
        <p:txBody>
          <a:bodyPr wrap="square" rtlCol="0" anchor="b">
            <a:spAutoFit/>
          </a:bodyPr>
          <a:lstStyle/>
          <a:p>
            <a:r>
              <a:rPr lang="fr-FR" sz="6000">
                <a:solidFill>
                  <a:srgbClr val="FFFFCC"/>
                </a:solidFill>
              </a:rPr>
              <a:t>A.</a:t>
            </a:r>
          </a:p>
          <a:p>
            <a:r>
              <a:rPr lang="fr-FR" sz="4000" b="1">
                <a:solidFill>
                  <a:srgbClr val="263338"/>
                </a:solidFill>
              </a:rPr>
              <a:t>Données générales</a:t>
            </a:r>
          </a:p>
        </p:txBody>
      </p:sp>
    </p:spTree>
    <p:extLst>
      <p:ext uri="{BB962C8B-B14F-4D97-AF65-F5344CB8AC3E}">
        <p14:creationId xmlns:p14="http://schemas.microsoft.com/office/powerpoint/2010/main" val="1580045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ECEC30E-1258-054F-B60D-80152FB12A9F}" type="slidenum">
              <a:rPr kumimoji="0" lang="fr-FR" sz="1323"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fr-FR" sz="132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6" y="560054"/>
            <a:ext cx="857674" cy="400110"/>
          </a:xfrm>
          <a:prstGeom prst="rect">
            <a:avLst/>
          </a:prstGeom>
          <a:solidFill>
            <a:srgbClr val="0070C0"/>
          </a:solidFill>
          <a:effectLst>
            <a:outerShdw blurRad="50800" dist="38100" dir="8100000" algn="tr"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a:ln>
                  <a:noFill/>
                </a:ln>
                <a:solidFill>
                  <a:prstClr val="white"/>
                </a:solidFill>
                <a:effectLst/>
                <a:uLnTx/>
                <a:uFillTx/>
                <a:latin typeface="Calibri" panose="020F0502020204030204"/>
                <a:ea typeface="+mn-ea"/>
                <a:cs typeface="+mn-cs"/>
              </a:rPr>
              <a:t>Économie industrielle</a:t>
            </a:r>
          </a:p>
        </p:txBody>
      </p:sp>
      <p:grpSp>
        <p:nvGrpSpPr>
          <p:cNvPr id="18" name="Groupe 17">
            <a:extLst>
              <a:ext uri="{FF2B5EF4-FFF2-40B4-BE49-F238E27FC236}">
                <a16:creationId xmlns:a16="http://schemas.microsoft.com/office/drawing/2014/main" id="{F569BED2-69D8-497D-AF12-C0728CA78BD7}"/>
              </a:ext>
            </a:extLst>
          </p:cNvPr>
          <p:cNvGrpSpPr/>
          <p:nvPr/>
        </p:nvGrpSpPr>
        <p:grpSpPr>
          <a:xfrm>
            <a:off x="6485019" y="1165311"/>
            <a:ext cx="3744066" cy="5885465"/>
            <a:chOff x="1272132" y="1819530"/>
            <a:chExt cx="4332802" cy="4800282"/>
          </a:xfrm>
        </p:grpSpPr>
        <p:sp>
          <p:nvSpPr>
            <p:cNvPr id="19" name="ZoneTexte 18">
              <a:extLst>
                <a:ext uri="{FF2B5EF4-FFF2-40B4-BE49-F238E27FC236}">
                  <a16:creationId xmlns:a16="http://schemas.microsoft.com/office/drawing/2014/main" id="{F8A04FCF-01BD-4982-9B2A-1EABDDCBD662}"/>
                </a:ext>
              </a:extLst>
            </p:cNvPr>
            <p:cNvSpPr txBox="1"/>
            <p:nvPr/>
          </p:nvSpPr>
          <p:spPr>
            <a:xfrm>
              <a:off x="1272134" y="2252345"/>
              <a:ext cx="4332800" cy="4367467"/>
            </a:xfrm>
            <a:prstGeom prst="rect">
              <a:avLst/>
            </a:prstGeom>
            <a:solidFill>
              <a:schemeClr val="bg1"/>
            </a:solidFill>
          </p:spPr>
          <p:txBody>
            <a:bodyPr wrap="square" lIns="0" rIns="0" rtlCol="0">
              <a:noAutofit/>
            </a:bodyPr>
            <a:lstStyle/>
            <a:p>
              <a:pPr marL="11113" marR="0" lvl="0" indent="0" algn="l" defTabSz="457200" rtl="0" eaLnBrk="1" fontAlgn="auto" latinLnBrk="0" hangingPunct="1">
                <a:lnSpc>
                  <a:spcPct val="75000"/>
                </a:lnSpc>
                <a:spcBef>
                  <a:spcPts val="200"/>
                </a:spcBef>
                <a:spcAft>
                  <a:spcPts val="300"/>
                </a:spcAft>
                <a:buClr>
                  <a:srgbClr val="FFD83A"/>
                </a:buClr>
                <a:buSzTx/>
                <a:buFontTx/>
                <a:buNone/>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Enjeux d’innovation définis dans la RIS3 2021-2027 :</a:t>
              </a:r>
            </a:p>
            <a:p>
              <a:pPr marL="134938" marR="0" lvl="0" indent="-123825" algn="just"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Développer des systèmes alimentaires à faible impact sur l’environnement et la biodiversité</a:t>
              </a:r>
            </a:p>
            <a:p>
              <a:pPr marL="134938" marR="0" lvl="0" indent="-123825" algn="just"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Proposer une alimentation au service de la santé humaine grâce à des aliments de qualité et la production d’ingrédients naturels</a:t>
              </a:r>
            </a:p>
            <a:p>
              <a:pPr marL="134938" marR="0" lvl="0" indent="-123825" algn="just"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Proposer une alimentation tournée vers le plaisir et le bien-être, centrée sur le consommateur et ses attentes</a:t>
              </a:r>
            </a:p>
            <a:p>
              <a:pPr marL="134938" marR="0" lvl="0" indent="-123825" algn="just"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Développer une alimentation qui repose sur un système agro-alimentaire équitable, basé sur de nouveaux modèles économiques de redistribution de la valeur</a:t>
              </a:r>
            </a:p>
            <a:p>
              <a:pPr marL="11113" marR="0" lvl="0" indent="0" algn="just" defTabSz="457200" rtl="0" eaLnBrk="1" fontAlgn="auto" latinLnBrk="0" hangingPunct="1">
                <a:lnSpc>
                  <a:spcPct val="75000"/>
                </a:lnSpc>
                <a:spcBef>
                  <a:spcPts val="200"/>
                </a:spcBef>
                <a:spcAft>
                  <a:spcPts val="300"/>
                </a:spcAft>
                <a:buClr>
                  <a:srgbClr val="FFD83A"/>
                </a:buClr>
                <a:buSzTx/>
                <a:buFontTx/>
                <a:buNone/>
                <a:tabLst/>
                <a:defRPr/>
              </a:pPr>
              <a:endParaRPr kumimoji="0" lang="fr-FR" sz="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113" marR="0" lvl="0" indent="0" algn="just" defTabSz="457200" rtl="0" eaLnBrk="1" fontAlgn="auto" latinLnBrk="0" hangingPunct="1">
                <a:lnSpc>
                  <a:spcPct val="75000"/>
                </a:lnSpc>
                <a:spcBef>
                  <a:spcPts val="200"/>
                </a:spcBef>
                <a:spcAft>
                  <a:spcPts val="300"/>
                </a:spcAft>
                <a:buClr>
                  <a:srgbClr val="FFD83A"/>
                </a:buClr>
                <a:buSzTx/>
                <a:buFontTx/>
                <a:buNone/>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Enjeux généraux : </a:t>
              </a:r>
            </a:p>
            <a:p>
              <a:pPr marL="134938" marR="0" lvl="0" indent="-123825" algn="just"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Remédier à la perte de compétitivité de la filière agroalimentaire française</a:t>
              </a:r>
            </a:p>
            <a:p>
              <a:pPr marL="134938" marR="0" lvl="0" indent="-123825" algn="just"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Prendre en considération les nouvelles préoccupations/habitudes des consommateurs </a:t>
              </a:r>
            </a:p>
            <a:p>
              <a:pPr marL="134938" marR="0" lvl="0" indent="-123825" algn="just"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Repenser les modes de production pour faire face aux enjeux relatifs aux cultures, l’adaptation au climat</a:t>
              </a:r>
            </a:p>
            <a:p>
              <a:pPr marL="134938" marR="0" lvl="0" indent="-123825" algn="just"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Nouvelles culture, modes culturaux et transformation des produits</a:t>
              </a:r>
            </a:p>
            <a:p>
              <a:pPr marL="134938" marR="0" lvl="0" indent="-123825" algn="just"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Enjeux des circuits courts, des marques locales et positionnement de la filière/e-commerce</a:t>
              </a:r>
            </a:p>
            <a:p>
              <a:pPr marL="134938" marR="0" lvl="0" indent="-123825" algn="just"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113" marR="0" lvl="0" indent="0" algn="just" defTabSz="457200" rtl="0" eaLnBrk="1" fontAlgn="auto" latinLnBrk="0" hangingPunct="1">
                <a:lnSpc>
                  <a:spcPct val="75000"/>
                </a:lnSpc>
                <a:spcBef>
                  <a:spcPts val="200"/>
                </a:spcBef>
                <a:spcAft>
                  <a:spcPts val="300"/>
                </a:spcAft>
                <a:buClr>
                  <a:srgbClr val="FFD83A"/>
                </a:buClr>
                <a:buSzTx/>
                <a:buFontTx/>
                <a:buNone/>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Enjeux spécifiques à la filière régionale : </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endParaRPr kumimoji="0" lang="fr-FR"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B7DC8EF6-781D-4EE8-81D7-FA908A55CABC}"/>
                </a:ext>
              </a:extLst>
            </p:cNvPr>
            <p:cNvSpPr txBox="1"/>
            <p:nvPr/>
          </p:nvSpPr>
          <p:spPr>
            <a:xfrm>
              <a:off x="1272132" y="1819530"/>
              <a:ext cx="4332800" cy="279210"/>
            </a:xfrm>
            <a:prstGeom prst="rect">
              <a:avLst/>
            </a:prstGeom>
            <a:solidFill>
              <a:srgbClr val="FFD83A"/>
            </a:solid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263338"/>
                  </a:solidFill>
                  <a:effectLst/>
                  <a:uLnTx/>
                  <a:uFillTx/>
                  <a:latin typeface="Calibri" panose="020F0502020204030204"/>
                  <a:ea typeface="+mn-ea"/>
                  <a:cs typeface="+mn-cs"/>
                </a:rPr>
                <a:t>Enjeux, questionnements</a:t>
              </a:r>
              <a:endParaRPr kumimoji="0" lang="fr-FR" sz="1400" b="0" i="0" u="none" strike="noStrike" kern="1200" cap="none" spc="0" normalizeH="0" baseline="0" noProof="0" dirty="0">
                <a:ln>
                  <a:noFill/>
                </a:ln>
                <a:solidFill>
                  <a:srgbClr val="788F9B"/>
                </a:solidFill>
                <a:effectLst/>
                <a:uLnTx/>
                <a:uFillTx/>
                <a:latin typeface="Calibri Light" panose="020F0302020204030204"/>
                <a:ea typeface="+mn-ea"/>
                <a:cs typeface="+mn-cs"/>
              </a:endParaRPr>
            </a:p>
          </p:txBody>
        </p:sp>
      </p:grpSp>
      <p:sp>
        <p:nvSpPr>
          <p:cNvPr id="21" name="ZoneTexte 20">
            <a:extLst>
              <a:ext uri="{FF2B5EF4-FFF2-40B4-BE49-F238E27FC236}">
                <a16:creationId xmlns:a16="http://schemas.microsoft.com/office/drawing/2014/main" id="{A2017FEA-4B67-4D6F-86F5-647E32FF4C7F}"/>
              </a:ext>
            </a:extLst>
          </p:cNvPr>
          <p:cNvSpPr txBox="1"/>
          <p:nvPr/>
        </p:nvSpPr>
        <p:spPr>
          <a:xfrm>
            <a:off x="1179068" y="106416"/>
            <a:ext cx="9313671" cy="1026307"/>
          </a:xfrm>
          <a:prstGeom prst="rect">
            <a:avLst/>
          </a:prstGeom>
          <a:noFill/>
        </p:spPr>
        <p:txBody>
          <a:bodyPr wrap="square" rtlCol="0" anchor="b" anchorCtr="0">
            <a:noAutofit/>
          </a:bodyP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fr-FR" sz="4200" b="0" i="0" u="none" strike="noStrike" kern="1200" cap="none" spc="-165" normalizeH="0" baseline="0" noProof="0">
                <a:ln>
                  <a:noFill/>
                </a:ln>
                <a:solidFill>
                  <a:srgbClr val="FFD83A"/>
                </a:solidFill>
                <a:effectLst/>
                <a:uLnTx/>
                <a:uFillTx/>
                <a:latin typeface="Calibri Light" panose="020F0302020204030204"/>
                <a:ea typeface="+mn-ea"/>
                <a:cs typeface="+mn-cs"/>
              </a:rPr>
              <a:t>A</a:t>
            </a:r>
            <a:r>
              <a:rPr kumimoji="0" lang="fr-FR" sz="4200" b="0" i="0" u="none" strike="noStrike" kern="1200" cap="none" spc="-165" normalizeH="0" baseline="0" noProof="0">
                <a:ln>
                  <a:noFill/>
                </a:ln>
                <a:solidFill>
                  <a:srgbClr val="465A64"/>
                </a:solidFill>
                <a:effectLst/>
                <a:uLnTx/>
                <a:uFillTx/>
                <a:latin typeface="Calibri Light" panose="020F0302020204030204"/>
                <a:ea typeface="+mn-ea"/>
                <a:cs typeface="+mn-cs"/>
              </a:rPr>
              <a:t>limentation Durable </a:t>
            </a:r>
            <a:r>
              <a:rPr kumimoji="0" lang="fr-FR" sz="2400" b="0" i="0" u="none" strike="noStrike" kern="1200" cap="none" spc="-165" normalizeH="0" baseline="0" noProof="0">
                <a:ln>
                  <a:noFill/>
                </a:ln>
                <a:solidFill>
                  <a:srgbClr val="465A64"/>
                </a:solidFill>
                <a:effectLst/>
                <a:uLnTx/>
                <a:uFillTx/>
                <a:latin typeface="Calibri Light" panose="020F0302020204030204"/>
                <a:ea typeface="+mn-ea"/>
                <a:cs typeface="+mn-cs"/>
              </a:rPr>
              <a:t>(RIS3)</a:t>
            </a:r>
          </a:p>
        </p:txBody>
      </p:sp>
      <p:graphicFrame>
        <p:nvGraphicFramePr>
          <p:cNvPr id="22" name="Tableau 21">
            <a:extLst>
              <a:ext uri="{FF2B5EF4-FFF2-40B4-BE49-F238E27FC236}">
                <a16:creationId xmlns:a16="http://schemas.microsoft.com/office/drawing/2014/main" id="{1ADE05E0-A5C8-0949-9801-57BDD5EB22EA}"/>
              </a:ext>
            </a:extLst>
          </p:cNvPr>
          <p:cNvGraphicFramePr>
            <a:graphicFrameLocks noGrp="1"/>
          </p:cNvGraphicFramePr>
          <p:nvPr/>
        </p:nvGraphicFramePr>
        <p:xfrm>
          <a:off x="358632" y="1096869"/>
          <a:ext cx="5818883" cy="3425181"/>
        </p:xfrm>
        <a:graphic>
          <a:graphicData uri="http://schemas.openxmlformats.org/drawingml/2006/table">
            <a:tbl>
              <a:tblPr firstRow="1" firstCol="1" bandRow="1"/>
              <a:tblGrid>
                <a:gridCol w="3244606">
                  <a:extLst>
                    <a:ext uri="{9D8B030D-6E8A-4147-A177-3AD203B41FA5}">
                      <a16:colId xmlns:a16="http://schemas.microsoft.com/office/drawing/2014/main" val="2927450741"/>
                    </a:ext>
                  </a:extLst>
                </a:gridCol>
                <a:gridCol w="2574277">
                  <a:extLst>
                    <a:ext uri="{9D8B030D-6E8A-4147-A177-3AD203B41FA5}">
                      <a16:colId xmlns:a16="http://schemas.microsoft.com/office/drawing/2014/main" val="1004348677"/>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Forces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Faiblesses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0">
                <a:tc>
                  <a:txBody>
                    <a:bodyPr/>
                    <a:lstStyle/>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Produits à forte notoriété internationale</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 écosystème crédible, une filière plutôt bien structurée qui travaille sur la globalité de la chaine de valeur</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1 pôle de compétitivité international : VITAGORA</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formations complètes et adaptées aux marchés</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Capacité de recherche (nombreux laboratoires de recherche renommés) et de transfert (plateformes technologiques)</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Filière participant à l’attractivité économique régionale</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Positionnement sur des marchés porteurs: Légumineuses, Alimentation Santé…</a:t>
                      </a:r>
                    </a:p>
                    <a:p>
                      <a:pPr marL="11113">
                        <a:lnSpc>
                          <a:spcPct val="75000"/>
                        </a:lnSpc>
                        <a:spcBef>
                          <a:spcPts val="200"/>
                        </a:spcBef>
                        <a:spcAft>
                          <a:spcPts val="300"/>
                        </a:spcAft>
                        <a:buClr>
                          <a:srgbClr val="FFD83A"/>
                        </a:buClr>
                      </a:pPr>
                      <a:r>
                        <a:rPr lang="fr-FR" sz="1100" b="1" dirty="0"/>
                        <a:t>3 thématiques d’excellence :</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Les sciences de l’alimentation, du goût et de sensorialité</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La gestion des ressources, les agroécosystèmes et les enjeux environnementaux</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L’économie, la sociologie et la géographie des territoires</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Perte de compétitivité de la filière agroalimentaire française </a:t>
                      </a:r>
                    </a:p>
                    <a:p>
                      <a:pPr marL="134938" marR="0" lvl="0" indent="-123825"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lang="fr-FR" sz="1100" kern="1200" dirty="0">
                          <a:solidFill>
                            <a:schemeClr val="tx1"/>
                          </a:solidFill>
                          <a:latin typeface="+mn-lt"/>
                          <a:ea typeface="+mn-ea"/>
                          <a:cs typeface="+mn-cs"/>
                        </a:rPr>
                        <a:t>Faible disponibilité de bâtiments pour l’implantation / l’extension d’entreprises IAA</a:t>
                      </a:r>
                    </a:p>
                    <a:p>
                      <a:pPr marL="134938" marR="0" lvl="0" indent="-123825"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lang="fr-FR" sz="1100" kern="1200" dirty="0">
                          <a:solidFill>
                            <a:schemeClr val="tx1"/>
                          </a:solidFill>
                          <a:latin typeface="+mn-lt"/>
                          <a:ea typeface="+mn-ea"/>
                          <a:cs typeface="+mn-cs"/>
                        </a:rPr>
                        <a:t>Peu de grandes entreprises agroalimentaires en BFC : ce sont majoritairement des TPE et de PME</a:t>
                      </a:r>
                    </a:p>
                    <a:p>
                      <a:pPr marL="134938" marR="0" lvl="0" indent="-123825"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lang="fr-FR" sz="1100" kern="1200" dirty="0">
                          <a:solidFill>
                            <a:schemeClr val="tx1"/>
                          </a:solidFill>
                          <a:latin typeface="+mn-lt"/>
                          <a:ea typeface="+mn-ea"/>
                          <a:cs typeface="+mn-cs"/>
                        </a:rPr>
                        <a:t>Délocalisation des approvisionnements et des unités de transformation</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248648041"/>
                  </a:ext>
                </a:extLst>
              </a:tr>
            </a:tbl>
          </a:graphicData>
        </a:graphic>
      </p:graphicFrame>
      <p:sp>
        <p:nvSpPr>
          <p:cNvPr id="24" name="Espace réservé du pied de page 3">
            <a:extLst>
              <a:ext uri="{FF2B5EF4-FFF2-40B4-BE49-F238E27FC236}">
                <a16:creationId xmlns:a16="http://schemas.microsoft.com/office/drawing/2014/main" id="{8F905D8E-4BE4-6E43-863E-F9B43313B616}"/>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all" spc="0" normalizeH="0" baseline="0" noProof="0">
                <a:ln>
                  <a:noFill/>
                </a:ln>
                <a:solidFill>
                  <a:srgbClr val="AEBEC4"/>
                </a:solidFill>
                <a:effectLst/>
                <a:uLnTx/>
                <a:uFillTx/>
                <a:latin typeface="Calibri" panose="020F0502020204030204"/>
                <a:ea typeface="+mn-ea"/>
                <a:cs typeface="+mn-cs"/>
              </a:rPr>
              <a:t>Panorama pour le SRDEII 2022-2027 - </a:t>
            </a:r>
            <a:r>
              <a:rPr kumimoji="0" lang="fr-FR" sz="900" b="1" i="0" u="none" strike="noStrike" kern="1200" cap="all" spc="0" normalizeH="0" baseline="0" noProof="0">
                <a:ln>
                  <a:noFill/>
                </a:ln>
                <a:solidFill>
                  <a:srgbClr val="FF0000"/>
                </a:solidFill>
                <a:effectLst/>
                <a:uLnTx/>
                <a:uFillTx/>
                <a:latin typeface="Calibri" panose="020F0502020204030204"/>
                <a:ea typeface="+mn-ea"/>
                <a:cs typeface="+mn-cs"/>
              </a:rPr>
              <a:t>contributions</a:t>
            </a:r>
          </a:p>
        </p:txBody>
      </p:sp>
      <p:graphicFrame>
        <p:nvGraphicFramePr>
          <p:cNvPr id="10" name="Tableau 9">
            <a:extLst>
              <a:ext uri="{FF2B5EF4-FFF2-40B4-BE49-F238E27FC236}">
                <a16:creationId xmlns:a16="http://schemas.microsoft.com/office/drawing/2014/main" id="{600334E6-DE87-4AA2-9A3E-CC594A522C72}"/>
              </a:ext>
            </a:extLst>
          </p:cNvPr>
          <p:cNvGraphicFramePr>
            <a:graphicFrameLocks noGrp="1"/>
          </p:cNvGraphicFramePr>
          <p:nvPr/>
        </p:nvGraphicFramePr>
        <p:xfrm>
          <a:off x="390530" y="4718918"/>
          <a:ext cx="5786985" cy="2226301"/>
        </p:xfrm>
        <a:graphic>
          <a:graphicData uri="http://schemas.openxmlformats.org/drawingml/2006/table">
            <a:tbl>
              <a:tblPr firstRow="1" firstCol="1" bandRow="1"/>
              <a:tblGrid>
                <a:gridCol w="3225585">
                  <a:extLst>
                    <a:ext uri="{9D8B030D-6E8A-4147-A177-3AD203B41FA5}">
                      <a16:colId xmlns:a16="http://schemas.microsoft.com/office/drawing/2014/main" val="3846492149"/>
                    </a:ext>
                  </a:extLst>
                </a:gridCol>
                <a:gridCol w="2561400">
                  <a:extLst>
                    <a:ext uri="{9D8B030D-6E8A-4147-A177-3AD203B41FA5}">
                      <a16:colId xmlns:a16="http://schemas.microsoft.com/office/drawing/2014/main" val="2070262005"/>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Opportunités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Menaces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525585772"/>
                  </a:ext>
                </a:extLst>
              </a:tr>
              <a:tr h="0">
                <a:tc>
                  <a:txBody>
                    <a:bodyPr/>
                    <a:lstStyle/>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Accélération des modifications de comportement / préoccupations du consommateur : santé, souveraineté nationale, localisme, prix bas, responsabilisation des acteurs, environnement, e-commerce…</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Rôle important de l’industrie agroalimentaire dans la dynamique des territoires ruraux : de nombreux emplois sont situés hors des grandes aires urbaines</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Les microorganismes et les ferments représentent un potentiel d’innovation important pour les industries régionales</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Solutions nouvelles pour réduire l’usage des intrants de synthèse en agriculture </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Les effets de la crise sanitaire, qui vont dans le sens de l’alimentation durable (ex : circuits courts), ne sont pas garantis sur le moyen/long terme</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Fréquentes modifications règlementaires pouvant impacter la filière ou les entreprises</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Risque pour les territoires ruraux (tous bassins d’emplois ?) avec la mono industrie</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Nécessité d’adapter les emplois et compétences aux enjeux nouveaux de la TE dans la filière et de la transition numérique</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3094909756"/>
                  </a:ext>
                </a:extLst>
              </a:tr>
            </a:tbl>
          </a:graphicData>
        </a:graphic>
      </p:graphicFrame>
      <p:sp>
        <p:nvSpPr>
          <p:cNvPr id="2" name="Rectangle 1"/>
          <p:cNvSpPr/>
          <p:nvPr/>
        </p:nvSpPr>
        <p:spPr>
          <a:xfrm>
            <a:off x="6485019" y="5561423"/>
            <a:ext cx="4007719" cy="1367041"/>
          </a:xfrm>
          <a:prstGeom prst="rect">
            <a:avLst/>
          </a:prstGeom>
        </p:spPr>
        <p:txBody>
          <a:bodyPr wrap="square">
            <a:spAutoFit/>
          </a:bodyPr>
          <a:lstStyle/>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Saisir les opportunités de marché liées à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la réduction prochaine du nombre d'additifs autorisés dans les aliments transformés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kumimoji="0" lang="fr-FR" sz="1100" b="0" i="0" u="none" strike="noStrike" kern="1200" cap="none" spc="0" normalizeH="0" baseline="0" noProof="0" dirty="0">
                <a:ln>
                  <a:noFill/>
                </a:ln>
                <a:solidFill>
                  <a:prstClr val="black"/>
                </a:solidFill>
                <a:effectLst/>
                <a:uLnTx/>
                <a:uFillTx/>
                <a:latin typeface="Cambria"/>
                <a:ea typeface="Times New Roman"/>
                <a:cs typeface="Symbol"/>
              </a:rPr>
              <a:t>Potentiel d’innovation des microorganismes et des ferments </a:t>
            </a:r>
          </a:p>
          <a:p>
            <a:pPr marL="171450" marR="0" lvl="0" indent="-171450" algn="just" defTabSz="457200" rtl="0" eaLnBrk="1" fontAlgn="auto" latinLnBrk="0" hangingPunct="1">
              <a:lnSpc>
                <a:spcPct val="100000"/>
              </a:lnSpc>
              <a:spcBef>
                <a:spcPts val="300"/>
              </a:spcBef>
              <a:spcAft>
                <a:spcPts val="100"/>
              </a:spcAft>
              <a:buClr>
                <a:srgbClr val="F8CE18"/>
              </a:buClr>
              <a:buSzPts val="1050"/>
              <a:buFontTx/>
              <a:buChar char="-"/>
              <a:tabLst/>
              <a:defRPr/>
            </a:pPr>
            <a:r>
              <a:rPr kumimoji="0" lang="fr-FR" sz="1100" b="0" i="0" u="none" strike="noStrike" kern="1200" cap="none" spc="0" normalizeH="0" baseline="0" noProof="0" dirty="0">
                <a:ln>
                  <a:noFill/>
                </a:ln>
                <a:solidFill>
                  <a:prstClr val="black"/>
                </a:solidFill>
                <a:effectLst/>
                <a:uLnTx/>
                <a:uFillTx/>
                <a:latin typeface="Cambria"/>
                <a:ea typeface="Times New Roman"/>
                <a:cs typeface="Symbol"/>
              </a:rPr>
              <a:t>Demande de  consommation des légumineuses</a:t>
            </a:r>
          </a:p>
          <a:p>
            <a:pPr marL="171450" marR="0" lvl="0" indent="-171450" algn="just" defTabSz="457200" rtl="0" eaLnBrk="1" fontAlgn="auto" latinLnBrk="0" hangingPunct="1">
              <a:lnSpc>
                <a:spcPct val="100000"/>
              </a:lnSpc>
              <a:spcBef>
                <a:spcPts val="300"/>
              </a:spcBef>
              <a:spcAft>
                <a:spcPts val="100"/>
              </a:spcAft>
              <a:buClr>
                <a:srgbClr val="F8CE18"/>
              </a:buClr>
              <a:buSzPts val="1050"/>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Calibri"/>
                <a:cs typeface="Times New Roman"/>
              </a:rPr>
              <a:t>recomposition des groupes de l’industrie agroalimentair</a:t>
            </a:r>
            <a:r>
              <a:rPr kumimoji="0" lang="fr-FR" sz="1100" b="1" i="0" u="none" strike="noStrike" kern="1200" cap="none" spc="0" normalizeH="0" baseline="0" noProof="0" dirty="0">
                <a:ln>
                  <a:noFill/>
                </a:ln>
                <a:solidFill>
                  <a:prstClr val="black"/>
                </a:solidFill>
                <a:effectLst/>
                <a:uLnTx/>
                <a:uFillTx/>
                <a:latin typeface="Calibri" panose="020F0502020204030204"/>
                <a:ea typeface="Calibri"/>
                <a:cs typeface="Times New Roman"/>
              </a:rPr>
              <a:t>e</a:t>
            </a:r>
            <a:r>
              <a:rPr kumimoji="0" lang="fr-FR" sz="1100" b="0" i="0" u="none" strike="noStrike" kern="1200" cap="none" spc="0" normalizeH="0" baseline="0" noProof="0" dirty="0">
                <a:ln>
                  <a:noFill/>
                </a:ln>
                <a:solidFill>
                  <a:prstClr val="black"/>
                </a:solidFill>
                <a:effectLst/>
                <a:uLnTx/>
                <a:uFillTx/>
                <a:latin typeface="Calibri" panose="020F0502020204030204"/>
                <a:ea typeface="Calibri"/>
                <a:cs typeface="Times New Roman"/>
              </a:rPr>
              <a:t>. En particulier suite à la crise COVID, </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45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21</a:t>
            </a:fld>
            <a:endParaRPr lang="fr-F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6" y="560054"/>
            <a:ext cx="857674" cy="400110"/>
          </a:xfrm>
          <a:prstGeom prst="rect">
            <a:avLst/>
          </a:prstGeom>
          <a:solidFill>
            <a:srgbClr val="0070C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industrielle</a:t>
            </a:r>
          </a:p>
        </p:txBody>
      </p:sp>
      <p:grpSp>
        <p:nvGrpSpPr>
          <p:cNvPr id="14" name="Groupe 13">
            <a:extLst>
              <a:ext uri="{FF2B5EF4-FFF2-40B4-BE49-F238E27FC236}">
                <a16:creationId xmlns:a16="http://schemas.microsoft.com/office/drawing/2014/main" id="{E13F9876-E89B-4742-85F6-9C01491651F3}"/>
              </a:ext>
            </a:extLst>
          </p:cNvPr>
          <p:cNvGrpSpPr/>
          <p:nvPr/>
        </p:nvGrpSpPr>
        <p:grpSpPr>
          <a:xfrm>
            <a:off x="411795" y="1290619"/>
            <a:ext cx="3739099" cy="5178763"/>
            <a:chOff x="1272134" y="1921733"/>
            <a:chExt cx="4332800" cy="4698079"/>
          </a:xfrm>
        </p:grpSpPr>
        <p:sp>
          <p:nvSpPr>
            <p:cNvPr id="15" name="ZoneTexte 14">
              <a:extLst>
                <a:ext uri="{FF2B5EF4-FFF2-40B4-BE49-F238E27FC236}">
                  <a16:creationId xmlns:a16="http://schemas.microsoft.com/office/drawing/2014/main" id="{BCC29EFA-79AD-4E05-AA9B-2B4BF2D35FBF}"/>
                </a:ext>
              </a:extLst>
            </p:cNvPr>
            <p:cNvSpPr txBox="1"/>
            <p:nvPr/>
          </p:nvSpPr>
          <p:spPr>
            <a:xfrm>
              <a:off x="1272134" y="2252345"/>
              <a:ext cx="4332800" cy="4367467"/>
            </a:xfrm>
            <a:prstGeom prst="rect">
              <a:avLst/>
            </a:prstGeom>
            <a:solidFill>
              <a:schemeClr val="bg1"/>
            </a:solidFill>
          </p:spPr>
          <p:txBody>
            <a:bodyPr wrap="square" lIns="0" tIns="46800" rIns="0" rtlCol="0">
              <a:noAutofit/>
            </a:bodyPr>
            <a:lstStyle/>
            <a:p>
              <a:pPr marL="134938" indent="-123825" algn="just">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Plus de </a:t>
              </a:r>
              <a:r>
                <a:rPr lang="fr-FR" sz="1100" b="1" dirty="0"/>
                <a:t>350 entreprises</a:t>
              </a:r>
              <a:r>
                <a:rPr lang="fr-FR" sz="1100" dirty="0"/>
                <a:t>, </a:t>
              </a:r>
              <a:r>
                <a:rPr lang="fr-FR" sz="1100" b="1" dirty="0"/>
                <a:t>10 000 emplois </a:t>
              </a:r>
              <a:r>
                <a:rPr lang="fr-FR" sz="1100" dirty="0"/>
                <a:t>directs et 2 milliards d’euros de CA consolidé</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La région BFC est </a:t>
              </a:r>
              <a:r>
                <a:rPr lang="fr-FR" sz="1100" b="1" dirty="0"/>
                <a:t>pionnière sur les technologies médicales </a:t>
              </a:r>
              <a:r>
                <a:rPr lang="fr-FR" sz="1100" dirty="0"/>
                <a:t>et notamment dans le développement de </a:t>
              </a:r>
              <a:r>
                <a:rPr lang="fr-FR" sz="1100" b="1" dirty="0"/>
                <a:t>dispositifs médicaux</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Région</a:t>
              </a:r>
              <a:r>
                <a:rPr lang="fr-FR" sz="1100" b="1" dirty="0"/>
                <a:t> pionnière de la télésanté </a:t>
              </a:r>
              <a:r>
                <a:rPr lang="fr-FR" sz="1100" dirty="0"/>
                <a:t>: près de</a:t>
              </a:r>
              <a:r>
                <a:rPr lang="fr-FR" sz="1100" b="1" dirty="0"/>
                <a:t> 250 sites de télémédecine</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Un tissu économique régional dans </a:t>
              </a:r>
              <a:r>
                <a:rPr lang="fr-FR" sz="1100" b="1" dirty="0"/>
                <a:t>4 domaines d’excellence </a:t>
              </a:r>
              <a:r>
                <a:rPr lang="fr-FR" sz="1100" dirty="0"/>
                <a:t>: les technologies médicales, les microtechniques, Pharmacie/Chimie/ Cosmétique et Biotechnologies et Services</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b="1" dirty="0"/>
                <a:t>Des fleurons pharmaceutiques </a:t>
              </a:r>
              <a:r>
                <a:rPr lang="fr-FR" sz="1100" dirty="0"/>
                <a:t>(Groupe </a:t>
              </a:r>
              <a:r>
                <a:rPr lang="fr-FR" sz="1100" dirty="0" err="1"/>
                <a:t>Urgo</a:t>
              </a:r>
              <a:r>
                <a:rPr lang="fr-FR" sz="1100" dirty="0"/>
                <a:t>, </a:t>
              </a:r>
              <a:r>
                <a:rPr lang="fr-FR" sz="1100" dirty="0" err="1"/>
                <a:t>Vétoquinol</a:t>
              </a:r>
              <a:r>
                <a:rPr lang="fr-FR" sz="1100" dirty="0"/>
                <a:t>...)</a:t>
              </a:r>
              <a:r>
                <a:rPr lang="fr-FR" sz="1100" b="1" dirty="0"/>
                <a:t> </a:t>
              </a:r>
              <a:r>
                <a:rPr lang="fr-FR" sz="1100" dirty="0"/>
                <a:t>et des </a:t>
              </a:r>
              <a:r>
                <a:rPr lang="fr-FR" sz="1100" b="1" dirty="0"/>
                <a:t>PME</a:t>
              </a:r>
              <a:r>
                <a:rPr lang="fr-FR" sz="1100" dirty="0"/>
                <a:t> souvent issues de la </a:t>
              </a:r>
              <a:r>
                <a:rPr lang="fr-FR" sz="1100" b="1" dirty="0"/>
                <a:t>tradition microtechnique, expertes en conception de dispositifs médicaux et de sous-ensembles</a:t>
              </a:r>
              <a:r>
                <a:rPr lang="fr-FR" sz="1100" dirty="0"/>
                <a:t> (</a:t>
              </a:r>
              <a:r>
                <a:rPr lang="fr-FR" sz="1100" dirty="0" err="1"/>
                <a:t>Micro-Méga</a:t>
              </a:r>
              <a:r>
                <a:rPr lang="fr-FR" sz="1100" dirty="0"/>
                <a:t>, </a:t>
              </a:r>
              <a:r>
                <a:rPr lang="fr-FR" sz="1100" dirty="0" err="1"/>
                <a:t>Proteor</a:t>
              </a:r>
              <a:r>
                <a:rPr lang="fr-FR" sz="1100" dirty="0"/>
                <a:t>, Statice...)</a:t>
              </a:r>
              <a:endParaRPr lang="fr-FR" sz="700" b="1" dirty="0"/>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b="1" dirty="0"/>
                <a:t>3 clusters régionaux </a:t>
              </a:r>
              <a:r>
                <a:rPr lang="fr-FR" sz="1100" dirty="0"/>
                <a:t>(</a:t>
              </a:r>
              <a:r>
                <a:rPr lang="fr-FR" sz="1100" dirty="0" err="1"/>
                <a:t>BFCare</a:t>
              </a:r>
              <a:r>
                <a:rPr lang="fr-FR" sz="1100" dirty="0"/>
                <a:t> ; PMT Santé ; Cluster TIS) + </a:t>
              </a:r>
              <a:r>
                <a:rPr lang="fr-FR" sz="1100" b="1" dirty="0"/>
                <a:t>3 pôles de compétitivité </a:t>
              </a:r>
              <a:r>
                <a:rPr lang="fr-FR" sz="1100" dirty="0"/>
                <a:t>(</a:t>
              </a:r>
              <a:r>
                <a:rPr lang="fr-FR" sz="1100" dirty="0" err="1"/>
                <a:t>Polyméris</a:t>
              </a:r>
              <a:r>
                <a:rPr lang="fr-FR" sz="1100" dirty="0"/>
                <a:t>, PMT, Vitagora)</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EFS</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GIE </a:t>
              </a:r>
              <a:r>
                <a:rPr lang="fr-FR" sz="1100" dirty="0" err="1"/>
                <a:t>Pharm’Image</a:t>
              </a:r>
              <a:endParaRPr lang="fr-FR" sz="1100" dirty="0"/>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Pôle de Gérontologie et d’Innovation</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b="1" dirty="0"/>
                <a:t>10%</a:t>
              </a:r>
              <a:r>
                <a:rPr lang="fr-FR" sz="1100" dirty="0"/>
                <a:t> du CIR, entre 2014 et 2015, positionnés sur le secteur Pharmaceutique</a:t>
              </a:r>
              <a:endParaRPr lang="fr-FR" sz="700" dirty="0"/>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2 projets de territoire structurent l’innovation en santé : la </a:t>
              </a:r>
              <a:r>
                <a:rPr lang="fr-FR" sz="1100" b="1" dirty="0"/>
                <a:t>Technopole TEMIS </a:t>
              </a:r>
              <a:r>
                <a:rPr lang="fr-FR" sz="1100" dirty="0"/>
                <a:t>(avec notamment le centre Bio-Innovation, Besançon), le </a:t>
              </a:r>
              <a:r>
                <a:rPr lang="fr-FR" sz="1100" b="1" dirty="0"/>
                <a:t>Technopôle </a:t>
              </a:r>
              <a:r>
                <a:rPr lang="fr-FR" sz="1100" b="1" dirty="0" err="1"/>
                <a:t>Santénov</a:t>
              </a:r>
              <a:r>
                <a:rPr lang="fr-FR" sz="1100" b="1" dirty="0"/>
                <a:t> </a:t>
              </a:r>
              <a:r>
                <a:rPr lang="fr-FR" sz="1100" dirty="0"/>
                <a:t>(Dijon)</a:t>
              </a:r>
            </a:p>
            <a:p>
              <a:pPr marL="134938" indent="-123825" algn="just">
                <a:lnSpc>
                  <a:spcPct val="75000"/>
                </a:lnSpc>
                <a:spcBef>
                  <a:spcPts val="200"/>
                </a:spcBef>
                <a:spcAft>
                  <a:spcPts val="300"/>
                </a:spcAft>
                <a:buClr>
                  <a:srgbClr val="FFD83A"/>
                </a:buClr>
                <a:buFont typeface="Arial" panose="020B0604020202020204" pitchFamily="34" charset="0"/>
                <a:buChar char="•"/>
              </a:pPr>
              <a:endParaRPr lang="fr-FR" sz="700" dirty="0"/>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23 unités de recherche universitaire </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p:txBody>
        </p:sp>
        <p:sp>
          <p:nvSpPr>
            <p:cNvPr id="17" name="ZoneTexte 16">
              <a:extLst>
                <a:ext uri="{FF2B5EF4-FFF2-40B4-BE49-F238E27FC236}">
                  <a16:creationId xmlns:a16="http://schemas.microsoft.com/office/drawing/2014/main" id="{4962C35B-E659-4E23-9D49-FB0841DB7A16}"/>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latin typeface="+mj-lt"/>
              </a:endParaRPr>
            </a:p>
          </p:txBody>
        </p:sp>
      </p:grpSp>
      <p:sp>
        <p:nvSpPr>
          <p:cNvPr id="21" name="ZoneTexte 20">
            <a:extLst>
              <a:ext uri="{FF2B5EF4-FFF2-40B4-BE49-F238E27FC236}">
                <a16:creationId xmlns:a16="http://schemas.microsoft.com/office/drawing/2014/main" id="{A2017FEA-4B67-4D6F-86F5-647E32FF4C7F}"/>
              </a:ext>
            </a:extLst>
          </p:cNvPr>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S</a:t>
            </a:r>
            <a:r>
              <a:rPr lang="fr-FR" sz="4200" spc="-165">
                <a:solidFill>
                  <a:srgbClr val="465A64"/>
                </a:solidFill>
                <a:latin typeface="+mj-lt"/>
              </a:rPr>
              <a:t>anté et soins individualisés et intégrés </a:t>
            </a:r>
            <a:r>
              <a:rPr lang="fr-FR" sz="2400" spc="-165">
                <a:solidFill>
                  <a:srgbClr val="465A64"/>
                </a:solidFill>
                <a:latin typeface="Calibri Light" panose="020F0302020204030204"/>
              </a:rPr>
              <a:t>(RIS3)</a:t>
            </a:r>
            <a:endParaRPr lang="fr-FR" sz="2400" spc="-165">
              <a:solidFill>
                <a:srgbClr val="465A64"/>
              </a:solidFill>
              <a:latin typeface="+mj-lt"/>
            </a:endParaRPr>
          </a:p>
        </p:txBody>
      </p:sp>
      <p:pic>
        <p:nvPicPr>
          <p:cNvPr id="22" name="Image 1">
            <a:extLst>
              <a:ext uri="{FF2B5EF4-FFF2-40B4-BE49-F238E27FC236}">
                <a16:creationId xmlns:a16="http://schemas.microsoft.com/office/drawing/2014/main" id="{6095AF20-19FF-AE46-8B7B-F4597D6F8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5906" y="1655058"/>
            <a:ext cx="4925773" cy="4229858"/>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3">
            <a:extLst>
              <a:ext uri="{FF2B5EF4-FFF2-40B4-BE49-F238E27FC236}">
                <a16:creationId xmlns:a16="http://schemas.microsoft.com/office/drawing/2014/main" id="{F4CEDD70-6E89-3E4F-BC0F-5920580EB174}"/>
              </a:ext>
            </a:extLst>
          </p:cNvPr>
          <p:cNvSpPr>
            <a:spLocks noChangeArrowheads="1"/>
          </p:cNvSpPr>
          <p:nvPr/>
        </p:nvSpPr>
        <p:spPr bwMode="auto">
          <a:xfrm>
            <a:off x="5345906" y="5973295"/>
            <a:ext cx="492577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900" b="0" i="1" u="none" strike="noStrike" cap="none" normalizeH="0" baseline="3000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87 </a:t>
            </a:r>
            <a:r>
              <a:rPr kumimoji="0" lang="fr-FR" altLang="fr-FR" sz="900" b="0" i="1" u="none" strike="noStrike" cap="none" normalizeH="0" baseline="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Carte issue de la brochure « Industries et technologies de la Santé » de l’AER BFC</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26" name="Espace réservé du pied de page 3">
            <a:extLst>
              <a:ext uri="{FF2B5EF4-FFF2-40B4-BE49-F238E27FC236}">
                <a16:creationId xmlns:a16="http://schemas.microsoft.com/office/drawing/2014/main" id="{DA4E6488-E92B-1049-9C37-3ABB89E80893}"/>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spTree>
    <p:extLst>
      <p:ext uri="{BB962C8B-B14F-4D97-AF65-F5344CB8AC3E}">
        <p14:creationId xmlns:p14="http://schemas.microsoft.com/office/powerpoint/2010/main" val="1769535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22</a:t>
            </a:fld>
            <a:endParaRPr lang="fr-F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6" y="560054"/>
            <a:ext cx="857674" cy="400110"/>
          </a:xfrm>
          <a:prstGeom prst="rect">
            <a:avLst/>
          </a:prstGeom>
          <a:solidFill>
            <a:srgbClr val="0070C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industrielle</a:t>
            </a:r>
          </a:p>
        </p:txBody>
      </p:sp>
      <p:grpSp>
        <p:nvGrpSpPr>
          <p:cNvPr id="18" name="Groupe 17">
            <a:extLst>
              <a:ext uri="{FF2B5EF4-FFF2-40B4-BE49-F238E27FC236}">
                <a16:creationId xmlns:a16="http://schemas.microsoft.com/office/drawing/2014/main" id="{F569BED2-69D8-497D-AF12-C0728CA78BD7}"/>
              </a:ext>
            </a:extLst>
          </p:cNvPr>
          <p:cNvGrpSpPr/>
          <p:nvPr/>
        </p:nvGrpSpPr>
        <p:grpSpPr>
          <a:xfrm>
            <a:off x="6422065" y="1290619"/>
            <a:ext cx="3857952" cy="5652441"/>
            <a:chOff x="1272134" y="1921733"/>
            <a:chExt cx="4332800" cy="4698079"/>
          </a:xfrm>
        </p:grpSpPr>
        <p:sp>
          <p:nvSpPr>
            <p:cNvPr id="19" name="ZoneTexte 18">
              <a:extLst>
                <a:ext uri="{FF2B5EF4-FFF2-40B4-BE49-F238E27FC236}">
                  <a16:creationId xmlns:a16="http://schemas.microsoft.com/office/drawing/2014/main" id="{F8A04FCF-01BD-4982-9B2A-1EABDDCBD662}"/>
                </a:ext>
              </a:extLst>
            </p:cNvPr>
            <p:cNvSpPr txBox="1"/>
            <p:nvPr/>
          </p:nvSpPr>
          <p:spPr>
            <a:xfrm>
              <a:off x="1538220" y="2252345"/>
              <a:ext cx="4066712" cy="4367467"/>
            </a:xfrm>
            <a:prstGeom prst="rect">
              <a:avLst/>
            </a:prstGeom>
            <a:solidFill>
              <a:schemeClr val="bg1"/>
            </a:solidFill>
          </p:spPr>
          <p:txBody>
            <a:bodyPr wrap="square" lIns="0" rIns="0" rtlCol="0">
              <a:noAutofit/>
            </a:bodyPr>
            <a:lstStyle/>
            <a:p>
              <a:pPr marL="11113">
                <a:lnSpc>
                  <a:spcPct val="75000"/>
                </a:lnSpc>
                <a:spcBef>
                  <a:spcPts val="200"/>
                </a:spcBef>
                <a:spcAft>
                  <a:spcPts val="300"/>
                </a:spcAft>
                <a:buClr>
                  <a:srgbClr val="FFD83A"/>
                </a:buClr>
              </a:pPr>
              <a:r>
                <a:rPr lang="fr-FR" sz="1100" b="1" dirty="0"/>
                <a:t>Enjeux d’innovation définis dans la RIS3 2021-2027 :</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une médecine de précision, qui permet de personnaliser le soin et de placer le patient au cœur du traitement, au croisement des compétences santé et microtechniques de la région</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une santé efficiente, qui articule prévention, détection, traitement et suivi efficaces des patients, optimisée grâce aux techniques et technologies médicales et de bio-informatique innovantes régionales, permettant de réduire les impacts sanitaires et les couts associés</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une santé accessible pour tous, sur un territoire rural confronté à la problématique de désertification médicale, qui s’appuie notamment sur les dernières innovations de santé numérique et télémédecine pour garantir l’accès et accroitre la qualité des soins du plus grand nombre.</a:t>
              </a:r>
            </a:p>
            <a:p>
              <a:pPr marL="11113" lvl="0" algn="just">
                <a:lnSpc>
                  <a:spcPct val="75000"/>
                </a:lnSpc>
                <a:spcBef>
                  <a:spcPts val="200"/>
                </a:spcBef>
                <a:spcAft>
                  <a:spcPts val="300"/>
                </a:spcAft>
                <a:buClr>
                  <a:srgbClr val="FFD83A"/>
                </a:buClr>
              </a:pPr>
              <a:endParaRPr lang="fr-FR" sz="1100" b="1" dirty="0">
                <a:solidFill>
                  <a:prstClr val="black"/>
                </a:solidFill>
              </a:endParaRPr>
            </a:p>
            <a:p>
              <a:pPr marL="11113" lvl="0" algn="just">
                <a:lnSpc>
                  <a:spcPct val="75000"/>
                </a:lnSpc>
                <a:spcBef>
                  <a:spcPts val="200"/>
                </a:spcBef>
                <a:spcAft>
                  <a:spcPts val="300"/>
                </a:spcAft>
                <a:buClr>
                  <a:srgbClr val="FFD83A"/>
                </a:buClr>
              </a:pPr>
              <a:r>
                <a:rPr lang="fr-FR" sz="1100" b="1" dirty="0">
                  <a:solidFill>
                    <a:prstClr val="black"/>
                  </a:solidFill>
                </a:rPr>
                <a:t>Evolution du système de santé (plan régional de santé 2018-2028)</a:t>
              </a:r>
            </a:p>
            <a:p>
              <a:pPr marL="11113" lvl="0" algn="just">
                <a:lnSpc>
                  <a:spcPct val="75000"/>
                </a:lnSpc>
                <a:spcBef>
                  <a:spcPts val="200"/>
                </a:spcBef>
                <a:spcAft>
                  <a:spcPts val="300"/>
                </a:spcAft>
                <a:buClr>
                  <a:srgbClr val="FFD83A"/>
                </a:buClr>
              </a:pPr>
              <a:r>
                <a:rPr lang="fr-FR" sz="1100" b="1" dirty="0">
                  <a:solidFill>
                    <a:prstClr val="black"/>
                  </a:solidFill>
                </a:rPr>
                <a:t>Enjeux spécifiques suite à la crise du Covid-19 :</a:t>
              </a:r>
            </a:p>
            <a:p>
              <a:pPr marL="365125" lvl="1" indent="-142875" algn="just">
                <a:lnSpc>
                  <a:spcPct val="75000"/>
                </a:lnSpc>
                <a:spcBef>
                  <a:spcPts val="200"/>
                </a:spcBef>
                <a:spcAft>
                  <a:spcPts val="300"/>
                </a:spcAft>
                <a:buClr>
                  <a:prstClr val="black"/>
                </a:buClr>
                <a:buFont typeface="Police système Courant"/>
                <a:buChar char="‑"/>
              </a:pPr>
              <a:r>
                <a:rPr lang="fr-FR" sz="1100" dirty="0">
                  <a:solidFill>
                    <a:prstClr val="black"/>
                  </a:solidFill>
                </a:rPr>
                <a:t>souveraineté industrielle des États en produits de santé</a:t>
              </a:r>
            </a:p>
            <a:p>
              <a:pPr marL="365125" lvl="1" indent="-142875" algn="just">
                <a:lnSpc>
                  <a:spcPct val="75000"/>
                </a:lnSpc>
                <a:spcBef>
                  <a:spcPts val="200"/>
                </a:spcBef>
                <a:spcAft>
                  <a:spcPts val="300"/>
                </a:spcAft>
                <a:buClr>
                  <a:prstClr val="black"/>
                </a:buClr>
                <a:buFont typeface="Police système Courant"/>
                <a:buChar char="‑"/>
              </a:pPr>
              <a:r>
                <a:rPr lang="fr-FR" sz="1100" dirty="0">
                  <a:solidFill>
                    <a:prstClr val="black"/>
                  </a:solidFill>
                </a:rPr>
                <a:t>Réduction du temps de développement et de mise sur le marché de nouveaux traitements</a:t>
              </a:r>
            </a:p>
            <a:p>
              <a:pPr marL="365125" lvl="1" indent="-142875" algn="just">
                <a:lnSpc>
                  <a:spcPct val="75000"/>
                </a:lnSpc>
                <a:spcBef>
                  <a:spcPts val="200"/>
                </a:spcBef>
                <a:spcAft>
                  <a:spcPts val="300"/>
                </a:spcAft>
                <a:buClr>
                  <a:prstClr val="black"/>
                </a:buClr>
                <a:buFont typeface="Police système Courant"/>
                <a:buChar char="‑"/>
              </a:pPr>
              <a:r>
                <a:rPr lang="fr-FR" sz="1100" dirty="0">
                  <a:solidFill>
                    <a:prstClr val="black"/>
                  </a:solidFill>
                </a:rPr>
                <a:t>développement des solutions qui exigent moins de personnels soignants et qui garantissent la préservation de leur propre santé</a:t>
              </a:r>
            </a:p>
            <a:p>
              <a:pPr marL="11113" algn="just">
                <a:lnSpc>
                  <a:spcPct val="75000"/>
                </a:lnSpc>
                <a:spcBef>
                  <a:spcPts val="200"/>
                </a:spcBef>
                <a:spcAft>
                  <a:spcPts val="300"/>
                </a:spcAft>
                <a:buClr>
                  <a:srgbClr val="FFD83A"/>
                </a:buClr>
              </a:pPr>
              <a:r>
                <a:rPr lang="fr-FR" sz="1100" b="1" dirty="0"/>
                <a:t>Enjeux de structuration de la filière régionale :</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Organisation de l’écosystème santé régional</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Rôle du numérique dans l’accès aux soins (télémédecine, DMP) et dans l’innovation (IA pour la recherche et la pratique médicale)</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Filière </a:t>
              </a:r>
              <a:r>
                <a:rPr lang="fr-FR" sz="1100" dirty="0" err="1"/>
                <a:t>Bioproduction</a:t>
              </a: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solidFill>
                  <a:prstClr val="black"/>
                </a:solidFill>
              </a:endParaRP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82563" lvl="0" indent="-171450">
                <a:lnSpc>
                  <a:spcPct val="75000"/>
                </a:lnSpc>
                <a:spcBef>
                  <a:spcPts val="200"/>
                </a:spcBef>
                <a:spcAft>
                  <a:spcPts val="300"/>
                </a:spcAft>
                <a:buClr>
                  <a:srgbClr val="FFD83A"/>
                </a:buClr>
                <a:buFontTx/>
                <a:buChar char="-"/>
                <a:defRPr/>
              </a:pPr>
              <a:endParaRPr lang="fr-FR" sz="1100" b="1" dirty="0">
                <a:solidFill>
                  <a:prstClr val="black"/>
                </a:solidFill>
              </a:endParaRPr>
            </a:p>
            <a:p>
              <a:pPr marL="11113" lvl="0">
                <a:lnSpc>
                  <a:spcPct val="75000"/>
                </a:lnSpc>
                <a:spcBef>
                  <a:spcPts val="200"/>
                </a:spcBef>
                <a:spcAft>
                  <a:spcPts val="300"/>
                </a:spcAft>
                <a:buClr>
                  <a:srgbClr val="FFD83A"/>
                </a:buClr>
                <a:defRPr/>
              </a:pPr>
              <a:endParaRPr lang="fr-FR" sz="1100" b="1" dirty="0">
                <a:solidFill>
                  <a:prstClr val="black"/>
                </a:solidFill>
              </a:endParaRP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p:txBody>
        </p:sp>
        <p:sp>
          <p:nvSpPr>
            <p:cNvPr id="23" name="ZoneTexte 22">
              <a:extLst>
                <a:ext uri="{FF2B5EF4-FFF2-40B4-BE49-F238E27FC236}">
                  <a16:creationId xmlns:a16="http://schemas.microsoft.com/office/drawing/2014/main" id="{B7DC8EF6-781D-4EE8-81D7-FA908A55CABC}"/>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Enjeux, questionnements</a:t>
              </a:r>
              <a:endParaRPr lang="fr-FR" sz="1400">
                <a:solidFill>
                  <a:srgbClr val="788F9B"/>
                </a:solidFill>
                <a:latin typeface="+mj-lt"/>
              </a:endParaRPr>
            </a:p>
          </p:txBody>
        </p:sp>
      </p:grpSp>
      <p:sp>
        <p:nvSpPr>
          <p:cNvPr id="21" name="ZoneTexte 20">
            <a:extLst>
              <a:ext uri="{FF2B5EF4-FFF2-40B4-BE49-F238E27FC236}">
                <a16:creationId xmlns:a16="http://schemas.microsoft.com/office/drawing/2014/main" id="{A2017FEA-4B67-4D6F-86F5-647E32FF4C7F}"/>
              </a:ext>
            </a:extLst>
          </p:cNvPr>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S</a:t>
            </a:r>
            <a:r>
              <a:rPr lang="fr-FR" sz="4200" spc="-165">
                <a:solidFill>
                  <a:srgbClr val="465A64"/>
                </a:solidFill>
                <a:latin typeface="+mj-lt"/>
              </a:rPr>
              <a:t>anté et soins individualisés et intégrés </a:t>
            </a:r>
            <a:r>
              <a:rPr lang="fr-FR" sz="2400" spc="-165">
                <a:solidFill>
                  <a:srgbClr val="465A64"/>
                </a:solidFill>
                <a:latin typeface="Calibri Light" panose="020F0302020204030204"/>
              </a:rPr>
              <a:t>(RIS3)</a:t>
            </a:r>
            <a:endParaRPr lang="fr-FR" sz="2400" spc="-165">
              <a:solidFill>
                <a:srgbClr val="465A64"/>
              </a:solidFill>
              <a:latin typeface="+mj-lt"/>
            </a:endParaRPr>
          </a:p>
        </p:txBody>
      </p:sp>
      <p:graphicFrame>
        <p:nvGraphicFramePr>
          <p:cNvPr id="20" name="Tableau 19">
            <a:extLst>
              <a:ext uri="{FF2B5EF4-FFF2-40B4-BE49-F238E27FC236}">
                <a16:creationId xmlns:a16="http://schemas.microsoft.com/office/drawing/2014/main" id="{2963F6FB-ABEF-0048-A48F-B4404E44D26E}"/>
              </a:ext>
            </a:extLst>
          </p:cNvPr>
          <p:cNvGraphicFramePr>
            <a:graphicFrameLocks noGrp="1"/>
          </p:cNvGraphicFramePr>
          <p:nvPr/>
        </p:nvGraphicFramePr>
        <p:xfrm>
          <a:off x="287081" y="1158068"/>
          <a:ext cx="5975496" cy="3110221"/>
        </p:xfrm>
        <a:graphic>
          <a:graphicData uri="http://schemas.openxmlformats.org/drawingml/2006/table">
            <a:tbl>
              <a:tblPr firstRow="1" firstCol="1" bandRow="1"/>
              <a:tblGrid>
                <a:gridCol w="3579967">
                  <a:extLst>
                    <a:ext uri="{9D8B030D-6E8A-4147-A177-3AD203B41FA5}">
                      <a16:colId xmlns:a16="http://schemas.microsoft.com/office/drawing/2014/main" val="2927450741"/>
                    </a:ext>
                  </a:extLst>
                </a:gridCol>
                <a:gridCol w="2395529">
                  <a:extLst>
                    <a:ext uri="{9D8B030D-6E8A-4147-A177-3AD203B41FA5}">
                      <a16:colId xmlns:a16="http://schemas.microsoft.com/office/drawing/2014/main" val="1004348677"/>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Forces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0">
                <a:tc>
                  <a:txBody>
                    <a:bodyPr/>
                    <a:lstStyle/>
                    <a:p>
                      <a:pPr marL="134938" lvl="0" indent="-123825" algn="just"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 écosystème de santé régional dynamique et varié (clusters, pôles de compétitivité, fleurons de l’industrie pharma, PME à haute valeur ajoutée, etc.)</a:t>
                      </a:r>
                    </a:p>
                    <a:p>
                      <a:pPr marL="134938" lvl="0" indent="-123825" algn="just"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b="1" dirty="0"/>
                        <a:t>4 domaines d’excellence </a:t>
                      </a:r>
                      <a:r>
                        <a:rPr lang="fr-FR" sz="1100" b="0" dirty="0"/>
                        <a:t>: technologies médicales,  microtechniques, Pharmacie/Chimie/Cosmétique, Biotechnologies et Services</a:t>
                      </a:r>
                    </a:p>
                    <a:p>
                      <a:pPr marL="134938" lvl="0" indent="-123825" algn="just"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La région BFC est pionnière sur les technologies médicales et notamment dans le développement de dispositifs médicaux</a:t>
                      </a:r>
                    </a:p>
                    <a:p>
                      <a:pPr marL="134938" lvl="0" indent="-123825" algn="just"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Région pionnière de la télésanté</a:t>
                      </a:r>
                    </a:p>
                    <a:p>
                      <a:pPr marL="134938" lvl="0" indent="-123825" algn="just"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Écosystème numérique régional </a:t>
                      </a:r>
                    </a:p>
                    <a:p>
                      <a:pPr marL="134938" lvl="0" indent="-123825" algn="just"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Imagerie médicale et </a:t>
                      </a:r>
                      <a:r>
                        <a:rPr lang="fr-FR" sz="1100" kern="1200" dirty="0" err="1">
                          <a:solidFill>
                            <a:schemeClr val="tx1"/>
                          </a:solidFill>
                          <a:latin typeface="+mn-lt"/>
                          <a:ea typeface="+mn-ea"/>
                          <a:cs typeface="+mn-cs"/>
                        </a:rPr>
                        <a:t>théranostique</a:t>
                      </a:r>
                      <a:endParaRPr lang="fr-FR" sz="1100" kern="1200" dirty="0">
                        <a:solidFill>
                          <a:schemeClr val="tx1"/>
                        </a:solidFill>
                        <a:latin typeface="+mn-lt"/>
                        <a:ea typeface="+mn-ea"/>
                        <a:cs typeface="+mn-cs"/>
                      </a:endParaRPr>
                    </a:p>
                    <a:p>
                      <a:pPr marL="134938" lvl="0" indent="-123825" algn="just"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réussites régionales / dispositifs médicaux innovants</a:t>
                      </a:r>
                    </a:p>
                    <a:p>
                      <a:pPr marL="134938" lvl="0" indent="-123825" algn="just"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fleurons pharmaceutiques</a:t>
                      </a:r>
                    </a:p>
                    <a:p>
                      <a:pPr marL="134938" lvl="0" indent="-123825" algn="just"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Complémentarités entre recherche publique et privée</a:t>
                      </a:r>
                    </a:p>
                    <a:p>
                      <a:pPr marL="134938" marR="0" lvl="0" indent="-123825" algn="just"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Des établissements de santé, universités et entreprises travaillant ensemble au sein de structures fédératrices (projets ambitieux ou plateformes de haute technologie)</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just"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La région possède de nombreux territoires ruraux et peu denses : difficultés d’accès aux services de santé</a:t>
                      </a:r>
                    </a:p>
                    <a:p>
                      <a:pPr marL="134938" lvl="0" indent="-123825" algn="just"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3 clusters au</a:t>
                      </a:r>
                      <a:r>
                        <a:rPr lang="fr-FR" sz="1100" kern="1200" baseline="0" dirty="0">
                          <a:solidFill>
                            <a:schemeClr val="tx1"/>
                          </a:solidFill>
                          <a:latin typeface="+mn-lt"/>
                          <a:ea typeface="+mn-ea"/>
                          <a:cs typeface="+mn-cs"/>
                        </a:rPr>
                        <a:t> sein </a:t>
                      </a:r>
                      <a:r>
                        <a:rPr lang="fr-FR" sz="1100" kern="1200" dirty="0">
                          <a:solidFill>
                            <a:schemeClr val="tx1"/>
                          </a:solidFill>
                          <a:latin typeface="+mn-lt"/>
                          <a:ea typeface="+mn-ea"/>
                          <a:cs typeface="+mn-cs"/>
                        </a:rPr>
                        <a:t>de la filière Santé. </a:t>
                      </a:r>
                    </a:p>
                    <a:p>
                      <a:pPr marL="134938" lvl="0" indent="-123825" algn="just"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Le transfert des innovations en santé dans les laboratoires publics vers les entreprises est à amplifier</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248648041"/>
                  </a:ext>
                </a:extLst>
              </a:tr>
            </a:tbl>
          </a:graphicData>
        </a:graphic>
      </p:graphicFrame>
      <p:sp>
        <p:nvSpPr>
          <p:cNvPr id="22" name="Espace réservé du pied de page 3">
            <a:extLst>
              <a:ext uri="{FF2B5EF4-FFF2-40B4-BE49-F238E27FC236}">
                <a16:creationId xmlns:a16="http://schemas.microsoft.com/office/drawing/2014/main" id="{C5DC6035-CB15-094D-93CD-E3E12BC79D58}"/>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graphicFrame>
        <p:nvGraphicFramePr>
          <p:cNvPr id="10" name="Tableau 9">
            <a:extLst>
              <a:ext uri="{FF2B5EF4-FFF2-40B4-BE49-F238E27FC236}">
                <a16:creationId xmlns:a16="http://schemas.microsoft.com/office/drawing/2014/main" id="{600334E6-DE87-4AA2-9A3E-CC594A522C72}"/>
              </a:ext>
            </a:extLst>
          </p:cNvPr>
          <p:cNvGraphicFramePr>
            <a:graphicFrameLocks noGrp="1"/>
          </p:cNvGraphicFramePr>
          <p:nvPr/>
        </p:nvGraphicFramePr>
        <p:xfrm>
          <a:off x="273573" y="4260976"/>
          <a:ext cx="5989004" cy="2606031"/>
        </p:xfrm>
        <a:graphic>
          <a:graphicData uri="http://schemas.openxmlformats.org/drawingml/2006/table">
            <a:tbl>
              <a:tblPr firstRow="1" firstCol="1" bandRow="1"/>
              <a:tblGrid>
                <a:gridCol w="3586046">
                  <a:extLst>
                    <a:ext uri="{9D8B030D-6E8A-4147-A177-3AD203B41FA5}">
                      <a16:colId xmlns:a16="http://schemas.microsoft.com/office/drawing/2014/main" val="3846492149"/>
                    </a:ext>
                  </a:extLst>
                </a:gridCol>
                <a:gridCol w="2402958">
                  <a:extLst>
                    <a:ext uri="{9D8B030D-6E8A-4147-A177-3AD203B41FA5}">
                      <a16:colId xmlns:a16="http://schemas.microsoft.com/office/drawing/2014/main" val="2070262005"/>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Opportunités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Menaces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525585772"/>
                  </a:ext>
                </a:extLst>
              </a:tr>
              <a:tr h="0">
                <a:tc>
                  <a:txBody>
                    <a:bodyPr/>
                    <a:lstStyle/>
                    <a:p>
                      <a:pPr marL="134938" lvl="0" indent="-123825" algn="just"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axes de développement porteurs et différenciants : radiothérapie vectorisée, théranostique, technologies bio-analytiques, technothérapies, e-santé…</a:t>
                      </a:r>
                    </a:p>
                    <a:p>
                      <a:pPr marL="134938" lvl="0" indent="-123825" algn="just"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Marchés porteurs : traitements biotechnologiques, médecine de précision, imagerie médicale et thérapie, dispositifs médicaux « frontières », santé numérique, </a:t>
                      </a:r>
                      <a:r>
                        <a:rPr lang="fr-FR" sz="1100" kern="1200" dirty="0" err="1">
                          <a:solidFill>
                            <a:schemeClr val="tx1"/>
                          </a:solidFill>
                          <a:latin typeface="+mn-lt"/>
                          <a:ea typeface="+mn-ea"/>
                          <a:cs typeface="+mn-cs"/>
                        </a:rPr>
                        <a:t>Silver</a:t>
                      </a:r>
                      <a:r>
                        <a:rPr lang="fr-FR" sz="1100" kern="1200" dirty="0">
                          <a:solidFill>
                            <a:schemeClr val="tx1"/>
                          </a:solidFill>
                          <a:latin typeface="+mn-lt"/>
                          <a:ea typeface="+mn-ea"/>
                          <a:cs typeface="+mn-cs"/>
                        </a:rPr>
                        <a:t> </a:t>
                      </a:r>
                      <a:r>
                        <a:rPr lang="fr-FR" sz="1100" kern="1200" dirty="0" err="1">
                          <a:solidFill>
                            <a:schemeClr val="tx1"/>
                          </a:solidFill>
                          <a:latin typeface="+mn-lt"/>
                          <a:ea typeface="+mn-ea"/>
                          <a:cs typeface="+mn-cs"/>
                        </a:rPr>
                        <a:t>economie</a:t>
                      </a:r>
                      <a:r>
                        <a:rPr lang="fr-FR" sz="1100" kern="1200" dirty="0">
                          <a:solidFill>
                            <a:schemeClr val="tx1"/>
                          </a:solidFill>
                          <a:latin typeface="+mn-lt"/>
                          <a:ea typeface="+mn-ea"/>
                          <a:cs typeface="+mn-cs"/>
                        </a:rPr>
                        <a:t>, robotique en santé</a:t>
                      </a:r>
                    </a:p>
                    <a:p>
                      <a:pPr marL="134938" lvl="0" indent="-123825" algn="just"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Accélération de la transition numérique</a:t>
                      </a:r>
                    </a:p>
                    <a:p>
                      <a:pPr marL="134938" lvl="0" indent="-123825" algn="just"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Non-renouvèlement de l’Accord bilatéral Suisse-UE</a:t>
                      </a:r>
                    </a:p>
                    <a:p>
                      <a:pPr marL="134938" lvl="0" indent="-123825" algn="just"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Robotique de la Santé</a:t>
                      </a:r>
                    </a:p>
                    <a:p>
                      <a:pPr marL="134938" lvl="0" indent="-123825" algn="just"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Stratégie nationale de santé : réduction des inégalités en matière de santé</a:t>
                      </a:r>
                    </a:p>
                    <a:p>
                      <a:pPr marL="134938" lvl="0" indent="-123825" algn="just"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La crise sanitaire a mis en lumière des axes d’amélioration : organisation, relocalisation, recherche…</a:t>
                      </a:r>
                    </a:p>
                    <a:p>
                      <a:pPr marL="134938" marR="0" lvl="0" indent="-123825" algn="just"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La </a:t>
                      </a:r>
                      <a:r>
                        <a:rPr lang="fr-FR" sz="1100" kern="1200" dirty="0" err="1">
                          <a:solidFill>
                            <a:schemeClr val="tx1"/>
                          </a:solidFill>
                          <a:latin typeface="+mn-lt"/>
                          <a:ea typeface="+mn-ea"/>
                          <a:cs typeface="+mn-cs"/>
                        </a:rPr>
                        <a:t>graduate</a:t>
                      </a:r>
                      <a:r>
                        <a:rPr lang="fr-FR" sz="1100" kern="1200" dirty="0">
                          <a:solidFill>
                            <a:schemeClr val="tx1"/>
                          </a:solidFill>
                          <a:latin typeface="+mn-lt"/>
                          <a:ea typeface="+mn-ea"/>
                          <a:cs typeface="+mn-cs"/>
                        </a:rPr>
                        <a:t> </a:t>
                      </a:r>
                      <a:r>
                        <a:rPr lang="fr-FR" sz="1100" kern="1200" dirty="0" err="1">
                          <a:solidFill>
                            <a:schemeClr val="tx1"/>
                          </a:solidFill>
                          <a:latin typeface="+mn-lt"/>
                          <a:ea typeface="+mn-ea"/>
                          <a:cs typeface="+mn-cs"/>
                        </a:rPr>
                        <a:t>school</a:t>
                      </a:r>
                      <a:r>
                        <a:rPr lang="fr-FR" sz="1100" kern="1200" dirty="0">
                          <a:solidFill>
                            <a:schemeClr val="tx1"/>
                          </a:solidFill>
                          <a:latin typeface="+mn-lt"/>
                          <a:ea typeface="+mn-ea"/>
                          <a:cs typeface="+mn-cs"/>
                        </a:rPr>
                        <a:t> INTHERAPI de SFRI </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just"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Des règlementations de plus en plus contraignantes </a:t>
                      </a:r>
                    </a:p>
                    <a:p>
                      <a:pPr marL="134938" lvl="0" indent="-123825" algn="just"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Récente pénurie de matières premières (pharmacie)</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3094909756"/>
                  </a:ext>
                </a:extLst>
              </a:tr>
            </a:tbl>
          </a:graphicData>
        </a:graphic>
      </p:graphicFrame>
    </p:spTree>
    <p:extLst>
      <p:ext uri="{BB962C8B-B14F-4D97-AF65-F5344CB8AC3E}">
        <p14:creationId xmlns:p14="http://schemas.microsoft.com/office/powerpoint/2010/main" val="930888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ECEC30E-1258-054F-B60D-80152FB12A9F}" type="slidenum">
              <a:rPr kumimoji="0" lang="fr-FR" sz="1323"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fr-FR" sz="132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6" y="560054"/>
            <a:ext cx="857674" cy="400110"/>
          </a:xfrm>
          <a:prstGeom prst="rect">
            <a:avLst/>
          </a:prstGeom>
          <a:solidFill>
            <a:srgbClr val="0070C0"/>
          </a:solidFill>
          <a:effectLst>
            <a:outerShdw blurRad="50800" dist="38100" dir="8100000" algn="tr"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a:ln>
                  <a:noFill/>
                </a:ln>
                <a:solidFill>
                  <a:prstClr val="white"/>
                </a:solidFill>
                <a:effectLst/>
                <a:uLnTx/>
                <a:uFillTx/>
                <a:latin typeface="Calibri" panose="020F0502020204030204"/>
                <a:ea typeface="+mn-ea"/>
                <a:cs typeface="+mn-cs"/>
              </a:rPr>
              <a:t>Économie industrielle</a:t>
            </a:r>
          </a:p>
        </p:txBody>
      </p:sp>
      <p:grpSp>
        <p:nvGrpSpPr>
          <p:cNvPr id="18" name="Groupe 17">
            <a:extLst>
              <a:ext uri="{FF2B5EF4-FFF2-40B4-BE49-F238E27FC236}">
                <a16:creationId xmlns:a16="http://schemas.microsoft.com/office/drawing/2014/main" id="{F569BED2-69D8-497D-AF12-C0728CA78BD7}"/>
              </a:ext>
            </a:extLst>
          </p:cNvPr>
          <p:cNvGrpSpPr/>
          <p:nvPr/>
        </p:nvGrpSpPr>
        <p:grpSpPr>
          <a:xfrm>
            <a:off x="6166884" y="1290619"/>
            <a:ext cx="4325856" cy="5178763"/>
            <a:chOff x="1272134" y="1921733"/>
            <a:chExt cx="4332800" cy="4698079"/>
          </a:xfrm>
        </p:grpSpPr>
        <p:sp>
          <p:nvSpPr>
            <p:cNvPr id="19" name="ZoneTexte 18">
              <a:extLst>
                <a:ext uri="{FF2B5EF4-FFF2-40B4-BE49-F238E27FC236}">
                  <a16:creationId xmlns:a16="http://schemas.microsoft.com/office/drawing/2014/main" id="{F8A04FCF-01BD-4982-9B2A-1EABDDCBD662}"/>
                </a:ext>
              </a:extLst>
            </p:cNvPr>
            <p:cNvSpPr txBox="1"/>
            <p:nvPr/>
          </p:nvSpPr>
          <p:spPr>
            <a:xfrm>
              <a:off x="1272134" y="2252345"/>
              <a:ext cx="4332800" cy="4367467"/>
            </a:xfrm>
            <a:prstGeom prst="rect">
              <a:avLst/>
            </a:prstGeom>
            <a:solidFill>
              <a:schemeClr val="bg1"/>
            </a:solidFill>
          </p:spPr>
          <p:txBody>
            <a:bodyPr wrap="square" lIns="0" rIns="0" rtlCol="0">
              <a:noAutofit/>
            </a:bodyPr>
            <a:lstStyle/>
            <a:p>
              <a:pPr marL="11113" marR="0" lvl="0" indent="0" algn="l" defTabSz="457200" rtl="0" eaLnBrk="1" fontAlgn="auto" latinLnBrk="0" hangingPunct="1">
                <a:lnSpc>
                  <a:spcPct val="75000"/>
                </a:lnSpc>
                <a:spcBef>
                  <a:spcPts val="200"/>
                </a:spcBef>
                <a:spcAft>
                  <a:spcPts val="300"/>
                </a:spcAft>
                <a:buClr>
                  <a:srgbClr val="FFD83A"/>
                </a:buClr>
                <a:buSzTx/>
                <a:buFontTx/>
                <a:buNone/>
                <a:tabLst/>
                <a:defRPr/>
              </a:pPr>
              <a:endParaRPr kumimoji="0" lang="fr-FR" sz="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113" marR="0" lvl="0" indent="0" algn="l" defTabSz="457200" rtl="0" eaLnBrk="1" fontAlgn="auto" latinLnBrk="0" hangingPunct="1">
                <a:lnSpc>
                  <a:spcPct val="75000"/>
                </a:lnSpc>
                <a:spcBef>
                  <a:spcPts val="200"/>
                </a:spcBef>
                <a:spcAft>
                  <a:spcPts val="300"/>
                </a:spcAft>
                <a:buClr>
                  <a:srgbClr val="FFD83A"/>
                </a:buClr>
                <a:buSzTx/>
                <a:buFontTx/>
                <a:buNone/>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Enjeux d’innovation définis dans la RIS3 2021-2027 :</a:t>
              </a:r>
            </a:p>
            <a:p>
              <a:pPr marL="182563" marR="0" lvl="0" indent="-171450"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3 enjeux :</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mobilité intelligente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mobilité multimodale connectée et automatisée ; intelligence artificielle</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mobilité durable, saine et équitable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résiliente / Covid 19</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mobilité soutenue par des </a:t>
              </a: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méthodes et services innovants</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Ces 3 enjeux se traduisent par 4 axes d’innovation spécifiques à la région :</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Concevoir et fabriquer des composants de la chaine de valeur liée à l’électrification des véhicules :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accompagner la forte croissance de la motorisation alternative pour véhicule et Imaginer de nouvelles architectures de la chaîne de traction des véhicules et du ravitaillement.</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Créer des soutions de stockage de l’énergie électrique</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performante et fiable : Créer des solutions de stockage d’énergie de batteries (et ses composants) et explorer d’autres solutions de stockage d’énergie : le stockage d’énergie par volant d’inertie. </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Concevoir et fabriquer des véhicules et engins intelligents et connectés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(roulant, volant, techniques, engins de logistique robotisés, de maintenance industrielle, électrique et hybride) et nouvelles briques technologiques (communication du véhicule vers l’extérieur, géolocalisation et repérage dans l’espace, intégration véhicule et sécurité des systèmes)</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déployer des services innovants autour de la mobilité des personnes, des matériels et des infrastructures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nouveaux services professionnels (B2B) pour des applications industrielles et logistiques. services de maintenances des engins et des infrastructures. Inventer des solutions de mobilité servicielle personnalisée, en particulier dans un environnement rural à faible densité.</a:t>
              </a:r>
            </a:p>
            <a:p>
              <a:pPr marL="11113" marR="0" lvl="0" indent="0" algn="l" defTabSz="457200" rtl="0" eaLnBrk="1" fontAlgn="auto" latinLnBrk="0" hangingPunct="1">
                <a:lnSpc>
                  <a:spcPct val="75000"/>
                </a:lnSpc>
                <a:spcBef>
                  <a:spcPts val="200"/>
                </a:spcBef>
                <a:spcAft>
                  <a:spcPts val="300"/>
                </a:spcAft>
                <a:buClr>
                  <a:srgbClr val="FFD83A"/>
                </a:buClr>
                <a:buSzTx/>
                <a:buFontTx/>
                <a:buNone/>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A noter : </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Émergence d’une filière 2 roues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(non motorisées ou à assistance électrique)  répondant à différentes enjeux de mobilité urbaine, relocalisation industrielle, approvisionnement en intrants, impact environnemental</a:t>
              </a:r>
            </a:p>
          </p:txBody>
        </p:sp>
        <p:sp>
          <p:nvSpPr>
            <p:cNvPr id="23" name="ZoneTexte 22">
              <a:extLst>
                <a:ext uri="{FF2B5EF4-FFF2-40B4-BE49-F238E27FC236}">
                  <a16:creationId xmlns:a16="http://schemas.microsoft.com/office/drawing/2014/main" id="{B7DC8EF6-781D-4EE8-81D7-FA908A55CABC}"/>
                </a:ext>
              </a:extLst>
            </p:cNvPr>
            <p:cNvSpPr txBox="1"/>
            <p:nvPr/>
          </p:nvSpPr>
          <p:spPr>
            <a:xfrm>
              <a:off x="1272134" y="1921733"/>
              <a:ext cx="4332800" cy="279210"/>
            </a:xfrm>
            <a:prstGeom prst="rect">
              <a:avLst/>
            </a:prstGeom>
            <a:solidFill>
              <a:srgbClr val="FFD83A"/>
            </a:solid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263338"/>
                  </a:solidFill>
                  <a:effectLst/>
                  <a:uLnTx/>
                  <a:uFillTx/>
                  <a:latin typeface="Calibri" panose="020F0502020204030204"/>
                  <a:ea typeface="+mn-ea"/>
                  <a:cs typeface="+mn-cs"/>
                </a:rPr>
                <a:t>Enjeux, questionnements</a:t>
              </a:r>
              <a:endParaRPr kumimoji="0" lang="fr-FR" sz="1400" b="0" i="0" u="none" strike="noStrike" kern="1200" cap="none" spc="0" normalizeH="0" baseline="0" noProof="0">
                <a:ln>
                  <a:noFill/>
                </a:ln>
                <a:solidFill>
                  <a:srgbClr val="788F9B"/>
                </a:solidFill>
                <a:effectLst/>
                <a:uLnTx/>
                <a:uFillTx/>
                <a:latin typeface="Calibri Light" panose="020F0302020204030204"/>
                <a:ea typeface="+mn-ea"/>
                <a:cs typeface="+mn-cs"/>
              </a:endParaRPr>
            </a:p>
          </p:txBody>
        </p:sp>
      </p:grpSp>
      <p:graphicFrame>
        <p:nvGraphicFramePr>
          <p:cNvPr id="24" name="Tableau 23">
            <a:extLst>
              <a:ext uri="{FF2B5EF4-FFF2-40B4-BE49-F238E27FC236}">
                <a16:creationId xmlns:a16="http://schemas.microsoft.com/office/drawing/2014/main" id="{C653D3F3-8CBB-4D63-9A00-0DE398563798}"/>
              </a:ext>
            </a:extLst>
          </p:cNvPr>
          <p:cNvGraphicFramePr>
            <a:graphicFrameLocks noGrp="1"/>
          </p:cNvGraphicFramePr>
          <p:nvPr/>
        </p:nvGraphicFramePr>
        <p:xfrm>
          <a:off x="599862" y="1767646"/>
          <a:ext cx="4746043" cy="1534151"/>
        </p:xfrm>
        <a:graphic>
          <a:graphicData uri="http://schemas.openxmlformats.org/drawingml/2006/table">
            <a:tbl>
              <a:tblPr firstRow="1" firstCol="1" bandRow="1"/>
              <a:tblGrid>
                <a:gridCol w="2720693">
                  <a:extLst>
                    <a:ext uri="{9D8B030D-6E8A-4147-A177-3AD203B41FA5}">
                      <a16:colId xmlns:a16="http://schemas.microsoft.com/office/drawing/2014/main" val="2927450741"/>
                    </a:ext>
                  </a:extLst>
                </a:gridCol>
                <a:gridCol w="2025350">
                  <a:extLst>
                    <a:ext uri="{9D8B030D-6E8A-4147-A177-3AD203B41FA5}">
                      <a16:colId xmlns:a16="http://schemas.microsoft.com/office/drawing/2014/main" val="1004348677"/>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Forces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0">
                <a:tc>
                  <a:txBody>
                    <a:bodyPr/>
                    <a:lstStyle/>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La mobilité durable a été identifiée comme l’un des domaines de spécialisation de la région (RIS3)</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acteurs des différentes filières qui se rencontrent autour des enjeux transversaux de la mobilité du futur</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positionnements forts sur l’électrification des véhicules (motorisation, stockage de l’énergie…)</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1113" lvl="0" indent="0" algn="l" defTabSz="457200" rtl="0" eaLnBrk="1" latinLnBrk="0" hangingPunct="1">
                        <a:lnSpc>
                          <a:spcPct val="75000"/>
                        </a:lnSpc>
                        <a:spcBef>
                          <a:spcPts val="200"/>
                        </a:spcBef>
                        <a:spcAft>
                          <a:spcPts val="300"/>
                        </a:spcAft>
                        <a:buClr>
                          <a:srgbClr val="FF0000"/>
                        </a:buClr>
                        <a:buFont typeface="Arial" panose="020B0604020202020204" pitchFamily="34" charset="0"/>
                        <a:buNone/>
                        <a:tabLst/>
                      </a:pPr>
                      <a:endParaRPr lang="fr-FR" sz="1100" kern="1200" dirty="0">
                        <a:solidFill>
                          <a:schemeClr val="tx1"/>
                        </a:solidFill>
                        <a:latin typeface="+mn-lt"/>
                        <a:ea typeface="+mn-ea"/>
                        <a:cs typeface="+mn-cs"/>
                      </a:endParaRP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248648041"/>
                  </a:ext>
                </a:extLst>
              </a:tr>
            </a:tbl>
          </a:graphicData>
        </a:graphic>
      </p:graphicFrame>
      <p:graphicFrame>
        <p:nvGraphicFramePr>
          <p:cNvPr id="25" name="Tableau 24">
            <a:extLst>
              <a:ext uri="{FF2B5EF4-FFF2-40B4-BE49-F238E27FC236}">
                <a16:creationId xmlns:a16="http://schemas.microsoft.com/office/drawing/2014/main" id="{600334E6-DE87-4AA2-9A3E-CC594A522C72}"/>
              </a:ext>
            </a:extLst>
          </p:cNvPr>
          <p:cNvGraphicFramePr>
            <a:graphicFrameLocks noGrp="1"/>
          </p:cNvGraphicFramePr>
          <p:nvPr/>
        </p:nvGraphicFramePr>
        <p:xfrm>
          <a:off x="599863" y="3394720"/>
          <a:ext cx="4746042" cy="2666991"/>
        </p:xfrm>
        <a:graphic>
          <a:graphicData uri="http://schemas.openxmlformats.org/drawingml/2006/table">
            <a:tbl>
              <a:tblPr firstRow="1" firstCol="1" bandRow="1"/>
              <a:tblGrid>
                <a:gridCol w="2719680">
                  <a:extLst>
                    <a:ext uri="{9D8B030D-6E8A-4147-A177-3AD203B41FA5}">
                      <a16:colId xmlns:a16="http://schemas.microsoft.com/office/drawing/2014/main" val="3846492149"/>
                    </a:ext>
                  </a:extLst>
                </a:gridCol>
                <a:gridCol w="2026362">
                  <a:extLst>
                    <a:ext uri="{9D8B030D-6E8A-4147-A177-3AD203B41FA5}">
                      <a16:colId xmlns:a16="http://schemas.microsoft.com/office/drawing/2014/main" val="2070262005"/>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Opportunités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Menaces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525585772"/>
                  </a:ext>
                </a:extLst>
              </a:tr>
              <a:tr h="0">
                <a:tc>
                  <a:txBody>
                    <a:bodyPr/>
                    <a:lstStyle/>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Adéquation entre facteurs différenciants de la région et la stratégie de « mobilité durable et intelligente » de la Commission Européenne</a:t>
                      </a:r>
                    </a:p>
                    <a:p>
                      <a:pPr marL="134938" marR="0" lvl="0" indent="-123825" algn="l" defTabSz="457200" rtl="0" eaLnBrk="1" fontAlgn="auto" latinLnBrk="0" hangingPunct="1">
                        <a:lnSpc>
                          <a:spcPct val="75000"/>
                        </a:lnSpc>
                        <a:spcBef>
                          <a:spcPts val="200"/>
                        </a:spcBef>
                        <a:spcAft>
                          <a:spcPts val="300"/>
                        </a:spcAft>
                        <a:buClr>
                          <a:srgbClr val="70AD47"/>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mn-lt"/>
                          <a:ea typeface="+mn-ea"/>
                          <a:cs typeface="+mn-cs"/>
                        </a:rPr>
                        <a:t>Stratégie d’accélération nationale (PIA 4) avec un axe « Digitalisation et décarbonation des mobilités »</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Inciter aux solutions de mobilité dans le bâti résidentiel (implantation de bornes de recharge pour les véhicules électriques, stationnement vélos…)</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 territoire démographiquement peu dense incitant à des réponses inédites en termes de mobilité</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Une crise et ses conséquences : l’occasion d’accepter des solutions et stratégies disruptives</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La réussite des transitions (écologique, énergétique, etc.) conditionnera la pérennité des écosystèmes des filières Mobilité durable (notamment l’automobile et l’aéronautique)</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Transitions / disruptions en cours et à venir</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3094909756"/>
                  </a:ext>
                </a:extLst>
              </a:tr>
            </a:tbl>
          </a:graphicData>
        </a:graphic>
      </p:graphicFrame>
      <p:sp>
        <p:nvSpPr>
          <p:cNvPr id="21" name="ZoneTexte 20">
            <a:extLst>
              <a:ext uri="{FF2B5EF4-FFF2-40B4-BE49-F238E27FC236}">
                <a16:creationId xmlns:a16="http://schemas.microsoft.com/office/drawing/2014/main" id="{A2017FEA-4B67-4D6F-86F5-647E32FF4C7F}"/>
              </a:ext>
            </a:extLst>
          </p:cNvPr>
          <p:cNvSpPr txBox="1"/>
          <p:nvPr/>
        </p:nvSpPr>
        <p:spPr>
          <a:xfrm>
            <a:off x="1179068" y="106416"/>
            <a:ext cx="9313671" cy="1026307"/>
          </a:xfrm>
          <a:prstGeom prst="rect">
            <a:avLst/>
          </a:prstGeom>
          <a:noFill/>
        </p:spPr>
        <p:txBody>
          <a:bodyPr wrap="square" rtlCol="0" anchor="b" anchorCtr="0">
            <a:noAutofit/>
          </a:bodyP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fr-FR" sz="4200" b="0" i="0" u="none" strike="noStrike" kern="1200" cap="none" spc="-165" normalizeH="0" baseline="0" noProof="0">
                <a:ln>
                  <a:noFill/>
                </a:ln>
                <a:solidFill>
                  <a:srgbClr val="FFD83A"/>
                </a:solidFill>
                <a:effectLst/>
                <a:uLnTx/>
                <a:uFillTx/>
                <a:latin typeface="Calibri Light" panose="020F0302020204030204"/>
                <a:ea typeface="+mn-ea"/>
                <a:cs typeface="+mn-cs"/>
              </a:rPr>
              <a:t>M</a:t>
            </a:r>
            <a:r>
              <a:rPr kumimoji="0" lang="fr-FR" sz="4200" b="0" i="0" u="none" strike="noStrike" kern="1200" cap="none" spc="-165" normalizeH="0" baseline="0" noProof="0">
                <a:ln>
                  <a:noFill/>
                </a:ln>
                <a:solidFill>
                  <a:srgbClr val="465A64"/>
                </a:solidFill>
                <a:effectLst/>
                <a:uLnTx/>
                <a:uFillTx/>
                <a:latin typeface="Calibri Light" panose="020F0302020204030204"/>
                <a:ea typeface="+mn-ea"/>
                <a:cs typeface="+mn-cs"/>
              </a:rPr>
              <a:t>obilité durable, intelligente et connectée </a:t>
            </a:r>
            <a:r>
              <a:rPr kumimoji="0" lang="fr-FR" sz="2400" b="0" i="0" u="none" strike="noStrike" kern="1200" cap="none" spc="-165" normalizeH="0" baseline="0" noProof="0">
                <a:ln>
                  <a:noFill/>
                </a:ln>
                <a:solidFill>
                  <a:srgbClr val="465A64"/>
                </a:solidFill>
                <a:effectLst/>
                <a:uLnTx/>
                <a:uFillTx/>
                <a:latin typeface="Calibri Light" panose="020F0302020204030204"/>
                <a:ea typeface="+mn-ea"/>
                <a:cs typeface="+mn-cs"/>
              </a:rPr>
              <a:t>(RIS3)</a:t>
            </a:r>
          </a:p>
          <a:p>
            <a:pPr marL="0" marR="0" lvl="0" indent="0" algn="l" defTabSz="457200" rtl="0" eaLnBrk="1" fontAlgn="auto" latinLnBrk="0" hangingPunct="1">
              <a:lnSpc>
                <a:spcPct val="70000"/>
              </a:lnSpc>
              <a:spcBef>
                <a:spcPts val="0"/>
              </a:spcBef>
              <a:spcAft>
                <a:spcPts val="0"/>
              </a:spcAft>
              <a:buClrTx/>
              <a:buSzTx/>
              <a:buFontTx/>
              <a:buNone/>
              <a:tabLst/>
              <a:defRPr/>
            </a:pPr>
            <a:r>
              <a:rPr kumimoji="0" lang="fr-FR" sz="2400" b="0" i="0" u="none" strike="noStrike" kern="1200" cap="none" spc="-165" normalizeH="0" baseline="0" noProof="0">
                <a:ln>
                  <a:noFill/>
                </a:ln>
                <a:solidFill>
                  <a:srgbClr val="465A64"/>
                </a:solidFill>
                <a:effectLst/>
                <a:uLnTx/>
                <a:uFillTx/>
                <a:latin typeface="Calibri Light" panose="020F0302020204030204"/>
                <a:ea typeface="+mn-ea"/>
                <a:cs typeface="+mn-cs"/>
              </a:rPr>
              <a:t>Généralités, transversalités</a:t>
            </a:r>
          </a:p>
        </p:txBody>
      </p:sp>
      <p:sp>
        <p:nvSpPr>
          <p:cNvPr id="20" name="Espace réservé du pied de page 3">
            <a:extLst>
              <a:ext uri="{FF2B5EF4-FFF2-40B4-BE49-F238E27FC236}">
                <a16:creationId xmlns:a16="http://schemas.microsoft.com/office/drawing/2014/main" id="{444BFC00-1B09-314F-B61D-338A2C823179}"/>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all" spc="0" normalizeH="0" baseline="0" noProof="0">
                <a:ln>
                  <a:noFill/>
                </a:ln>
                <a:solidFill>
                  <a:srgbClr val="AEBEC4"/>
                </a:solidFill>
                <a:effectLst/>
                <a:uLnTx/>
                <a:uFillTx/>
                <a:latin typeface="Calibri" panose="020F0502020204030204"/>
                <a:ea typeface="+mn-ea"/>
                <a:cs typeface="+mn-cs"/>
              </a:rPr>
              <a:t>Panorama pour le SRDEII 2022-2027 - </a:t>
            </a:r>
            <a:r>
              <a:rPr kumimoji="0" lang="fr-FR" sz="900" b="1" i="0" u="none" strike="noStrike" kern="1200" cap="all" spc="0" normalizeH="0" baseline="0" noProof="0">
                <a:ln>
                  <a:noFill/>
                </a:ln>
                <a:solidFill>
                  <a:srgbClr val="FF0000"/>
                </a:solidFill>
                <a:effectLst/>
                <a:uLnTx/>
                <a:uFillTx/>
                <a:latin typeface="Calibri" panose="020F0502020204030204"/>
                <a:ea typeface="+mn-ea"/>
                <a:cs typeface="+mn-cs"/>
              </a:rPr>
              <a:t>contributions</a:t>
            </a:r>
          </a:p>
        </p:txBody>
      </p:sp>
    </p:spTree>
    <p:extLst>
      <p:ext uri="{BB962C8B-B14F-4D97-AF65-F5344CB8AC3E}">
        <p14:creationId xmlns:p14="http://schemas.microsoft.com/office/powerpoint/2010/main" val="2192819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ECEC30E-1258-054F-B60D-80152FB12A9F}" type="slidenum">
              <a:rPr kumimoji="0" lang="fr-FR" sz="1323"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fr-FR" sz="132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6" y="560054"/>
            <a:ext cx="857674" cy="400110"/>
          </a:xfrm>
          <a:prstGeom prst="rect">
            <a:avLst/>
          </a:prstGeom>
          <a:solidFill>
            <a:srgbClr val="0070C0"/>
          </a:solidFill>
          <a:effectLst>
            <a:outerShdw blurRad="50800" dist="38100" dir="8100000" algn="tr"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a:ln>
                  <a:noFill/>
                </a:ln>
                <a:solidFill>
                  <a:prstClr val="white"/>
                </a:solidFill>
                <a:effectLst/>
                <a:uLnTx/>
                <a:uFillTx/>
                <a:latin typeface="Calibri" panose="020F0502020204030204"/>
                <a:ea typeface="+mn-ea"/>
                <a:cs typeface="+mn-cs"/>
              </a:rPr>
              <a:t>Économie industrielle</a:t>
            </a:r>
          </a:p>
        </p:txBody>
      </p:sp>
      <p:grpSp>
        <p:nvGrpSpPr>
          <p:cNvPr id="18" name="Groupe 17">
            <a:extLst>
              <a:ext uri="{FF2B5EF4-FFF2-40B4-BE49-F238E27FC236}">
                <a16:creationId xmlns:a16="http://schemas.microsoft.com/office/drawing/2014/main" id="{F569BED2-69D8-497D-AF12-C0728CA78BD7}"/>
              </a:ext>
            </a:extLst>
          </p:cNvPr>
          <p:cNvGrpSpPr/>
          <p:nvPr/>
        </p:nvGrpSpPr>
        <p:grpSpPr>
          <a:xfrm>
            <a:off x="5835903" y="4863640"/>
            <a:ext cx="4740586" cy="1982330"/>
            <a:chOff x="1272134" y="1921733"/>
            <a:chExt cx="4332800" cy="3901482"/>
          </a:xfrm>
        </p:grpSpPr>
        <p:sp>
          <p:nvSpPr>
            <p:cNvPr id="19" name="ZoneTexte 18">
              <a:extLst>
                <a:ext uri="{FF2B5EF4-FFF2-40B4-BE49-F238E27FC236}">
                  <a16:creationId xmlns:a16="http://schemas.microsoft.com/office/drawing/2014/main" id="{F8A04FCF-01BD-4982-9B2A-1EABDDCBD662}"/>
                </a:ext>
              </a:extLst>
            </p:cNvPr>
            <p:cNvSpPr txBox="1"/>
            <p:nvPr/>
          </p:nvSpPr>
          <p:spPr>
            <a:xfrm>
              <a:off x="1272134" y="2751506"/>
              <a:ext cx="4332800" cy="3071709"/>
            </a:xfrm>
            <a:prstGeom prst="rect">
              <a:avLst/>
            </a:prstGeom>
            <a:solidFill>
              <a:schemeClr val="bg1"/>
            </a:solidFill>
          </p:spPr>
          <p:txBody>
            <a:bodyPr wrap="square" lIns="0" rIns="0" rtlCol="0">
              <a:noAutofit/>
            </a:bodyPr>
            <a:lstStyle/>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Solidarité intra-filière face aux grandes mutations</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Accélération de la mutation engagée vers l’électrique  et déclin du diesel/thermique</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Positionnement sur les marchés émergents :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retrofit</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de véhicules, nouveaux services associés à l’électrification, nouvelles motorisations</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Évolution des chaines de valeur ; problèmes d’approvisionnement et de hausse des couts des matières premières</a:t>
              </a:r>
            </a:p>
            <a:p>
              <a:pPr marL="11113" marR="0" lvl="0" algn="l" defTabSz="457200" rtl="0" eaLnBrk="1" fontAlgn="auto" latinLnBrk="0" hangingPunct="1">
                <a:lnSpc>
                  <a:spcPct val="75000"/>
                </a:lnSpc>
                <a:spcBef>
                  <a:spcPts val="200"/>
                </a:spcBef>
                <a:spcAft>
                  <a:spcPts val="300"/>
                </a:spcAft>
                <a:buClr>
                  <a:srgbClr val="FFD83A"/>
                </a:buClr>
                <a:buSzTx/>
                <a:tabLst/>
                <a:defRPr/>
              </a:pP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B7DC8EF6-781D-4EE8-81D7-FA908A55CABC}"/>
                </a:ext>
              </a:extLst>
            </p:cNvPr>
            <p:cNvSpPr txBox="1"/>
            <p:nvPr/>
          </p:nvSpPr>
          <p:spPr>
            <a:xfrm>
              <a:off x="1272134" y="1921733"/>
              <a:ext cx="4332800" cy="279210"/>
            </a:xfrm>
            <a:prstGeom prst="rect">
              <a:avLst/>
            </a:prstGeom>
            <a:solidFill>
              <a:srgbClr val="FFD83A"/>
            </a:solid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263338"/>
                  </a:solidFill>
                  <a:effectLst/>
                  <a:uLnTx/>
                  <a:uFillTx/>
                  <a:latin typeface="Calibri" panose="020F0502020204030204"/>
                  <a:ea typeface="+mn-ea"/>
                  <a:cs typeface="+mn-cs"/>
                </a:rPr>
                <a:t>Enjeux, questionnements</a:t>
              </a:r>
              <a:endParaRPr kumimoji="0" lang="fr-FR" sz="1400" b="0" i="0" u="none" strike="noStrike" kern="1200" cap="none" spc="0" normalizeH="0" baseline="0" noProof="0" dirty="0">
                <a:ln>
                  <a:noFill/>
                </a:ln>
                <a:solidFill>
                  <a:srgbClr val="788F9B"/>
                </a:solidFill>
                <a:effectLst/>
                <a:uLnTx/>
                <a:uFillTx/>
                <a:latin typeface="Calibri Light" panose="020F0302020204030204"/>
                <a:ea typeface="+mn-ea"/>
                <a:cs typeface="+mn-cs"/>
              </a:endParaRPr>
            </a:p>
          </p:txBody>
        </p:sp>
      </p:grpSp>
      <p:graphicFrame>
        <p:nvGraphicFramePr>
          <p:cNvPr id="24" name="Tableau 23">
            <a:extLst>
              <a:ext uri="{FF2B5EF4-FFF2-40B4-BE49-F238E27FC236}">
                <a16:creationId xmlns:a16="http://schemas.microsoft.com/office/drawing/2014/main" id="{C653D3F3-8CBB-4D63-9A00-0DE398563798}"/>
              </a:ext>
            </a:extLst>
          </p:cNvPr>
          <p:cNvGraphicFramePr>
            <a:graphicFrameLocks noGrp="1"/>
          </p:cNvGraphicFramePr>
          <p:nvPr/>
        </p:nvGraphicFramePr>
        <p:xfrm>
          <a:off x="411796" y="1350335"/>
          <a:ext cx="4954531" cy="1597651"/>
        </p:xfrm>
        <a:graphic>
          <a:graphicData uri="http://schemas.openxmlformats.org/drawingml/2006/table">
            <a:tbl>
              <a:tblPr firstRow="1" firstCol="1" bandRow="1"/>
              <a:tblGrid>
                <a:gridCol w="2626968">
                  <a:extLst>
                    <a:ext uri="{9D8B030D-6E8A-4147-A177-3AD203B41FA5}">
                      <a16:colId xmlns:a16="http://schemas.microsoft.com/office/drawing/2014/main" val="2927450741"/>
                    </a:ext>
                  </a:extLst>
                </a:gridCol>
                <a:gridCol w="2327563">
                  <a:extLst>
                    <a:ext uri="{9D8B030D-6E8A-4147-A177-3AD203B41FA5}">
                      <a16:colId xmlns:a16="http://schemas.microsoft.com/office/drawing/2014/main" val="1004348677"/>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Forces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0">
                <a:tc>
                  <a:txBody>
                    <a:bodyPr/>
                    <a:lstStyle/>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acteurs régionaux historiques et notoires </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équipements structurants (ex technopôle de Magny-cours)</a:t>
                      </a:r>
                    </a:p>
                    <a:p>
                      <a:pPr marL="134938" marR="0" lvl="0" indent="-123825" algn="l" defTabSz="457200" rtl="0" eaLnBrk="1" fontAlgn="auto" latinLnBrk="0" hangingPunct="1">
                        <a:lnSpc>
                          <a:spcPct val="75000"/>
                        </a:lnSpc>
                        <a:spcBef>
                          <a:spcPts val="200"/>
                        </a:spcBef>
                        <a:spcAft>
                          <a:spcPts val="300"/>
                        </a:spcAft>
                        <a:buClr>
                          <a:srgbClr val="70AD47"/>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mn-lt"/>
                          <a:ea typeface="+mn-ea"/>
                          <a:cs typeface="+mn-cs"/>
                        </a:rPr>
                        <a:t>Centres de recherche et laboratoires menant des travaux sur des sujets d’avenir pour l’automobile (motorisation alternatives, véhicules connectés...)</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endParaRPr lang="fr-FR" sz="1100" kern="1200" dirty="0">
                        <a:solidFill>
                          <a:schemeClr val="tx1"/>
                        </a:solidFill>
                        <a:latin typeface="+mn-lt"/>
                        <a:ea typeface="+mn-ea"/>
                        <a:cs typeface="+mn-cs"/>
                      </a:endParaRP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Transition numérique qui peine, surtout pour les TPE/PME- Compétitivité</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Solutions technologiques non matures (autonomie des batteries et recyclage) </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248648041"/>
                  </a:ext>
                </a:extLst>
              </a:tr>
            </a:tbl>
          </a:graphicData>
        </a:graphic>
      </p:graphicFrame>
      <p:graphicFrame>
        <p:nvGraphicFramePr>
          <p:cNvPr id="25" name="Tableau 24">
            <a:extLst>
              <a:ext uri="{FF2B5EF4-FFF2-40B4-BE49-F238E27FC236}">
                <a16:creationId xmlns:a16="http://schemas.microsoft.com/office/drawing/2014/main" id="{600334E6-DE87-4AA2-9A3E-CC594A522C72}"/>
              </a:ext>
            </a:extLst>
          </p:cNvPr>
          <p:cNvGraphicFramePr>
            <a:graphicFrameLocks noGrp="1"/>
          </p:cNvGraphicFramePr>
          <p:nvPr/>
        </p:nvGraphicFramePr>
        <p:xfrm>
          <a:off x="411796" y="3453731"/>
          <a:ext cx="4954531" cy="2226301"/>
        </p:xfrm>
        <a:graphic>
          <a:graphicData uri="http://schemas.openxmlformats.org/drawingml/2006/table">
            <a:tbl>
              <a:tblPr firstRow="1" firstCol="1" bandRow="1"/>
              <a:tblGrid>
                <a:gridCol w="2617731">
                  <a:extLst>
                    <a:ext uri="{9D8B030D-6E8A-4147-A177-3AD203B41FA5}">
                      <a16:colId xmlns:a16="http://schemas.microsoft.com/office/drawing/2014/main" val="3846492149"/>
                    </a:ext>
                  </a:extLst>
                </a:gridCol>
                <a:gridCol w="2336800">
                  <a:extLst>
                    <a:ext uri="{9D8B030D-6E8A-4147-A177-3AD203B41FA5}">
                      <a16:colId xmlns:a16="http://schemas.microsoft.com/office/drawing/2014/main" val="2070262005"/>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Opportunités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Menaces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525585772"/>
                  </a:ext>
                </a:extLst>
              </a:tr>
              <a:tr h="0">
                <a:tc>
                  <a:txBody>
                    <a:bodyPr/>
                    <a:lstStyle/>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Développement des carburants alternatifs (hydrogène et biocarburants)</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Développement de solutions autonomes, connectées et intelligentes</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Rétrofit de véhicules </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Disruption technologique liée notamment à l’agenda environnemental, avec le moteur électrique et l’évolution du mix énergétique </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Disruption sociale touchant les usages avec de nouvelles offres de mobilité et une profonde évolution du rapport à la voiture</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Déclin de la filière Auto (baisse des ventes au niveau mondial, baisse d’activité en France du fait de délocalisations ou de surcapacités de production)</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Emplois/sous-traitants menacés par les évolutions rapides des marchés et politiques constructeurs (</a:t>
                      </a:r>
                      <a:r>
                        <a:rPr lang="fr-FR" sz="1100" kern="1200" dirty="0" err="1">
                          <a:solidFill>
                            <a:schemeClr val="tx1"/>
                          </a:solidFill>
                          <a:latin typeface="+mn-lt"/>
                          <a:ea typeface="+mn-ea"/>
                          <a:cs typeface="+mn-cs"/>
                        </a:rPr>
                        <a:t>réinternatlisations</a:t>
                      </a:r>
                      <a:r>
                        <a:rPr lang="fr-FR" sz="1100" kern="1200" dirty="0">
                          <a:solidFill>
                            <a:schemeClr val="tx1"/>
                          </a:solidFill>
                          <a:latin typeface="+mn-lt"/>
                          <a:ea typeface="+mn-ea"/>
                          <a:cs typeface="+mn-cs"/>
                        </a:rPr>
                        <a:t>)</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Ne pas anticiper des sujets connexes aux marchés émergents (ex : protection des données détenues par les véhicules)</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Concurrence forte et mondiale</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3094909756"/>
                  </a:ext>
                </a:extLst>
              </a:tr>
            </a:tbl>
          </a:graphicData>
        </a:graphic>
      </p:graphicFrame>
      <p:sp>
        <p:nvSpPr>
          <p:cNvPr id="21" name="ZoneTexte 20">
            <a:extLst>
              <a:ext uri="{FF2B5EF4-FFF2-40B4-BE49-F238E27FC236}">
                <a16:creationId xmlns:a16="http://schemas.microsoft.com/office/drawing/2014/main" id="{A2017FEA-4B67-4D6F-86F5-647E32FF4C7F}"/>
              </a:ext>
            </a:extLst>
          </p:cNvPr>
          <p:cNvSpPr txBox="1"/>
          <p:nvPr/>
        </p:nvSpPr>
        <p:spPr>
          <a:xfrm>
            <a:off x="1179068" y="106416"/>
            <a:ext cx="9313671" cy="1026307"/>
          </a:xfrm>
          <a:prstGeom prst="rect">
            <a:avLst/>
          </a:prstGeom>
          <a:noFill/>
        </p:spPr>
        <p:txBody>
          <a:bodyPr wrap="square" rtlCol="0" anchor="b" anchorCtr="0">
            <a:noAutofit/>
          </a:bodyP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fr-FR" sz="4200" b="0" i="0" u="none" strike="noStrike" kern="1200" cap="none" spc="-165" normalizeH="0" baseline="0" noProof="0">
                <a:ln>
                  <a:noFill/>
                </a:ln>
                <a:solidFill>
                  <a:srgbClr val="FFD83A"/>
                </a:solidFill>
                <a:effectLst/>
                <a:uLnTx/>
                <a:uFillTx/>
                <a:latin typeface="Calibri Light" panose="020F0302020204030204"/>
                <a:ea typeface="+mn-ea"/>
                <a:cs typeface="+mn-cs"/>
              </a:rPr>
              <a:t>M</a:t>
            </a:r>
            <a:r>
              <a:rPr kumimoji="0" lang="fr-FR" sz="4200" b="0" i="0" u="none" strike="noStrike" kern="1200" cap="none" spc="-165" normalizeH="0" baseline="0" noProof="0">
                <a:ln>
                  <a:noFill/>
                </a:ln>
                <a:solidFill>
                  <a:srgbClr val="465A64"/>
                </a:solidFill>
                <a:effectLst/>
                <a:uLnTx/>
                <a:uFillTx/>
                <a:latin typeface="Calibri Light" panose="020F0302020204030204"/>
                <a:ea typeface="+mn-ea"/>
                <a:cs typeface="+mn-cs"/>
              </a:rPr>
              <a:t>obilité durable, intelligente et connectée </a:t>
            </a:r>
            <a:r>
              <a:rPr kumimoji="0" lang="fr-FR" sz="2400" b="0" i="0" u="none" strike="noStrike" kern="1200" cap="none" spc="-165" normalizeH="0" baseline="0" noProof="0">
                <a:ln>
                  <a:noFill/>
                </a:ln>
                <a:solidFill>
                  <a:srgbClr val="465A64"/>
                </a:solidFill>
                <a:effectLst/>
                <a:uLnTx/>
                <a:uFillTx/>
                <a:latin typeface="Calibri Light" panose="020F0302020204030204"/>
                <a:ea typeface="+mn-ea"/>
                <a:cs typeface="+mn-cs"/>
              </a:rPr>
              <a:t>(RIS3)</a:t>
            </a:r>
          </a:p>
          <a:p>
            <a:pPr marL="0" marR="0" lvl="0" indent="0" algn="l" defTabSz="457200" rtl="0" eaLnBrk="1" fontAlgn="auto" latinLnBrk="0" hangingPunct="1">
              <a:lnSpc>
                <a:spcPct val="70000"/>
              </a:lnSpc>
              <a:spcBef>
                <a:spcPts val="0"/>
              </a:spcBef>
              <a:spcAft>
                <a:spcPts val="0"/>
              </a:spcAft>
              <a:buClrTx/>
              <a:buSzTx/>
              <a:buFontTx/>
              <a:buNone/>
              <a:tabLst/>
              <a:defRPr/>
            </a:pPr>
            <a:r>
              <a:rPr kumimoji="0" lang="fr-FR" sz="2400" b="0" i="0" u="none" strike="noStrike" kern="1200" cap="none" spc="-165" normalizeH="0" baseline="0" noProof="0">
                <a:ln>
                  <a:noFill/>
                </a:ln>
                <a:solidFill>
                  <a:srgbClr val="465A64"/>
                </a:solidFill>
                <a:effectLst/>
                <a:uLnTx/>
                <a:uFillTx/>
                <a:latin typeface="Calibri Light" panose="020F0302020204030204"/>
                <a:ea typeface="+mn-ea"/>
                <a:cs typeface="+mn-cs"/>
              </a:rPr>
              <a:t>Automobile</a:t>
            </a:r>
          </a:p>
        </p:txBody>
      </p:sp>
      <p:sp>
        <p:nvSpPr>
          <p:cNvPr id="20" name="Espace réservé du pied de page 3">
            <a:extLst>
              <a:ext uri="{FF2B5EF4-FFF2-40B4-BE49-F238E27FC236}">
                <a16:creationId xmlns:a16="http://schemas.microsoft.com/office/drawing/2014/main" id="{4351EC7A-1DBF-CF43-A358-72733597DBC9}"/>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all" spc="0" normalizeH="0" baseline="0" noProof="0">
                <a:ln>
                  <a:noFill/>
                </a:ln>
                <a:solidFill>
                  <a:srgbClr val="AEBEC4"/>
                </a:solidFill>
                <a:effectLst/>
                <a:uLnTx/>
                <a:uFillTx/>
                <a:latin typeface="Calibri" panose="020F0502020204030204"/>
                <a:ea typeface="+mn-ea"/>
                <a:cs typeface="+mn-cs"/>
              </a:rPr>
              <a:t>Panorama pour le SRDEII 2022-2027 - </a:t>
            </a:r>
            <a:r>
              <a:rPr kumimoji="0" lang="fr-FR" sz="900" b="1" i="0" u="none" strike="noStrike" kern="1200" cap="all" spc="0" normalizeH="0" baseline="0" noProof="0">
                <a:ln>
                  <a:noFill/>
                </a:ln>
                <a:solidFill>
                  <a:srgbClr val="FF0000"/>
                </a:solidFill>
                <a:effectLst/>
                <a:uLnTx/>
                <a:uFillTx/>
                <a:latin typeface="Calibri" panose="020F0502020204030204"/>
                <a:ea typeface="+mn-ea"/>
                <a:cs typeface="+mn-cs"/>
              </a:rPr>
              <a:t>contributions</a:t>
            </a:r>
          </a:p>
        </p:txBody>
      </p:sp>
      <p:grpSp>
        <p:nvGrpSpPr>
          <p:cNvPr id="15" name="Groupe 14">
            <a:extLst>
              <a:ext uri="{FF2B5EF4-FFF2-40B4-BE49-F238E27FC236}">
                <a16:creationId xmlns:a16="http://schemas.microsoft.com/office/drawing/2014/main" id="{E13F9876-E89B-4742-85F6-9C01491651F3}"/>
              </a:ext>
            </a:extLst>
          </p:cNvPr>
          <p:cNvGrpSpPr/>
          <p:nvPr/>
        </p:nvGrpSpPr>
        <p:grpSpPr>
          <a:xfrm>
            <a:off x="5835903" y="1040561"/>
            <a:ext cx="4562739" cy="3021076"/>
            <a:chOff x="1272134" y="2043518"/>
            <a:chExt cx="4332800" cy="4576294"/>
          </a:xfrm>
        </p:grpSpPr>
        <p:sp>
          <p:nvSpPr>
            <p:cNvPr id="17" name="ZoneTexte 16">
              <a:extLst>
                <a:ext uri="{FF2B5EF4-FFF2-40B4-BE49-F238E27FC236}">
                  <a16:creationId xmlns:a16="http://schemas.microsoft.com/office/drawing/2014/main" id="{BCC29EFA-79AD-4E05-AA9B-2B4BF2D35FBF}"/>
                </a:ext>
              </a:extLst>
            </p:cNvPr>
            <p:cNvSpPr txBox="1"/>
            <p:nvPr/>
          </p:nvSpPr>
          <p:spPr>
            <a:xfrm>
              <a:off x="1272134" y="2512760"/>
              <a:ext cx="4332800" cy="4107052"/>
            </a:xfrm>
            <a:prstGeom prst="rect">
              <a:avLst/>
            </a:prstGeom>
            <a:solidFill>
              <a:schemeClr val="bg1"/>
            </a:solidFill>
          </p:spPr>
          <p:txBody>
            <a:bodyPr wrap="square" lIns="0" tIns="46800" rIns="0" rtlCol="0">
              <a:noAutofit/>
            </a:bodyPr>
            <a:lstStyle/>
            <a:p>
              <a:pPr marL="11113" marR="0" lvl="0" indent="0" algn="l" defTabSz="457200" rtl="0" eaLnBrk="1" fontAlgn="auto" latinLnBrk="0" hangingPunct="1">
                <a:lnSpc>
                  <a:spcPct val="75000"/>
                </a:lnSpc>
                <a:spcBef>
                  <a:spcPts val="200"/>
                </a:spcBef>
                <a:spcAft>
                  <a:spcPts val="300"/>
                </a:spcAft>
                <a:buClr>
                  <a:srgbClr val="FFD83A"/>
                </a:buClr>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Première filière employeur industriel de la région :</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350 établissements</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45 000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emplois directs (</a:t>
              </a: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1/3</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des emplois industriels, 5,1 % de l’emploi salarié régional)</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10% de la filière nationale</a:t>
              </a:r>
            </a:p>
            <a:p>
              <a:pPr marL="11113" marR="0" lvl="0" indent="0" algn="l" defTabSz="457200" rtl="0" eaLnBrk="1" fontAlgn="auto" latinLnBrk="0" hangingPunct="1">
                <a:lnSpc>
                  <a:spcPct val="75000"/>
                </a:lnSpc>
                <a:spcBef>
                  <a:spcPts val="200"/>
                </a:spcBef>
                <a:spcAft>
                  <a:spcPts val="300"/>
                </a:spcAft>
                <a:buClr>
                  <a:srgbClr val="FFD83A"/>
                </a:buClr>
                <a:buSzTx/>
                <a:buFontTx/>
                <a:buNone/>
                <a:tabLst/>
                <a:defRPr/>
              </a:pP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82563" marR="0" lvl="0" indent="-171450"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1 pôle de compétitivité :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Pôle Véhicule du Futur, également représentant de la filière nationale (PFA)</a:t>
              </a:r>
            </a:p>
            <a:p>
              <a:pPr marL="11113" marR="0" lvl="0" indent="0" algn="l" defTabSz="457200" rtl="0" eaLnBrk="1" fontAlgn="auto" latinLnBrk="0" hangingPunct="1">
                <a:lnSpc>
                  <a:spcPct val="75000"/>
                </a:lnSpc>
                <a:spcBef>
                  <a:spcPts val="200"/>
                </a:spcBef>
                <a:spcAft>
                  <a:spcPts val="300"/>
                </a:spcAft>
                <a:buClr>
                  <a:srgbClr val="FFD83A"/>
                </a:buClr>
                <a:buSzTx/>
                <a:buFontTx/>
                <a:buNone/>
                <a:tabLst/>
                <a:defRPr/>
              </a:pP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82563" marR="0" lvl="0" indent="-171450"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Sous-traitance plasturgie représentée en région par le pôle de compétitivité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Polyméris</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et un syndicat professionnel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Polyvia</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113" marR="0" lvl="0" indent="0" algn="l" defTabSz="457200" rtl="0" eaLnBrk="1" fontAlgn="auto" latinLnBrk="0" hangingPunct="1">
                <a:lnSpc>
                  <a:spcPct val="75000"/>
                </a:lnSpc>
                <a:spcBef>
                  <a:spcPts val="200"/>
                </a:spcBef>
                <a:spcAft>
                  <a:spcPts val="300"/>
                </a:spcAft>
                <a:buClr>
                  <a:srgbClr val="FFD83A"/>
                </a:buClr>
                <a:buSzTx/>
                <a:buFontTx/>
                <a:buNone/>
                <a:tabLst/>
                <a:defRPr/>
              </a:pP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82563" marR="0" lvl="0" indent="-171450"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Présence du constructeur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Stellantis</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(usine de Sochaux)</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6 centres d’excellence mondiale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(Faurecia,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Lisi</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Automotive,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Stellantis</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Belchamp</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Schrader Pacific,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Delfingen</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Danielson</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Engineering)</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Des formations qui génèrent une main d’œuvre qualifiée et adaptée aux évolutions technologiques de dernière génération</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Un Campus des métiers et des qualifications d’excellence :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Mobicampus</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ZoneTexte 21">
              <a:extLst>
                <a:ext uri="{FF2B5EF4-FFF2-40B4-BE49-F238E27FC236}">
                  <a16:creationId xmlns:a16="http://schemas.microsoft.com/office/drawing/2014/main" id="{4962C35B-E659-4E23-9D49-FB0841DB7A16}"/>
                </a:ext>
              </a:extLst>
            </p:cNvPr>
            <p:cNvSpPr txBox="1"/>
            <p:nvPr/>
          </p:nvSpPr>
          <p:spPr>
            <a:xfrm>
              <a:off x="1272134" y="2043518"/>
              <a:ext cx="4332800" cy="279211"/>
            </a:xfrm>
            <a:prstGeom prst="rect">
              <a:avLst/>
            </a:prstGeom>
            <a:solidFill>
              <a:srgbClr val="FFD83A"/>
            </a:solid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263338"/>
                  </a:solidFill>
                  <a:effectLst/>
                  <a:uLnTx/>
                  <a:uFillTx/>
                  <a:latin typeface="Calibri" panose="020F0502020204030204"/>
                  <a:ea typeface="+mn-ea"/>
                  <a:cs typeface="+mn-cs"/>
                </a:rPr>
                <a:t>Principales données</a:t>
              </a:r>
              <a:endParaRPr kumimoji="0" lang="fr-FR" sz="1400" b="0" i="0" u="none" strike="noStrike" kern="1200" cap="none" spc="0" normalizeH="0" baseline="0" noProof="0">
                <a:ln>
                  <a:noFill/>
                </a:ln>
                <a:solidFill>
                  <a:srgbClr val="788F9B"/>
                </a:solidFill>
                <a:effectLst/>
                <a:uLnTx/>
                <a:uFillTx/>
                <a:latin typeface="Calibri Light" panose="020F0302020204030204"/>
                <a:ea typeface="+mn-ea"/>
                <a:cs typeface="+mn-cs"/>
              </a:endParaRPr>
            </a:p>
          </p:txBody>
        </p:sp>
      </p:grpSp>
    </p:spTree>
    <p:extLst>
      <p:ext uri="{BB962C8B-B14F-4D97-AF65-F5344CB8AC3E}">
        <p14:creationId xmlns:p14="http://schemas.microsoft.com/office/powerpoint/2010/main" val="177688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25</a:t>
            </a:fld>
            <a:endParaRPr lang="fr-F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6" y="560054"/>
            <a:ext cx="857674" cy="400110"/>
          </a:xfrm>
          <a:prstGeom prst="rect">
            <a:avLst/>
          </a:prstGeom>
          <a:solidFill>
            <a:srgbClr val="0070C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industrielle</a:t>
            </a:r>
          </a:p>
        </p:txBody>
      </p:sp>
      <p:grpSp>
        <p:nvGrpSpPr>
          <p:cNvPr id="18" name="Groupe 17">
            <a:extLst>
              <a:ext uri="{FF2B5EF4-FFF2-40B4-BE49-F238E27FC236}">
                <a16:creationId xmlns:a16="http://schemas.microsoft.com/office/drawing/2014/main" id="{F569BED2-69D8-497D-AF12-C0728CA78BD7}"/>
              </a:ext>
            </a:extLst>
          </p:cNvPr>
          <p:cNvGrpSpPr/>
          <p:nvPr/>
        </p:nvGrpSpPr>
        <p:grpSpPr>
          <a:xfrm>
            <a:off x="5345906" y="3099144"/>
            <a:ext cx="4848128" cy="3824169"/>
            <a:chOff x="855252" y="1921733"/>
            <a:chExt cx="4749682" cy="2563313"/>
          </a:xfrm>
        </p:grpSpPr>
        <p:sp>
          <p:nvSpPr>
            <p:cNvPr id="19" name="ZoneTexte 18">
              <a:extLst>
                <a:ext uri="{FF2B5EF4-FFF2-40B4-BE49-F238E27FC236}">
                  <a16:creationId xmlns:a16="http://schemas.microsoft.com/office/drawing/2014/main" id="{F8A04FCF-01BD-4982-9B2A-1EABDDCBD662}"/>
                </a:ext>
              </a:extLst>
            </p:cNvPr>
            <p:cNvSpPr txBox="1"/>
            <p:nvPr/>
          </p:nvSpPr>
          <p:spPr>
            <a:xfrm>
              <a:off x="855252" y="2281661"/>
              <a:ext cx="4732295" cy="2203385"/>
            </a:xfrm>
            <a:prstGeom prst="rect">
              <a:avLst/>
            </a:prstGeom>
            <a:solidFill>
              <a:schemeClr val="bg1"/>
            </a:solidFill>
          </p:spPr>
          <p:txBody>
            <a:bodyPr wrap="square" lIns="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Facteur humain:  faire découvrir les activités, les  chantiers, l’évolution  des métiers du ferroviaire pour renforcer l’attractivité de la filière, soutenir le développement des compétences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Le renforcement de la performance du transport guidé  (sécurité , utilisation optimale des infrastructures, décongestionnement, efficacité...) passe  par la digitalisation et l’</a:t>
              </a:r>
              <a:r>
                <a:rPr lang="fr-FR" sz="1100" dirty="0" err="1"/>
                <a:t>éclectronique</a:t>
              </a:r>
              <a:r>
                <a:rPr lang="fr-FR" sz="1100" dirty="0"/>
                <a:t>  :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 par exemple la digitalisation pour répondre aux besoins de la  maintenance  (prédictive, préventive...)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 l’électronique embarquée pour la sécurité, la  signalisation (normes ERTMS, localisation des  trains, évolution des  postes d’aiguillage,..), l’information aux passagers...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 Conduite automatisée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Pour assurer un report modal vers le train et rendre la mobilité accessible à tous, l’offre sur les lignes de desserte fine du territoire pourrait être amenée à se renouveler, avec de  nouvelles solutions plus </a:t>
              </a:r>
              <a:r>
                <a:rPr lang="fr-FR" sz="1100"/>
                <a:t>écologiques :</a:t>
              </a: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 Les innovations technologiques  et l’économie circulaire pour améliorer la performance environnementale  du mode ferroviaire  (trains et voies) : </a:t>
              </a:r>
              <a:r>
                <a:rPr lang="fr-FR" sz="1100" dirty="0" err="1"/>
                <a:t>décarbonation</a:t>
              </a:r>
              <a:r>
                <a:rPr lang="fr-FR" sz="1100" dirty="0"/>
                <a:t>, matériaux recyclable s, allégés, motorisation électrique, H2....) .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Ces développements doivent consolider la compétitivité et la souveraineté de l’industrie ferroviaire française, protéger l’emploi et développer les exportations dans un contexte de compétition internationale  aiguë</a:t>
              </a:r>
            </a:p>
            <a:p>
              <a:pPr marL="134938" indent="-123825">
                <a:lnSpc>
                  <a:spcPct val="80000"/>
                </a:lnSpc>
                <a:spcBef>
                  <a:spcPts val="200"/>
                </a:spcBef>
                <a:spcAft>
                  <a:spcPts val="400"/>
                </a:spcAft>
                <a:buClr>
                  <a:srgbClr val="FFD83A"/>
                </a:buClr>
                <a:buFont typeface="Arial" panose="020B0604020202020204" pitchFamily="34" charset="0"/>
                <a:buChar char="•"/>
              </a:pPr>
              <a:endParaRPr lang="fr-FR" sz="1100" dirty="0"/>
            </a:p>
          </p:txBody>
        </p:sp>
        <p:sp>
          <p:nvSpPr>
            <p:cNvPr id="23" name="ZoneTexte 22">
              <a:extLst>
                <a:ext uri="{FF2B5EF4-FFF2-40B4-BE49-F238E27FC236}">
                  <a16:creationId xmlns:a16="http://schemas.microsoft.com/office/drawing/2014/main" id="{B7DC8EF6-781D-4EE8-81D7-FA908A55CABC}"/>
                </a:ext>
              </a:extLst>
            </p:cNvPr>
            <p:cNvSpPr txBox="1"/>
            <p:nvPr/>
          </p:nvSpPr>
          <p:spPr>
            <a:xfrm>
              <a:off x="939907" y="1921733"/>
              <a:ext cx="4665027" cy="279210"/>
            </a:xfrm>
            <a:prstGeom prst="rect">
              <a:avLst/>
            </a:prstGeom>
            <a:solidFill>
              <a:srgbClr val="FFD83A"/>
            </a:solidFill>
          </p:spPr>
          <p:txBody>
            <a:bodyPr wrap="square" rtlCol="0">
              <a:spAutoFit/>
            </a:bodyPr>
            <a:lstStyle/>
            <a:p>
              <a:pPr algn="just"/>
              <a:r>
                <a:rPr lang="fr-FR" sz="1400" b="1" dirty="0">
                  <a:solidFill>
                    <a:srgbClr val="263338"/>
                  </a:solidFill>
                </a:rPr>
                <a:t>Enjeux, questionnements</a:t>
              </a:r>
              <a:endParaRPr lang="fr-FR" sz="1400" dirty="0">
                <a:solidFill>
                  <a:srgbClr val="788F9B"/>
                </a:solidFill>
                <a:latin typeface="+mj-lt"/>
              </a:endParaRPr>
            </a:p>
          </p:txBody>
        </p:sp>
      </p:grpSp>
      <p:graphicFrame>
        <p:nvGraphicFramePr>
          <p:cNvPr id="24" name="Tableau 23">
            <a:extLst>
              <a:ext uri="{FF2B5EF4-FFF2-40B4-BE49-F238E27FC236}">
                <a16:creationId xmlns:a16="http://schemas.microsoft.com/office/drawing/2014/main" id="{C653D3F3-8CBB-4D63-9A00-0DE398563798}"/>
              </a:ext>
            </a:extLst>
          </p:cNvPr>
          <p:cNvGraphicFramePr>
            <a:graphicFrameLocks noGrp="1"/>
          </p:cNvGraphicFramePr>
          <p:nvPr/>
        </p:nvGraphicFramePr>
        <p:xfrm>
          <a:off x="411796" y="1290619"/>
          <a:ext cx="4686677" cy="1344921"/>
        </p:xfrm>
        <a:graphic>
          <a:graphicData uri="http://schemas.openxmlformats.org/drawingml/2006/table">
            <a:tbl>
              <a:tblPr firstRow="1" firstCol="1" bandRow="1"/>
              <a:tblGrid>
                <a:gridCol w="2340640">
                  <a:extLst>
                    <a:ext uri="{9D8B030D-6E8A-4147-A177-3AD203B41FA5}">
                      <a16:colId xmlns:a16="http://schemas.microsoft.com/office/drawing/2014/main" val="2927450741"/>
                    </a:ext>
                  </a:extLst>
                </a:gridCol>
                <a:gridCol w="2346037">
                  <a:extLst>
                    <a:ext uri="{9D8B030D-6E8A-4147-A177-3AD203B41FA5}">
                      <a16:colId xmlns:a16="http://schemas.microsoft.com/office/drawing/2014/main" val="1004348677"/>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Forces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0">
                <a:tc>
                  <a:txBody>
                    <a:bodyPr/>
                    <a:lstStyle/>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Écosystème riche d’acteurs régionaux (grandes entreprises, 1 cluster dédié, 2 pôles de compétitivité, </a:t>
                      </a:r>
                      <a:r>
                        <a:rPr lang="fr-FR" sz="1100" kern="1200" dirty="0" err="1">
                          <a:solidFill>
                            <a:schemeClr val="tx1"/>
                          </a:solidFill>
                          <a:latin typeface="+mn-lt"/>
                          <a:ea typeface="+mn-ea"/>
                          <a:cs typeface="+mn-cs"/>
                        </a:rPr>
                        <a:t>technicentres</a:t>
                      </a:r>
                      <a:r>
                        <a:rPr lang="fr-FR" sz="1100" kern="1200" dirty="0">
                          <a:solidFill>
                            <a:schemeClr val="tx1"/>
                          </a:solidFill>
                          <a:latin typeface="+mn-lt"/>
                          <a:ea typeface="+mn-ea"/>
                          <a:cs typeface="+mn-cs"/>
                        </a:rPr>
                        <a:t>, centres d’excellence mondiaux, </a:t>
                      </a:r>
                      <a:r>
                        <a:rPr lang="fr-FR" sz="1100" kern="1200" dirty="0" err="1">
                          <a:solidFill>
                            <a:schemeClr val="tx1"/>
                          </a:solidFill>
                          <a:latin typeface="+mn-lt"/>
                          <a:ea typeface="+mn-ea"/>
                          <a:cs typeface="+mn-cs"/>
                        </a:rPr>
                        <a:t>etc</a:t>
                      </a:r>
                      <a:r>
                        <a:rPr lang="fr-FR" sz="1100" kern="1200" dirty="0">
                          <a:solidFill>
                            <a:schemeClr val="tx1"/>
                          </a:solidFill>
                          <a:latin typeface="+mn-lt"/>
                          <a:ea typeface="+mn-ea"/>
                          <a:cs typeface="+mn-cs"/>
                        </a:rPr>
                        <a:t>)</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Hydrogène : politique H2 de la Région et écosystème régional favorable</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Réseau ferré vieillissant et parfois obsolète (600 km de dessertes fines)</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Manque de compétences disponibles et difficultés à recruter, chantiers et palettes des métiers de la maintenance peu connus</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248648041"/>
                  </a:ext>
                </a:extLst>
              </a:tr>
            </a:tbl>
          </a:graphicData>
        </a:graphic>
      </p:graphicFrame>
      <p:graphicFrame>
        <p:nvGraphicFramePr>
          <p:cNvPr id="25" name="Tableau 24">
            <a:extLst>
              <a:ext uri="{FF2B5EF4-FFF2-40B4-BE49-F238E27FC236}">
                <a16:creationId xmlns:a16="http://schemas.microsoft.com/office/drawing/2014/main" id="{600334E6-DE87-4AA2-9A3E-CC594A522C72}"/>
              </a:ext>
            </a:extLst>
          </p:cNvPr>
          <p:cNvGraphicFramePr>
            <a:graphicFrameLocks noGrp="1"/>
          </p:cNvGraphicFramePr>
          <p:nvPr/>
        </p:nvGraphicFramePr>
        <p:xfrm>
          <a:off x="411796" y="3099145"/>
          <a:ext cx="4695913" cy="3169911"/>
        </p:xfrm>
        <a:graphic>
          <a:graphicData uri="http://schemas.openxmlformats.org/drawingml/2006/table">
            <a:tbl>
              <a:tblPr firstRow="1" firstCol="1" bandRow="1"/>
              <a:tblGrid>
                <a:gridCol w="2340640">
                  <a:extLst>
                    <a:ext uri="{9D8B030D-6E8A-4147-A177-3AD203B41FA5}">
                      <a16:colId xmlns:a16="http://schemas.microsoft.com/office/drawing/2014/main" val="3846492149"/>
                    </a:ext>
                  </a:extLst>
                </a:gridCol>
                <a:gridCol w="2355273">
                  <a:extLst>
                    <a:ext uri="{9D8B030D-6E8A-4147-A177-3AD203B41FA5}">
                      <a16:colId xmlns:a16="http://schemas.microsoft.com/office/drawing/2014/main" val="2070262005"/>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Opportunités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Menaces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525585772"/>
                  </a:ext>
                </a:extLst>
              </a:tr>
              <a:tr h="0">
                <a:tc>
                  <a:txBody>
                    <a:bodyPr/>
                    <a:lstStyle/>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Rénovation des matériels constitue aussi un enjeu de développement durable dans une logique d'économie circulaire</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Réforme du pacte ferroviaire (2018) et ampleur des investissements publics engagés ou prévus au cours des prochaines années à destination des entreprises promotrices de la mobilité ferroviaire (industriels et opérateurs)</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Plan Care (grappe d’entreprises pour développer les relations donneurs d’ordre /fournisseurs)</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Transition écologique (déploiement train à batterie, à hydrogène,  développer des systèmes de trains légers pour les petites lignes et voies répondant aux enjeux de l’économie circulaire)</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Européanisation des marchés</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marR="0" lvl="0" indent="-123825"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lang="fr-FR" sz="1100" kern="1200" dirty="0">
                          <a:solidFill>
                            <a:schemeClr val="tx1"/>
                          </a:solidFill>
                          <a:latin typeface="+mn-lt"/>
                          <a:ea typeface="+mn-ea"/>
                          <a:cs typeface="+mn-cs"/>
                        </a:rPr>
                        <a:t>Ne pas prendre le virage des transitions notamment numérique et écologique (décarbonation des procédés industriels) </a:t>
                      </a:r>
                    </a:p>
                    <a:p>
                      <a:pPr marL="134938" marR="0" lvl="0" indent="-123825"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lang="fr-FR" sz="1100" kern="1200" dirty="0">
                          <a:solidFill>
                            <a:schemeClr val="tx1"/>
                          </a:solidFill>
                          <a:latin typeface="+mn-lt"/>
                          <a:ea typeface="+mn-ea"/>
                          <a:cs typeface="+mn-cs"/>
                        </a:rPr>
                        <a:t>Ne pas engager d’actions visant à retrouver la compétitivité et la souveraineté de la filière (appui des commandes publiques, soutien tissu industriel local, soutien de l’effort des entreprises à l’export) </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Ouverture du marché domestique français à la concurrence </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Ne pas obtenir la réciprocité dans l’ouverture des marchés et la lutte contre les distorsions de concurrence </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3094909756"/>
                  </a:ext>
                </a:extLst>
              </a:tr>
            </a:tbl>
          </a:graphicData>
        </a:graphic>
      </p:graphicFrame>
      <p:sp>
        <p:nvSpPr>
          <p:cNvPr id="21" name="ZoneTexte 20">
            <a:extLst>
              <a:ext uri="{FF2B5EF4-FFF2-40B4-BE49-F238E27FC236}">
                <a16:creationId xmlns:a16="http://schemas.microsoft.com/office/drawing/2014/main" id="{A2017FEA-4B67-4D6F-86F5-647E32FF4C7F}"/>
              </a:ext>
            </a:extLst>
          </p:cNvPr>
          <p:cNvSpPr txBox="1"/>
          <p:nvPr/>
        </p:nvSpPr>
        <p:spPr>
          <a:xfrm>
            <a:off x="1179068" y="106416"/>
            <a:ext cx="9313671"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M</a:t>
            </a:r>
            <a:r>
              <a:rPr lang="fr-FR" sz="4200" spc="-165">
                <a:solidFill>
                  <a:srgbClr val="465A64"/>
                </a:solidFill>
                <a:latin typeface="+mj-lt"/>
              </a:rPr>
              <a:t>obilité durable, intelligente et connectée </a:t>
            </a:r>
            <a:r>
              <a:rPr lang="fr-FR" sz="2400" spc="-165">
                <a:solidFill>
                  <a:srgbClr val="465A64"/>
                </a:solidFill>
                <a:latin typeface="Calibri Light" panose="020F0302020204030204"/>
              </a:rPr>
              <a:t>(RIS3)</a:t>
            </a:r>
            <a:endParaRPr lang="fr-FR" sz="2400" spc="-165">
              <a:solidFill>
                <a:srgbClr val="465A64"/>
              </a:solidFill>
              <a:latin typeface="+mj-lt"/>
            </a:endParaRPr>
          </a:p>
          <a:p>
            <a:pPr>
              <a:lnSpc>
                <a:spcPct val="70000"/>
              </a:lnSpc>
            </a:pPr>
            <a:r>
              <a:rPr lang="fr-FR" sz="2400" spc="-165">
                <a:solidFill>
                  <a:srgbClr val="465A64"/>
                </a:solidFill>
                <a:latin typeface="+mj-lt"/>
              </a:rPr>
              <a:t>Ferroviaire</a:t>
            </a:r>
          </a:p>
        </p:txBody>
      </p:sp>
      <p:sp>
        <p:nvSpPr>
          <p:cNvPr id="20" name="Espace réservé du pied de page 3">
            <a:extLst>
              <a:ext uri="{FF2B5EF4-FFF2-40B4-BE49-F238E27FC236}">
                <a16:creationId xmlns:a16="http://schemas.microsoft.com/office/drawing/2014/main" id="{97E21442-1925-3148-874D-0EF283FFC203}"/>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grpSp>
        <p:nvGrpSpPr>
          <p:cNvPr id="11" name="Groupe 10">
            <a:extLst>
              <a:ext uri="{FF2B5EF4-FFF2-40B4-BE49-F238E27FC236}">
                <a16:creationId xmlns:a16="http://schemas.microsoft.com/office/drawing/2014/main" id="{E13F9876-E89B-4742-85F6-9C01491651F3}"/>
              </a:ext>
            </a:extLst>
          </p:cNvPr>
          <p:cNvGrpSpPr/>
          <p:nvPr/>
        </p:nvGrpSpPr>
        <p:grpSpPr>
          <a:xfrm>
            <a:off x="5357143" y="907437"/>
            <a:ext cx="4922874" cy="2191708"/>
            <a:chOff x="1272134" y="1921733"/>
            <a:chExt cx="4332800" cy="2198087"/>
          </a:xfrm>
        </p:grpSpPr>
        <p:sp>
          <p:nvSpPr>
            <p:cNvPr id="12" name="ZoneTexte 11">
              <a:extLst>
                <a:ext uri="{FF2B5EF4-FFF2-40B4-BE49-F238E27FC236}">
                  <a16:creationId xmlns:a16="http://schemas.microsoft.com/office/drawing/2014/main" id="{BCC29EFA-79AD-4E05-AA9B-2B4BF2D35FBF}"/>
                </a:ext>
              </a:extLst>
            </p:cNvPr>
            <p:cNvSpPr txBox="1"/>
            <p:nvPr/>
          </p:nvSpPr>
          <p:spPr>
            <a:xfrm>
              <a:off x="1272134" y="2252345"/>
              <a:ext cx="4332800" cy="1867475"/>
            </a:xfrm>
            <a:prstGeom prst="rect">
              <a:avLst/>
            </a:prstGeom>
            <a:solidFill>
              <a:schemeClr val="bg1"/>
            </a:solidFill>
          </p:spPr>
          <p:txBody>
            <a:bodyPr wrap="square" lIns="0" tIns="46800" rIns="0" rtlCol="0">
              <a:noAutofit/>
            </a:bodyPr>
            <a:lstStyle/>
            <a:p>
              <a:pPr marL="11113">
                <a:lnSpc>
                  <a:spcPct val="75000"/>
                </a:lnSpc>
                <a:spcBef>
                  <a:spcPts val="200"/>
                </a:spcBef>
                <a:spcAft>
                  <a:spcPts val="300"/>
                </a:spcAft>
                <a:buClr>
                  <a:srgbClr val="FFD83A"/>
                </a:buClr>
              </a:pPr>
              <a:r>
                <a:rPr lang="fr-FR" sz="1100" dirty="0"/>
                <a:t>Un Ecosystème dense: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200 entreprises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6 850 salariés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3 800 agents de la SNCF</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Présence d’Alstom qui dispose de 4 centres d'excellence d'envergure mondiale dans la région : Belfort, Ornans, Le Creusot, Sens.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1 cluster dédié (Mecateamcluster) avec halles de maintenance et voie-écoles pour la formation, 2 pôles de compétitivité (Pôle Véhicule du Futur et </a:t>
              </a:r>
              <a:r>
                <a:rPr lang="fr-FR" sz="1100" dirty="0" err="1"/>
                <a:t>Polyméris</a:t>
              </a:r>
              <a:r>
                <a:rPr lang="fr-FR" sz="1100" dirty="0"/>
                <a:t>)</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4 </a:t>
              </a:r>
              <a:r>
                <a:rPr lang="fr-FR" sz="1100" dirty="0" err="1"/>
                <a:t>technicentres</a:t>
              </a:r>
              <a:r>
                <a:rPr lang="fr-FR" sz="1100" dirty="0"/>
                <a:t>  SNCF (Dijon, Perrigny, Nevers, Besançon), </a:t>
              </a:r>
              <a:br>
                <a:rPr lang="fr-FR" sz="1100" dirty="0"/>
              </a:br>
              <a:r>
                <a:rPr lang="fr-FR" sz="1100" dirty="0"/>
                <a:t>1 gare de triage (Gevrey-Chambertin)</a:t>
              </a:r>
              <a:endParaRPr lang="fr-FR" sz="1100" b="1" dirty="0"/>
            </a:p>
          </p:txBody>
        </p:sp>
        <p:sp>
          <p:nvSpPr>
            <p:cNvPr id="14" name="ZoneTexte 13">
              <a:extLst>
                <a:ext uri="{FF2B5EF4-FFF2-40B4-BE49-F238E27FC236}">
                  <a16:creationId xmlns:a16="http://schemas.microsoft.com/office/drawing/2014/main" id="{4962C35B-E659-4E23-9D49-FB0841DB7A16}"/>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dirty="0">
                  <a:solidFill>
                    <a:srgbClr val="263338"/>
                  </a:solidFill>
                </a:rPr>
                <a:t>Principales données</a:t>
              </a:r>
              <a:endParaRPr lang="fr-FR" sz="1400" dirty="0">
                <a:solidFill>
                  <a:srgbClr val="788F9B"/>
                </a:solidFill>
                <a:latin typeface="+mj-lt"/>
              </a:endParaRPr>
            </a:p>
          </p:txBody>
        </p:sp>
      </p:grpSp>
    </p:spTree>
    <p:extLst>
      <p:ext uri="{BB962C8B-B14F-4D97-AF65-F5344CB8AC3E}">
        <p14:creationId xmlns:p14="http://schemas.microsoft.com/office/powerpoint/2010/main" val="126294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26</a:t>
            </a:fld>
            <a:endParaRPr lang="fr-F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6" y="560054"/>
            <a:ext cx="857674" cy="400110"/>
          </a:xfrm>
          <a:prstGeom prst="rect">
            <a:avLst/>
          </a:prstGeom>
          <a:solidFill>
            <a:srgbClr val="0070C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industrielle</a:t>
            </a:r>
          </a:p>
        </p:txBody>
      </p:sp>
      <p:grpSp>
        <p:nvGrpSpPr>
          <p:cNvPr id="18" name="Groupe 17">
            <a:extLst>
              <a:ext uri="{FF2B5EF4-FFF2-40B4-BE49-F238E27FC236}">
                <a16:creationId xmlns:a16="http://schemas.microsoft.com/office/drawing/2014/main" id="{F569BED2-69D8-497D-AF12-C0728CA78BD7}"/>
              </a:ext>
            </a:extLst>
          </p:cNvPr>
          <p:cNvGrpSpPr/>
          <p:nvPr/>
        </p:nvGrpSpPr>
        <p:grpSpPr>
          <a:xfrm>
            <a:off x="5714839" y="4048827"/>
            <a:ext cx="4615467" cy="2468128"/>
            <a:chOff x="1269939" y="1921733"/>
            <a:chExt cx="4334995" cy="5140003"/>
          </a:xfrm>
        </p:grpSpPr>
        <p:sp>
          <p:nvSpPr>
            <p:cNvPr id="19" name="ZoneTexte 18">
              <a:extLst>
                <a:ext uri="{FF2B5EF4-FFF2-40B4-BE49-F238E27FC236}">
                  <a16:creationId xmlns:a16="http://schemas.microsoft.com/office/drawing/2014/main" id="{F8A04FCF-01BD-4982-9B2A-1EABDDCBD662}"/>
                </a:ext>
              </a:extLst>
            </p:cNvPr>
            <p:cNvSpPr txBox="1"/>
            <p:nvPr/>
          </p:nvSpPr>
          <p:spPr>
            <a:xfrm>
              <a:off x="1269939" y="2694269"/>
              <a:ext cx="4332800" cy="4367467"/>
            </a:xfrm>
            <a:prstGeom prst="rect">
              <a:avLst/>
            </a:prstGeom>
            <a:solidFill>
              <a:schemeClr val="bg1"/>
            </a:solidFill>
          </p:spPr>
          <p:txBody>
            <a:bodyPr wrap="square" lIns="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Consolidation des entreprises, diversification des donneurs d’ordres, intégration de l’excellence opérationnelle et de l’industrie 4.0.</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Structuration d’une filière régionale dans l’aviation générale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Des enjeux environnementaux et sécuritaires toujours plus prégnants, et souvent différents entre pays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Moderniser et renforcer le système industriel</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Faire évoluer les métiers afin de s’adapter au marché</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Continuer à attirer et former les compétences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Répondre aux objectifs internationaux en termes d’efficacité énergétique et de réduction des émissions polluantes.</a:t>
              </a:r>
            </a:p>
            <a:p>
              <a:pPr marL="134938" indent="-123825">
                <a:lnSpc>
                  <a:spcPct val="80000"/>
                </a:lnSpc>
                <a:spcBef>
                  <a:spcPts val="200"/>
                </a:spcBef>
                <a:spcAft>
                  <a:spcPts val="400"/>
                </a:spcAft>
                <a:buClr>
                  <a:srgbClr val="FFD83A"/>
                </a:buClr>
                <a:buFont typeface="Arial" panose="020B0604020202020204" pitchFamily="34" charset="0"/>
                <a:buChar char="•"/>
              </a:pPr>
              <a:endParaRPr lang="fr-FR" sz="500" dirty="0"/>
            </a:p>
          </p:txBody>
        </p:sp>
        <p:sp>
          <p:nvSpPr>
            <p:cNvPr id="23" name="ZoneTexte 22">
              <a:extLst>
                <a:ext uri="{FF2B5EF4-FFF2-40B4-BE49-F238E27FC236}">
                  <a16:creationId xmlns:a16="http://schemas.microsoft.com/office/drawing/2014/main" id="{B7DC8EF6-781D-4EE8-81D7-FA908A55CABC}"/>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dirty="0">
                  <a:solidFill>
                    <a:srgbClr val="263338"/>
                  </a:solidFill>
                </a:rPr>
                <a:t>Enjeux, questionnements</a:t>
              </a:r>
              <a:endParaRPr lang="fr-FR" sz="1400" dirty="0">
                <a:solidFill>
                  <a:srgbClr val="788F9B"/>
                </a:solidFill>
                <a:latin typeface="+mj-lt"/>
              </a:endParaRPr>
            </a:p>
          </p:txBody>
        </p:sp>
      </p:grpSp>
      <p:graphicFrame>
        <p:nvGraphicFramePr>
          <p:cNvPr id="24" name="Tableau 23">
            <a:extLst>
              <a:ext uri="{FF2B5EF4-FFF2-40B4-BE49-F238E27FC236}">
                <a16:creationId xmlns:a16="http://schemas.microsoft.com/office/drawing/2014/main" id="{C653D3F3-8CBB-4D63-9A00-0DE398563798}"/>
              </a:ext>
            </a:extLst>
          </p:cNvPr>
          <p:cNvGraphicFramePr>
            <a:graphicFrameLocks noGrp="1"/>
          </p:cNvGraphicFramePr>
          <p:nvPr/>
        </p:nvGraphicFramePr>
        <p:xfrm>
          <a:off x="411797" y="1324086"/>
          <a:ext cx="4934110" cy="3172451"/>
        </p:xfrm>
        <a:graphic>
          <a:graphicData uri="http://schemas.openxmlformats.org/drawingml/2006/table">
            <a:tbl>
              <a:tblPr firstRow="1" firstCol="1" bandRow="1"/>
              <a:tblGrid>
                <a:gridCol w="2557060">
                  <a:extLst>
                    <a:ext uri="{9D8B030D-6E8A-4147-A177-3AD203B41FA5}">
                      <a16:colId xmlns:a16="http://schemas.microsoft.com/office/drawing/2014/main" val="2927450741"/>
                    </a:ext>
                  </a:extLst>
                </a:gridCol>
                <a:gridCol w="2377050">
                  <a:extLst>
                    <a:ext uri="{9D8B030D-6E8A-4147-A177-3AD203B41FA5}">
                      <a16:colId xmlns:a16="http://schemas.microsoft.com/office/drawing/2014/main" val="1004348677"/>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Forces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0">
                <a:tc>
                  <a:txBody>
                    <a:bodyPr/>
                    <a:lstStyle/>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acteurs régionaux historiques et notoires (entreprises, cluster PMT ASD, pôles de compétitivité, laboratoires de recherche, etc.)</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acteurs positionnés sur l’aviation générale</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Spécificité régionale de la mécanique et  micromécanique</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Beaucoup d’entreprises sous-traitantes majoritairement multi filières </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 tissu de PME aux compétences reconnues par la filière</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Des entreprises et acteurs régionaux qui développent des solutions hydrogène pour l’aéronautique</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Participation à une filière française d’excellence fortement exportatrice</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endParaRPr lang="fr-FR" sz="1100" kern="1200" dirty="0">
                        <a:solidFill>
                          <a:schemeClr val="tx1"/>
                        </a:solidFill>
                        <a:latin typeface="+mn-lt"/>
                        <a:ea typeface="+mn-ea"/>
                        <a:cs typeface="+mn-cs"/>
                      </a:endParaRP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endParaRPr lang="fr-FR" sz="1100" kern="1200" dirty="0">
                        <a:solidFill>
                          <a:schemeClr val="tx1"/>
                        </a:solidFill>
                        <a:latin typeface="+mn-lt"/>
                        <a:ea typeface="+mn-ea"/>
                        <a:cs typeface="+mn-cs"/>
                      </a:endParaRP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Encore peu de synergies entre acteurs régionaux de la filière</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Beaucoup d’entreprises de petite taille</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Éloignement géographique des donneurs d’ordre</a:t>
                      </a:r>
                    </a:p>
                    <a:p>
                      <a:pPr marL="11113" lvl="0" indent="0" algn="l" defTabSz="457200" rtl="0" eaLnBrk="1" latinLnBrk="0" hangingPunct="1">
                        <a:lnSpc>
                          <a:spcPct val="75000"/>
                        </a:lnSpc>
                        <a:spcBef>
                          <a:spcPts val="200"/>
                        </a:spcBef>
                        <a:spcAft>
                          <a:spcPts val="300"/>
                        </a:spcAft>
                        <a:buClr>
                          <a:srgbClr val="FF0000"/>
                        </a:buClr>
                        <a:buFont typeface="Arial" panose="020B0604020202020204" pitchFamily="34" charset="0"/>
                        <a:buNone/>
                        <a:tabLst/>
                      </a:pPr>
                      <a:endParaRPr lang="fr-FR" sz="1100" kern="1200" dirty="0">
                        <a:solidFill>
                          <a:schemeClr val="tx1"/>
                        </a:solidFill>
                        <a:latin typeface="+mn-lt"/>
                        <a:ea typeface="+mn-ea"/>
                        <a:cs typeface="+mn-cs"/>
                      </a:endParaRP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248648041"/>
                  </a:ext>
                </a:extLst>
              </a:tr>
            </a:tbl>
          </a:graphicData>
        </a:graphic>
      </p:graphicFrame>
      <p:graphicFrame>
        <p:nvGraphicFramePr>
          <p:cNvPr id="25" name="Tableau 24">
            <a:extLst>
              <a:ext uri="{FF2B5EF4-FFF2-40B4-BE49-F238E27FC236}">
                <a16:creationId xmlns:a16="http://schemas.microsoft.com/office/drawing/2014/main" id="{600334E6-DE87-4AA2-9A3E-CC594A522C72}"/>
              </a:ext>
            </a:extLst>
          </p:cNvPr>
          <p:cNvGraphicFramePr>
            <a:graphicFrameLocks noGrp="1"/>
          </p:cNvGraphicFramePr>
          <p:nvPr/>
        </p:nvGraphicFramePr>
        <p:xfrm>
          <a:off x="411797" y="4269347"/>
          <a:ext cx="4934110" cy="2027088"/>
        </p:xfrm>
        <a:graphic>
          <a:graphicData uri="http://schemas.openxmlformats.org/drawingml/2006/table">
            <a:tbl>
              <a:tblPr firstRow="1" firstCol="1" bandRow="1"/>
              <a:tblGrid>
                <a:gridCol w="2557060">
                  <a:extLst>
                    <a:ext uri="{9D8B030D-6E8A-4147-A177-3AD203B41FA5}">
                      <a16:colId xmlns:a16="http://schemas.microsoft.com/office/drawing/2014/main" val="3846492149"/>
                    </a:ext>
                  </a:extLst>
                </a:gridCol>
                <a:gridCol w="2377050">
                  <a:extLst>
                    <a:ext uri="{9D8B030D-6E8A-4147-A177-3AD203B41FA5}">
                      <a16:colId xmlns:a16="http://schemas.microsoft.com/office/drawing/2014/main" val="2070262005"/>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Opportunités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Menaces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525585772"/>
                  </a:ext>
                </a:extLst>
              </a:tr>
              <a:tr h="1828968">
                <a:tc>
                  <a:txBody>
                    <a:bodyPr/>
                    <a:lstStyle/>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Malgré la crise, un secteur qui restera en croissance sur les prochaines années</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Une orientation politique forte de l’Etat français et de l’UE vers l’avion décarboné</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Évolution réglementaire : imposition aux compagnies aériennes de ne plus desservir les destinations pour lesquelles il existe une alternative Train à moins de 2h30 =&gt; opportunité pour les aéroports régionaux Dole et Dijon</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endParaRPr lang="fr-FR" sz="1100" kern="1200" dirty="0">
                        <a:solidFill>
                          <a:schemeClr val="tx1"/>
                        </a:solidFill>
                        <a:latin typeface="+mn-lt"/>
                        <a:ea typeface="+mn-ea"/>
                        <a:cs typeface="+mn-cs"/>
                      </a:endParaRP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 marché d’excellence qui a de fortes exigences d’excellence industrielle et d’investissement </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Concentration entrepreneuriale de la sous-traitance </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Les entreprises régionales et les donneurs d’ordre pourront-ils prendre en compte les obligations écologiques ?</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3094909756"/>
                  </a:ext>
                </a:extLst>
              </a:tr>
            </a:tbl>
          </a:graphicData>
        </a:graphic>
      </p:graphicFrame>
      <p:sp>
        <p:nvSpPr>
          <p:cNvPr id="21" name="ZoneTexte 20">
            <a:extLst>
              <a:ext uri="{FF2B5EF4-FFF2-40B4-BE49-F238E27FC236}">
                <a16:creationId xmlns:a16="http://schemas.microsoft.com/office/drawing/2014/main" id="{A2017FEA-4B67-4D6F-86F5-647E32FF4C7F}"/>
              </a:ext>
            </a:extLst>
          </p:cNvPr>
          <p:cNvSpPr txBox="1"/>
          <p:nvPr/>
        </p:nvSpPr>
        <p:spPr>
          <a:xfrm>
            <a:off x="1179068" y="106416"/>
            <a:ext cx="9313671"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M</a:t>
            </a:r>
            <a:r>
              <a:rPr lang="fr-FR" sz="4200" spc="-165">
                <a:solidFill>
                  <a:srgbClr val="465A64"/>
                </a:solidFill>
                <a:latin typeface="+mj-lt"/>
              </a:rPr>
              <a:t>obilité durable, intelligente et connectée </a:t>
            </a:r>
            <a:r>
              <a:rPr lang="fr-FR" sz="2400" spc="-165">
                <a:solidFill>
                  <a:srgbClr val="465A64"/>
                </a:solidFill>
                <a:latin typeface="Calibri Light" panose="020F0302020204030204"/>
              </a:rPr>
              <a:t>(RIS3)</a:t>
            </a:r>
            <a:endParaRPr lang="fr-FR" sz="2400" spc="-165">
              <a:solidFill>
                <a:srgbClr val="465A64"/>
              </a:solidFill>
              <a:latin typeface="+mj-lt"/>
            </a:endParaRPr>
          </a:p>
          <a:p>
            <a:pPr>
              <a:lnSpc>
                <a:spcPct val="70000"/>
              </a:lnSpc>
            </a:pPr>
            <a:r>
              <a:rPr lang="fr-FR" sz="2400" spc="-165">
                <a:solidFill>
                  <a:srgbClr val="465A64"/>
                </a:solidFill>
                <a:latin typeface="+mj-lt"/>
              </a:rPr>
              <a:t>Aéronautique</a:t>
            </a:r>
          </a:p>
        </p:txBody>
      </p:sp>
      <p:sp>
        <p:nvSpPr>
          <p:cNvPr id="20" name="Espace réservé du pied de page 3">
            <a:extLst>
              <a:ext uri="{FF2B5EF4-FFF2-40B4-BE49-F238E27FC236}">
                <a16:creationId xmlns:a16="http://schemas.microsoft.com/office/drawing/2014/main" id="{5797B892-E5B1-594E-A31F-0CD272FE4273}"/>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grpSp>
        <p:nvGrpSpPr>
          <p:cNvPr id="11" name="Groupe 10">
            <a:extLst>
              <a:ext uri="{FF2B5EF4-FFF2-40B4-BE49-F238E27FC236}">
                <a16:creationId xmlns:a16="http://schemas.microsoft.com/office/drawing/2014/main" id="{E13F9876-E89B-4742-85F6-9C01491651F3}"/>
              </a:ext>
            </a:extLst>
          </p:cNvPr>
          <p:cNvGrpSpPr/>
          <p:nvPr/>
        </p:nvGrpSpPr>
        <p:grpSpPr>
          <a:xfrm>
            <a:off x="5714839" y="1053830"/>
            <a:ext cx="4086845" cy="2861445"/>
            <a:chOff x="1269614" y="1782128"/>
            <a:chExt cx="4406416" cy="5063461"/>
          </a:xfrm>
        </p:grpSpPr>
        <p:sp>
          <p:nvSpPr>
            <p:cNvPr id="12" name="ZoneTexte 11">
              <a:extLst>
                <a:ext uri="{FF2B5EF4-FFF2-40B4-BE49-F238E27FC236}">
                  <a16:creationId xmlns:a16="http://schemas.microsoft.com/office/drawing/2014/main" id="{BCC29EFA-79AD-4E05-AA9B-2B4BF2D35FBF}"/>
                </a:ext>
              </a:extLst>
            </p:cNvPr>
            <p:cNvSpPr txBox="1"/>
            <p:nvPr/>
          </p:nvSpPr>
          <p:spPr>
            <a:xfrm>
              <a:off x="1272134" y="2478121"/>
              <a:ext cx="4403896" cy="4367468"/>
            </a:xfrm>
            <a:prstGeom prst="rect">
              <a:avLst/>
            </a:prstGeom>
            <a:solidFill>
              <a:schemeClr val="bg1"/>
            </a:solidFill>
          </p:spPr>
          <p:txBody>
            <a:bodyPr wrap="square" lIns="0" tIns="46800" rIns="0" rtlCol="0">
              <a:noAutofit/>
            </a:bodyPr>
            <a:lstStyle/>
            <a:p>
              <a:pPr marL="11113">
                <a:lnSpc>
                  <a:spcPct val="75000"/>
                </a:lnSpc>
                <a:spcBef>
                  <a:spcPts val="200"/>
                </a:spcBef>
                <a:spcAft>
                  <a:spcPts val="300"/>
                </a:spcAft>
                <a:buClr>
                  <a:srgbClr val="FFD83A"/>
                </a:buClr>
              </a:pPr>
              <a:r>
                <a:rPr lang="fr-FR" sz="1100" dirty="0"/>
                <a:t>Une filière qui s'organise en 3 segments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l'aéronautique commerciale et de défense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l'aéronautique générale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les infrastructures aéroportuaires</a:t>
              </a:r>
            </a:p>
            <a:p>
              <a:pPr marL="11113">
                <a:lnSpc>
                  <a:spcPct val="75000"/>
                </a:lnSpc>
                <a:spcBef>
                  <a:spcPts val="200"/>
                </a:spcBef>
                <a:spcAft>
                  <a:spcPts val="300"/>
                </a:spcAft>
                <a:buClr>
                  <a:srgbClr val="FFD83A"/>
                </a:buCl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350</a:t>
              </a:r>
              <a:r>
                <a:rPr lang="fr-FR" sz="1100" dirty="0"/>
                <a:t> entreprises directes et sous-traitantes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16 500 </a:t>
              </a:r>
              <a:r>
                <a:rPr lang="fr-FR" sz="1100" dirty="0"/>
                <a:t>emplois directs et indirects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Des grand donneur d’ordre implantés sur le territoire : </a:t>
              </a:r>
              <a:r>
                <a:rPr lang="fr-FR" sz="1100" b="1" dirty="0"/>
                <a:t>Safran</a:t>
              </a:r>
              <a:r>
                <a:rPr lang="fr-FR" sz="1100" dirty="0"/>
                <a:t> (4 sites), </a:t>
              </a:r>
              <a:r>
                <a:rPr lang="fr-FR" sz="1100" b="1" dirty="0"/>
                <a:t>SKF Aerospace </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1113">
                <a:lnSpc>
                  <a:spcPct val="75000"/>
                </a:lnSpc>
                <a:spcBef>
                  <a:spcPts val="200"/>
                </a:spcBef>
                <a:spcAft>
                  <a:spcPts val="300"/>
                </a:spcAft>
                <a:buClr>
                  <a:srgbClr val="FFD83A"/>
                </a:buClr>
              </a:pPr>
              <a:r>
                <a:rPr lang="fr-FR" sz="1100" dirty="0"/>
                <a:t>Une filière structurée autour d’1</a:t>
              </a:r>
              <a:r>
                <a:rPr lang="fr-FR" sz="1100" b="1" dirty="0"/>
                <a:t> cluster dédié </a:t>
              </a:r>
              <a:r>
                <a:rPr lang="fr-FR" sz="1100" dirty="0"/>
                <a:t>(PMT ASD),  un groupement d’entreprises (GIS AERO), et </a:t>
              </a:r>
              <a:r>
                <a:rPr lang="fr-FR" sz="1100" b="1" dirty="0"/>
                <a:t>4 pôles de compétitivité liés</a:t>
              </a:r>
              <a:r>
                <a:rPr lang="fr-FR" sz="1100" dirty="0"/>
                <a:t> (Pôle Véhicule du Futur, PMT, </a:t>
              </a:r>
              <a:r>
                <a:rPr lang="fr-FR" sz="1100" dirty="0" err="1"/>
                <a:t>Polyméris</a:t>
              </a:r>
              <a:r>
                <a:rPr lang="fr-FR" sz="1100" dirty="0"/>
                <a:t>, </a:t>
              </a:r>
              <a:r>
                <a:rPr lang="fr-FR" sz="1100" dirty="0" err="1"/>
                <a:t>Nuclear</a:t>
              </a:r>
              <a:r>
                <a:rPr lang="fr-FR" sz="1100" dirty="0"/>
                <a:t> Valley)</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1113">
                <a:lnSpc>
                  <a:spcPct val="75000"/>
                </a:lnSpc>
                <a:spcBef>
                  <a:spcPts val="200"/>
                </a:spcBef>
                <a:spcAft>
                  <a:spcPts val="300"/>
                </a:spcAft>
                <a:buClr>
                  <a:srgbClr val="FFD83A"/>
                </a:buClr>
              </a:pPr>
              <a:endParaRPr lang="fr-FR" sz="1100" dirty="0"/>
            </a:p>
          </p:txBody>
        </p:sp>
        <p:sp>
          <p:nvSpPr>
            <p:cNvPr id="14" name="ZoneTexte 13">
              <a:extLst>
                <a:ext uri="{FF2B5EF4-FFF2-40B4-BE49-F238E27FC236}">
                  <a16:creationId xmlns:a16="http://schemas.microsoft.com/office/drawing/2014/main" id="{4962C35B-E659-4E23-9D49-FB0841DB7A16}"/>
                </a:ext>
              </a:extLst>
            </p:cNvPr>
            <p:cNvSpPr txBox="1"/>
            <p:nvPr/>
          </p:nvSpPr>
          <p:spPr>
            <a:xfrm>
              <a:off x="1269614" y="1782128"/>
              <a:ext cx="4332800" cy="279210"/>
            </a:xfrm>
            <a:prstGeom prst="rect">
              <a:avLst/>
            </a:prstGeom>
            <a:solidFill>
              <a:srgbClr val="FFD83A"/>
            </a:solidFill>
          </p:spPr>
          <p:txBody>
            <a:bodyPr wrap="square" rtlCol="0">
              <a:spAutoFit/>
            </a:bodyPr>
            <a:lstStyle/>
            <a:p>
              <a:pPr algn="just"/>
              <a:r>
                <a:rPr lang="fr-FR" sz="1400" b="1" dirty="0">
                  <a:solidFill>
                    <a:srgbClr val="263338"/>
                  </a:solidFill>
                </a:rPr>
                <a:t>Principales données</a:t>
              </a:r>
              <a:endParaRPr lang="fr-FR" sz="1400" dirty="0">
                <a:solidFill>
                  <a:srgbClr val="788F9B"/>
                </a:solidFill>
                <a:latin typeface="+mj-lt"/>
              </a:endParaRPr>
            </a:p>
          </p:txBody>
        </p:sp>
      </p:grpSp>
    </p:spTree>
    <p:extLst>
      <p:ext uri="{BB962C8B-B14F-4D97-AF65-F5344CB8AC3E}">
        <p14:creationId xmlns:p14="http://schemas.microsoft.com/office/powerpoint/2010/main" val="335978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27</a:t>
            </a:fld>
            <a:endParaRPr lang="fr-F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6" y="560054"/>
            <a:ext cx="857674" cy="400110"/>
          </a:xfrm>
          <a:prstGeom prst="rect">
            <a:avLst/>
          </a:prstGeom>
          <a:solidFill>
            <a:srgbClr val="0070C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industrielle</a:t>
            </a:r>
          </a:p>
        </p:txBody>
      </p:sp>
      <p:grpSp>
        <p:nvGrpSpPr>
          <p:cNvPr id="14" name="Groupe 13">
            <a:extLst>
              <a:ext uri="{FF2B5EF4-FFF2-40B4-BE49-F238E27FC236}">
                <a16:creationId xmlns:a16="http://schemas.microsoft.com/office/drawing/2014/main" id="{E13F9876-E89B-4742-85F6-9C01491651F3}"/>
              </a:ext>
            </a:extLst>
          </p:cNvPr>
          <p:cNvGrpSpPr/>
          <p:nvPr/>
        </p:nvGrpSpPr>
        <p:grpSpPr>
          <a:xfrm>
            <a:off x="405688" y="1132723"/>
            <a:ext cx="4846796" cy="3423045"/>
            <a:chOff x="1272134" y="1921733"/>
            <a:chExt cx="4332800" cy="4698079"/>
          </a:xfrm>
        </p:grpSpPr>
        <p:sp>
          <p:nvSpPr>
            <p:cNvPr id="15" name="ZoneTexte 14">
              <a:extLst>
                <a:ext uri="{FF2B5EF4-FFF2-40B4-BE49-F238E27FC236}">
                  <a16:creationId xmlns:a16="http://schemas.microsoft.com/office/drawing/2014/main" id="{BCC29EFA-79AD-4E05-AA9B-2B4BF2D35FBF}"/>
                </a:ext>
              </a:extLst>
            </p:cNvPr>
            <p:cNvSpPr txBox="1"/>
            <p:nvPr/>
          </p:nvSpPr>
          <p:spPr>
            <a:xfrm>
              <a:off x="1272134" y="2570634"/>
              <a:ext cx="4332800" cy="4049178"/>
            </a:xfrm>
            <a:prstGeom prst="rect">
              <a:avLst/>
            </a:prstGeom>
            <a:solidFill>
              <a:schemeClr val="bg1"/>
            </a:solidFill>
          </p:spPr>
          <p:txBody>
            <a:bodyPr wrap="square" lIns="0" tIns="4680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Filière émergente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Un tissu industriel spécialisé dans la </a:t>
              </a:r>
              <a:r>
                <a:rPr lang="fr-FR" sz="1100" b="1" dirty="0"/>
                <a:t>transformation des métaux et des matériaux, et l’expertise en traitement de surfaces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Une </a:t>
              </a:r>
              <a:r>
                <a:rPr lang="fr-FR" sz="1100" b="1" dirty="0"/>
                <a:t>cinquantaine</a:t>
              </a:r>
              <a:r>
                <a:rPr lang="fr-FR" sz="1100" dirty="0"/>
                <a:t> d’entreprises</a:t>
              </a:r>
            </a:p>
            <a:p>
              <a:pPr marL="360363" lvl="1" indent="-96838">
                <a:lnSpc>
                  <a:spcPct val="75000"/>
                </a:lnSpc>
                <a:spcBef>
                  <a:spcPts val="200"/>
                </a:spcBef>
                <a:spcAft>
                  <a:spcPts val="300"/>
                </a:spcAft>
                <a:buClr>
                  <a:schemeClr val="tx1"/>
                </a:buClr>
                <a:buFont typeface="Police système Courant"/>
                <a:buChar char="‑"/>
              </a:pPr>
              <a:r>
                <a:rPr lang="fr-FR" sz="1100" dirty="0"/>
                <a:t>Des jeunes entreprises dynamiques (H2SYS, MAHYTEC, JUSTY, INOVYN …)</a:t>
              </a:r>
            </a:p>
            <a:p>
              <a:pPr marL="360363" lvl="1" indent="-96838">
                <a:lnSpc>
                  <a:spcPct val="75000"/>
                </a:lnSpc>
                <a:spcBef>
                  <a:spcPts val="200"/>
                </a:spcBef>
                <a:spcAft>
                  <a:spcPts val="300"/>
                </a:spcAft>
                <a:buClr>
                  <a:schemeClr val="tx1"/>
                </a:buClr>
                <a:buFont typeface="Police système Courant"/>
                <a:buChar char="‑"/>
              </a:pPr>
              <a:r>
                <a:rPr lang="fr-FR" sz="1100" dirty="0"/>
                <a:t>Des PME ou ETI impliquées (GAUSSIN, ROUGEOT …)</a:t>
              </a:r>
            </a:p>
            <a:p>
              <a:pPr marL="360363" lvl="1" indent="-96838">
                <a:lnSpc>
                  <a:spcPct val="75000"/>
                </a:lnSpc>
                <a:spcBef>
                  <a:spcPts val="200"/>
                </a:spcBef>
                <a:spcAft>
                  <a:spcPts val="300"/>
                </a:spcAft>
                <a:buClr>
                  <a:schemeClr val="tx1"/>
                </a:buClr>
                <a:buFont typeface="Police système Courant"/>
                <a:buChar char="‑"/>
              </a:pPr>
              <a:r>
                <a:rPr lang="fr-FR" sz="1100" dirty="0"/>
                <a:t>Des grands groupes ayant investi en région (ALSTOM, FAURECIA, SCHRADER PACIFIC, DELFINGEN, </a:t>
              </a:r>
              <a:r>
                <a:rPr lang="fr-FR" sz="1100" dirty="0" err="1"/>
                <a:t>Stellantis</a:t>
              </a:r>
              <a:r>
                <a:rPr lang="fr-FR" sz="1100" dirty="0"/>
                <a:t>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 500</a:t>
              </a:r>
              <a:r>
                <a:rPr lang="fr-FR" sz="1100" dirty="0"/>
                <a:t> emplois directs</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La filière se structure autour de 1 pôle de compétitivité (PVF), 2 clusters (Mecateamcluster et la Vallée de l’énergie) et plusieurs partenaires privilégiés (AER BFC, APSIIS, etc.)</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80 % </a:t>
              </a:r>
              <a:r>
                <a:rPr lang="fr-FR" sz="1100" dirty="0"/>
                <a:t>de la production scientifique de la recherche académique nationale</a:t>
              </a:r>
              <a:endParaRPr lang="pt-BR" sz="1100" baseline="-25000" dirty="0"/>
            </a:p>
          </p:txBody>
        </p:sp>
        <p:sp>
          <p:nvSpPr>
            <p:cNvPr id="17" name="ZoneTexte 16">
              <a:extLst>
                <a:ext uri="{FF2B5EF4-FFF2-40B4-BE49-F238E27FC236}">
                  <a16:creationId xmlns:a16="http://schemas.microsoft.com/office/drawing/2014/main" id="{4962C35B-E659-4E23-9D49-FB0841DB7A16}"/>
                </a:ext>
              </a:extLst>
            </p:cNvPr>
            <p:cNvSpPr txBox="1"/>
            <p:nvPr/>
          </p:nvSpPr>
          <p:spPr>
            <a:xfrm>
              <a:off x="1272134" y="1921733"/>
              <a:ext cx="4332800" cy="442847"/>
            </a:xfrm>
            <a:prstGeom prst="rect">
              <a:avLst/>
            </a:prstGeom>
            <a:solidFill>
              <a:srgbClr val="FFD83A"/>
            </a:solidFill>
          </p:spPr>
          <p:txBody>
            <a:bodyPr wrap="square" rtlCol="0">
              <a:spAutoFit/>
            </a:bodyPr>
            <a:lstStyle/>
            <a:p>
              <a:pPr algn="just"/>
              <a:r>
                <a:rPr lang="fr-FR" sz="1400" b="1" dirty="0">
                  <a:solidFill>
                    <a:srgbClr val="263338"/>
                  </a:solidFill>
                </a:rPr>
                <a:t>Principales données</a:t>
              </a:r>
              <a:endParaRPr lang="fr-FR" sz="1400" dirty="0">
                <a:solidFill>
                  <a:srgbClr val="788F9B"/>
                </a:solidFill>
                <a:latin typeface="+mj-lt"/>
              </a:endParaRPr>
            </a:p>
          </p:txBody>
        </p:sp>
      </p:grpSp>
      <p:sp>
        <p:nvSpPr>
          <p:cNvPr id="21" name="ZoneTexte 20">
            <a:extLst>
              <a:ext uri="{FF2B5EF4-FFF2-40B4-BE49-F238E27FC236}">
                <a16:creationId xmlns:a16="http://schemas.microsoft.com/office/drawing/2014/main" id="{A2017FEA-4B67-4D6F-86F5-647E32FF4C7F}"/>
              </a:ext>
            </a:extLst>
          </p:cNvPr>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H</a:t>
            </a:r>
            <a:r>
              <a:rPr lang="fr-FR" sz="4200" spc="-165">
                <a:solidFill>
                  <a:srgbClr val="465A64"/>
                </a:solidFill>
                <a:latin typeface="+mj-lt"/>
              </a:rPr>
              <a:t>ydrogène </a:t>
            </a:r>
            <a:r>
              <a:rPr lang="fr-FR" sz="2400" spc="-165">
                <a:solidFill>
                  <a:srgbClr val="465A64"/>
                </a:solidFill>
                <a:latin typeface="Calibri Light" panose="020F0302020204030204"/>
              </a:rPr>
              <a:t>(RIS3)</a:t>
            </a:r>
            <a:endParaRPr lang="fr-FR" sz="2400" spc="-165">
              <a:solidFill>
                <a:srgbClr val="465A64"/>
              </a:solidFill>
              <a:latin typeface="+mj-lt"/>
            </a:endParaRPr>
          </a:p>
        </p:txBody>
      </p:sp>
      <p:sp>
        <p:nvSpPr>
          <p:cNvPr id="22" name="Espace réservé du pied de page 3">
            <a:extLst>
              <a:ext uri="{FF2B5EF4-FFF2-40B4-BE49-F238E27FC236}">
                <a16:creationId xmlns:a16="http://schemas.microsoft.com/office/drawing/2014/main" id="{643603D9-F8AE-5140-8EE9-D801E1736A03}"/>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pic>
        <p:nvPicPr>
          <p:cNvPr id="5121" name="Image 6">
            <a:extLst>
              <a:ext uri="{FF2B5EF4-FFF2-40B4-BE49-F238E27FC236}">
                <a16:creationId xmlns:a16="http://schemas.microsoft.com/office/drawing/2014/main" id="{6491E469-8736-7E44-B6FD-A6F98DA1C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4130" y="1076760"/>
            <a:ext cx="4925773" cy="35877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CE80549D-01B7-FC45-9AC9-CD094C217495}"/>
              </a:ext>
            </a:extLst>
          </p:cNvPr>
          <p:cNvSpPr>
            <a:spLocks noChangeArrowheads="1"/>
          </p:cNvSpPr>
          <p:nvPr/>
        </p:nvSpPr>
        <p:spPr bwMode="auto">
          <a:xfrm>
            <a:off x="5484129" y="4664522"/>
            <a:ext cx="49257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1" u="none" strike="noStrike" cap="none" normalizeH="0" baseline="30000" dirty="0">
                <a:ln>
                  <a:noFill/>
                </a:ln>
                <a:solidFill>
                  <a:srgbClr val="1F497D"/>
                </a:solidFill>
                <a:effectLst/>
                <a:ea typeface="Times New Roman" panose="02020603050405020304" pitchFamily="18" charset="0"/>
                <a:cs typeface="Calibri" panose="020F0502020204030204" pitchFamily="34" charset="0"/>
              </a:rPr>
              <a:t>86</a:t>
            </a:r>
            <a:r>
              <a:rPr kumimoji="0" lang="fr-FR" altLang="fr-FR" sz="800" b="0" i="1" u="none" strike="noStrike" cap="none" normalizeH="0" baseline="0" dirty="0">
                <a:ln>
                  <a:noFill/>
                </a:ln>
                <a:solidFill>
                  <a:srgbClr val="1F497D"/>
                </a:solidFill>
                <a:effectLst/>
                <a:ea typeface="Times New Roman" panose="02020603050405020304" pitchFamily="18" charset="0"/>
                <a:cs typeface="Calibri" panose="020F0502020204030204" pitchFamily="34" charset="0"/>
              </a:rPr>
              <a:t> Répartition des entreprises et des acteurs de la filière Hydrogène en Bourgogne-Franche-Comté en 2019  (Source : AER BFC)</a:t>
            </a:r>
            <a:endParaRPr kumimoji="0" lang="fr-FR" altLang="fr-FR" sz="1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834329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28</a:t>
            </a:fld>
            <a:endParaRPr lang="fr-F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6" y="560054"/>
            <a:ext cx="857674" cy="400110"/>
          </a:xfrm>
          <a:prstGeom prst="rect">
            <a:avLst/>
          </a:prstGeom>
          <a:solidFill>
            <a:srgbClr val="0070C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industrielle</a:t>
            </a:r>
          </a:p>
        </p:txBody>
      </p:sp>
      <p:graphicFrame>
        <p:nvGraphicFramePr>
          <p:cNvPr id="24" name="Tableau 23">
            <a:extLst>
              <a:ext uri="{FF2B5EF4-FFF2-40B4-BE49-F238E27FC236}">
                <a16:creationId xmlns:a16="http://schemas.microsoft.com/office/drawing/2014/main" id="{C653D3F3-8CBB-4D63-9A00-0DE398563798}"/>
              </a:ext>
            </a:extLst>
          </p:cNvPr>
          <p:cNvGraphicFramePr>
            <a:graphicFrameLocks noGrp="1"/>
          </p:cNvGraphicFramePr>
          <p:nvPr/>
        </p:nvGraphicFramePr>
        <p:xfrm>
          <a:off x="379898" y="1273262"/>
          <a:ext cx="5701925" cy="3107871"/>
        </p:xfrm>
        <a:graphic>
          <a:graphicData uri="http://schemas.openxmlformats.org/drawingml/2006/table">
            <a:tbl>
              <a:tblPr firstRow="1" firstCol="1" bandRow="1"/>
              <a:tblGrid>
                <a:gridCol w="3008742">
                  <a:extLst>
                    <a:ext uri="{9D8B030D-6E8A-4147-A177-3AD203B41FA5}">
                      <a16:colId xmlns:a16="http://schemas.microsoft.com/office/drawing/2014/main" val="2927450741"/>
                    </a:ext>
                  </a:extLst>
                </a:gridCol>
                <a:gridCol w="2693183">
                  <a:extLst>
                    <a:ext uri="{9D8B030D-6E8A-4147-A177-3AD203B41FA5}">
                      <a16:colId xmlns:a16="http://schemas.microsoft.com/office/drawing/2014/main" val="1004348677"/>
                    </a:ext>
                  </a:extLst>
                </a:gridCol>
              </a:tblGrid>
              <a:tr h="25927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Forces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2837449">
                <a:tc>
                  <a:txBody>
                    <a:bodyPr/>
                    <a:lstStyle/>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Engagement de la Région BFC (« Territoire hydrogène », feuille de route H2, financements</a:t>
                      </a:r>
                      <a:r>
                        <a:rPr lang="fr-FR" sz="1100" kern="1200" baseline="0" dirty="0">
                          <a:solidFill>
                            <a:schemeClr val="tx1"/>
                          </a:solidFill>
                          <a:latin typeface="+mn-lt"/>
                          <a:ea typeface="+mn-ea"/>
                          <a:cs typeface="+mn-cs"/>
                        </a:rPr>
                        <a:t> dédiés) et forte implication des territoires</a:t>
                      </a:r>
                      <a:endParaRPr lang="fr-FR" sz="1100" kern="1200" dirty="0">
                        <a:solidFill>
                          <a:schemeClr val="tx1"/>
                        </a:solidFill>
                        <a:latin typeface="+mn-lt"/>
                        <a:ea typeface="+mn-ea"/>
                        <a:cs typeface="+mn-cs"/>
                      </a:endParaRP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Écosystème riche d’acteurs régionaux (tissu industriel spécialisé, filière plurielle et robuste, recherche d’excellence, plateforme d’expérimentation, </a:t>
                      </a:r>
                      <a:r>
                        <a:rPr lang="fr-FR" sz="1100" kern="1200" dirty="0" err="1">
                          <a:solidFill>
                            <a:schemeClr val="tx1"/>
                          </a:solidFill>
                          <a:latin typeface="+mn-lt"/>
                          <a:ea typeface="+mn-ea"/>
                          <a:cs typeface="+mn-cs"/>
                        </a:rPr>
                        <a:t>etc</a:t>
                      </a:r>
                      <a:r>
                        <a:rPr lang="fr-FR" sz="1100" kern="1200" dirty="0">
                          <a:solidFill>
                            <a:schemeClr val="tx1"/>
                          </a:solidFill>
                          <a:latin typeface="+mn-lt"/>
                          <a:ea typeface="+mn-ea"/>
                          <a:cs typeface="+mn-cs"/>
                        </a:rPr>
                        <a:t>)</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Plateformes d’expérimentation et de tests à Belfort, uniques en Europe,</a:t>
                      </a:r>
                      <a:r>
                        <a:rPr lang="fr-FR" sz="1100" kern="1200" baseline="0" dirty="0">
                          <a:solidFill>
                            <a:schemeClr val="tx1"/>
                          </a:solidFill>
                          <a:latin typeface="+mn-lt"/>
                          <a:ea typeface="+mn-ea"/>
                          <a:cs typeface="+mn-cs"/>
                        </a:rPr>
                        <a:t> </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baseline="0" dirty="0">
                          <a:solidFill>
                            <a:schemeClr val="tx1"/>
                          </a:solidFill>
                          <a:latin typeface="+mn-lt"/>
                          <a:ea typeface="+mn-ea"/>
                          <a:cs typeface="+mn-cs"/>
                        </a:rPr>
                        <a:t>Spécialisation sur le stockage (</a:t>
                      </a:r>
                      <a:r>
                        <a:rPr lang="fr-FR" sz="1100" kern="1200" baseline="0" dirty="0" err="1">
                          <a:solidFill>
                            <a:schemeClr val="tx1"/>
                          </a:solidFill>
                          <a:latin typeface="+mn-lt"/>
                          <a:ea typeface="+mn-ea"/>
                          <a:cs typeface="+mn-cs"/>
                        </a:rPr>
                        <a:t>Faurecia</a:t>
                      </a:r>
                      <a:r>
                        <a:rPr lang="fr-FR" sz="1100" kern="1200" baseline="0" dirty="0">
                          <a:solidFill>
                            <a:schemeClr val="tx1"/>
                          </a:solidFill>
                          <a:latin typeface="+mn-lt"/>
                          <a:ea typeface="+mn-ea"/>
                          <a:cs typeface="+mn-cs"/>
                        </a:rPr>
                        <a:t>, ISTHY,,,)</a:t>
                      </a:r>
                      <a:endParaRPr lang="fr-FR" sz="1100" kern="1200" dirty="0">
                        <a:solidFill>
                          <a:schemeClr val="tx1"/>
                        </a:solidFill>
                        <a:latin typeface="+mn-lt"/>
                        <a:ea typeface="+mn-ea"/>
                        <a:cs typeface="+mn-cs"/>
                      </a:endParaRP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Une recherche régionale d’excellence</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Implication de nombreux acteurs dans les instances nationales, voire européennes</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Présence d’</a:t>
                      </a:r>
                      <a:r>
                        <a:rPr lang="fr-FR" sz="1100" kern="1200" dirty="0" err="1">
                          <a:solidFill>
                            <a:schemeClr val="tx1"/>
                          </a:solidFill>
                          <a:latin typeface="+mn-lt"/>
                          <a:ea typeface="+mn-ea"/>
                          <a:cs typeface="+mn-cs"/>
                        </a:rPr>
                        <a:t>Inovyn</a:t>
                      </a:r>
                      <a:endParaRPr lang="fr-FR" sz="1100" kern="1200" dirty="0">
                        <a:solidFill>
                          <a:schemeClr val="tx1"/>
                        </a:solidFill>
                        <a:latin typeface="+mn-lt"/>
                        <a:ea typeface="+mn-ea"/>
                        <a:cs typeface="+mn-cs"/>
                      </a:endParaRP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Présence d’activités historiques dans le domaine énergétique (main d’œuvre qualifiée)</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PVF: référent hydrogène pour les 4 pôles de compétitivité automobile français</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Faible poids économique de la région</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Faible</a:t>
                      </a:r>
                      <a:r>
                        <a:rPr lang="fr-FR" sz="1100" kern="1200" baseline="0" dirty="0">
                          <a:solidFill>
                            <a:schemeClr val="tx1"/>
                          </a:solidFill>
                          <a:latin typeface="+mn-lt"/>
                          <a:ea typeface="+mn-ea"/>
                          <a:cs typeface="+mn-cs"/>
                        </a:rPr>
                        <a:t> impact de la c</a:t>
                      </a:r>
                      <a:r>
                        <a:rPr lang="fr-FR" sz="1100" kern="1200" dirty="0">
                          <a:solidFill>
                            <a:schemeClr val="tx1"/>
                          </a:solidFill>
                          <a:latin typeface="+mn-lt"/>
                          <a:ea typeface="+mn-ea"/>
                          <a:cs typeface="+mn-cs"/>
                        </a:rPr>
                        <a:t>ommunication</a:t>
                      </a:r>
                      <a:r>
                        <a:rPr lang="fr-FR" sz="1100" kern="1200" baseline="0" dirty="0">
                          <a:solidFill>
                            <a:schemeClr val="tx1"/>
                          </a:solidFill>
                          <a:latin typeface="+mn-lt"/>
                          <a:ea typeface="+mn-ea"/>
                          <a:cs typeface="+mn-cs"/>
                        </a:rPr>
                        <a:t> régionale/décideurs nationaux</a:t>
                      </a:r>
                      <a:endParaRPr lang="fr-FR" sz="1100" kern="1200" dirty="0">
                        <a:solidFill>
                          <a:schemeClr val="tx1"/>
                        </a:solidFill>
                        <a:latin typeface="+mn-lt"/>
                        <a:ea typeface="+mn-ea"/>
                        <a:cs typeface="+mn-cs"/>
                      </a:endParaRP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Déficit de sources ENR au vu de la demande en électrolyse </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Peu de</a:t>
                      </a:r>
                      <a:r>
                        <a:rPr lang="fr-FR" sz="1100" kern="1200" baseline="0" dirty="0">
                          <a:solidFill>
                            <a:schemeClr val="tx1"/>
                          </a:solidFill>
                          <a:latin typeface="+mn-lt"/>
                          <a:ea typeface="+mn-ea"/>
                          <a:cs typeface="+mn-cs"/>
                        </a:rPr>
                        <a:t> constructeurs de la mobilité lourde en BFC</a:t>
                      </a:r>
                      <a:endParaRPr lang="fr-FR" sz="1100" kern="1200" dirty="0">
                        <a:solidFill>
                          <a:schemeClr val="tx1"/>
                        </a:solidFill>
                        <a:latin typeface="+mn-lt"/>
                        <a:ea typeface="+mn-ea"/>
                        <a:cs typeface="+mn-cs"/>
                      </a:endParaRP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248648041"/>
                  </a:ext>
                </a:extLst>
              </a:tr>
            </a:tbl>
          </a:graphicData>
        </a:graphic>
      </p:graphicFrame>
      <p:sp>
        <p:nvSpPr>
          <p:cNvPr id="21" name="ZoneTexte 20">
            <a:extLst>
              <a:ext uri="{FF2B5EF4-FFF2-40B4-BE49-F238E27FC236}">
                <a16:creationId xmlns:a16="http://schemas.microsoft.com/office/drawing/2014/main" id="{A2017FEA-4B67-4D6F-86F5-647E32FF4C7F}"/>
              </a:ext>
            </a:extLst>
          </p:cNvPr>
          <p:cNvSpPr txBox="1"/>
          <p:nvPr/>
        </p:nvSpPr>
        <p:spPr>
          <a:xfrm>
            <a:off x="1179069" y="246955"/>
            <a:ext cx="9092610" cy="1026307"/>
          </a:xfrm>
          <a:prstGeom prst="rect">
            <a:avLst/>
          </a:prstGeom>
          <a:noFill/>
        </p:spPr>
        <p:txBody>
          <a:bodyPr wrap="square" rtlCol="0" anchor="b" anchorCtr="0">
            <a:noAutofit/>
          </a:bodyPr>
          <a:lstStyle/>
          <a:p>
            <a:pPr>
              <a:lnSpc>
                <a:spcPct val="70000"/>
              </a:lnSpc>
            </a:pPr>
            <a:r>
              <a:rPr lang="fr-FR" sz="4200" spc="-165" dirty="0">
                <a:solidFill>
                  <a:srgbClr val="FFD83A"/>
                </a:solidFill>
                <a:latin typeface="+mj-lt"/>
              </a:rPr>
              <a:t>H</a:t>
            </a:r>
            <a:r>
              <a:rPr lang="fr-FR" sz="4200" spc="-165" dirty="0">
                <a:solidFill>
                  <a:srgbClr val="465A64"/>
                </a:solidFill>
                <a:latin typeface="+mj-lt"/>
              </a:rPr>
              <a:t>ydrogène </a:t>
            </a:r>
            <a:r>
              <a:rPr lang="fr-FR" sz="2400" spc="-165" dirty="0">
                <a:solidFill>
                  <a:srgbClr val="465A64"/>
                </a:solidFill>
                <a:latin typeface="Calibri Light" panose="020F0302020204030204"/>
              </a:rPr>
              <a:t>(RIS3)</a:t>
            </a:r>
            <a:endParaRPr lang="fr-FR" sz="2400" spc="-165" dirty="0">
              <a:solidFill>
                <a:srgbClr val="465A64"/>
              </a:solidFill>
              <a:latin typeface="+mj-lt"/>
            </a:endParaRPr>
          </a:p>
        </p:txBody>
      </p:sp>
      <p:sp>
        <p:nvSpPr>
          <p:cNvPr id="22" name="Espace réservé du pied de page 3">
            <a:extLst>
              <a:ext uri="{FF2B5EF4-FFF2-40B4-BE49-F238E27FC236}">
                <a16:creationId xmlns:a16="http://schemas.microsoft.com/office/drawing/2014/main" id="{643603D9-F8AE-5140-8EE9-D801E1736A03}"/>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graphicFrame>
        <p:nvGraphicFramePr>
          <p:cNvPr id="10" name="Tableau 9">
            <a:extLst>
              <a:ext uri="{FF2B5EF4-FFF2-40B4-BE49-F238E27FC236}">
                <a16:creationId xmlns:a16="http://schemas.microsoft.com/office/drawing/2014/main" id="{600334E6-DE87-4AA2-9A3E-CC594A522C72}"/>
              </a:ext>
            </a:extLst>
          </p:cNvPr>
          <p:cNvGraphicFramePr>
            <a:graphicFrameLocks noGrp="1"/>
          </p:cNvGraphicFramePr>
          <p:nvPr/>
        </p:nvGraphicFramePr>
        <p:xfrm>
          <a:off x="361507" y="4526408"/>
          <a:ext cx="5730949" cy="1861816"/>
        </p:xfrm>
        <a:graphic>
          <a:graphicData uri="http://schemas.openxmlformats.org/drawingml/2006/table">
            <a:tbl>
              <a:tblPr firstRow="1" firstCol="1" bandRow="1"/>
              <a:tblGrid>
                <a:gridCol w="3018372">
                  <a:extLst>
                    <a:ext uri="{9D8B030D-6E8A-4147-A177-3AD203B41FA5}">
                      <a16:colId xmlns:a16="http://schemas.microsoft.com/office/drawing/2014/main" val="3846492149"/>
                    </a:ext>
                  </a:extLst>
                </a:gridCol>
                <a:gridCol w="2712577">
                  <a:extLst>
                    <a:ext uri="{9D8B030D-6E8A-4147-A177-3AD203B41FA5}">
                      <a16:colId xmlns:a16="http://schemas.microsoft.com/office/drawing/2014/main" val="2070262005"/>
                    </a:ext>
                  </a:extLst>
                </a:gridCol>
              </a:tblGrid>
              <a:tr h="168166">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Opportunités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Menaces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525585772"/>
                  </a:ext>
                </a:extLst>
              </a:tr>
              <a:tr h="1663696">
                <a:tc>
                  <a:txBody>
                    <a:bodyPr/>
                    <a:lstStyle/>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Hydrogène dans le Green</a:t>
                      </a:r>
                      <a:r>
                        <a:rPr lang="fr-FR" sz="1100" kern="1200" baseline="0" dirty="0">
                          <a:solidFill>
                            <a:schemeClr val="tx1"/>
                          </a:solidFill>
                          <a:latin typeface="+mn-lt"/>
                          <a:ea typeface="+mn-ea"/>
                          <a:cs typeface="+mn-cs"/>
                        </a:rPr>
                        <a:t> Deal  </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Plans de relance nationaux  dédiés à l’hydrogène + France 2030 (axe « Hydrogène vert »)</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err="1">
                          <a:solidFill>
                            <a:schemeClr val="tx1"/>
                          </a:solidFill>
                          <a:latin typeface="+mn-lt"/>
                          <a:ea typeface="+mn-ea"/>
                          <a:cs typeface="+mn-cs"/>
                        </a:rPr>
                        <a:t>Microgrids</a:t>
                      </a:r>
                      <a:r>
                        <a:rPr lang="fr-FR" sz="1100" kern="1200" dirty="0">
                          <a:solidFill>
                            <a:schemeClr val="tx1"/>
                          </a:solidFill>
                          <a:latin typeface="+mn-lt"/>
                          <a:ea typeface="+mn-ea"/>
                          <a:cs typeface="+mn-cs"/>
                        </a:rPr>
                        <a:t> / smartgrids : perspectives de marché</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Politique</a:t>
                      </a:r>
                      <a:r>
                        <a:rPr lang="fr-FR" sz="1100" kern="1200" baseline="0" dirty="0">
                          <a:solidFill>
                            <a:schemeClr val="tx1"/>
                          </a:solidFill>
                          <a:latin typeface="+mn-lt"/>
                          <a:ea typeface="+mn-ea"/>
                          <a:cs typeface="+mn-cs"/>
                        </a:rPr>
                        <a:t> prioritaire de la t</a:t>
                      </a:r>
                      <a:r>
                        <a:rPr lang="fr-FR" sz="1100" kern="1200" dirty="0">
                          <a:solidFill>
                            <a:schemeClr val="tx1"/>
                          </a:solidFill>
                          <a:latin typeface="+mn-lt"/>
                          <a:ea typeface="+mn-ea"/>
                          <a:cs typeface="+mn-cs"/>
                        </a:rPr>
                        <a:t>ransition énergétique</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Tissu industriel</a:t>
                      </a:r>
                      <a:r>
                        <a:rPr lang="fr-FR" sz="1100" kern="1200" baseline="0" dirty="0">
                          <a:solidFill>
                            <a:schemeClr val="tx1"/>
                          </a:solidFill>
                          <a:latin typeface="+mn-lt"/>
                          <a:ea typeface="+mn-ea"/>
                          <a:cs typeface="+mn-cs"/>
                        </a:rPr>
                        <a:t> (métallurgie, automobile..) en demande d’information et de contribution à la nouvelle filière h2</a:t>
                      </a:r>
                      <a:endParaRPr lang="fr-FR" sz="1100" kern="1200" dirty="0">
                        <a:solidFill>
                          <a:schemeClr val="tx1"/>
                        </a:solidFill>
                        <a:latin typeface="+mn-lt"/>
                        <a:ea typeface="+mn-ea"/>
                        <a:cs typeface="+mn-cs"/>
                      </a:endParaRP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Presque toutes les autres régions sont positionnées</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Préjugés / craintes des citoyens sur l’usage de cette technologie (qui s’amenuisent)</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Métiers déjà en tension sursollicités par la filière H</a:t>
                      </a:r>
                      <a:r>
                        <a:rPr lang="fr-FR" sz="1100" kern="1200" baseline="-25000" dirty="0">
                          <a:solidFill>
                            <a:schemeClr val="tx1"/>
                          </a:solidFill>
                          <a:latin typeface="+mn-lt"/>
                          <a:ea typeface="+mn-ea"/>
                          <a:cs typeface="+mn-cs"/>
                        </a:rPr>
                        <a:t>2 </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baseline="0" dirty="0">
                          <a:solidFill>
                            <a:schemeClr val="tx1"/>
                          </a:solidFill>
                          <a:latin typeface="+mn-lt"/>
                          <a:ea typeface="+mn-ea"/>
                          <a:cs typeface="+mn-cs"/>
                        </a:rPr>
                        <a:t>Des investissements très couteux et de longue durée</a:t>
                      </a:r>
                    </a:p>
                    <a:p>
                      <a:pPr marL="134938" marR="0" lvl="0" indent="-123825"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lang="fr-FR" sz="1100" kern="1200" dirty="0">
                          <a:solidFill>
                            <a:schemeClr val="tx1"/>
                          </a:solidFill>
                          <a:latin typeface="+mn-lt"/>
                          <a:ea typeface="+mn-ea"/>
                          <a:cs typeface="+mn-cs"/>
                        </a:rPr>
                        <a:t>Transformation rapide du marché de l'énergie et de</a:t>
                      </a:r>
                      <a:r>
                        <a:rPr lang="fr-FR" sz="1100" kern="1200" baseline="0" dirty="0">
                          <a:solidFill>
                            <a:schemeClr val="tx1"/>
                          </a:solidFill>
                          <a:latin typeface="+mn-lt"/>
                          <a:ea typeface="+mn-ea"/>
                          <a:cs typeface="+mn-cs"/>
                        </a:rPr>
                        <a:t> la filière h2</a:t>
                      </a:r>
                      <a:endParaRPr lang="fr-FR" sz="1100" kern="1200" dirty="0">
                        <a:solidFill>
                          <a:schemeClr val="tx1"/>
                        </a:solidFill>
                        <a:latin typeface="+mn-lt"/>
                        <a:ea typeface="+mn-ea"/>
                        <a:cs typeface="+mn-cs"/>
                      </a:endParaRP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3094909756"/>
                  </a:ext>
                </a:extLst>
              </a:tr>
            </a:tbl>
          </a:graphicData>
        </a:graphic>
      </p:graphicFrame>
      <p:grpSp>
        <p:nvGrpSpPr>
          <p:cNvPr id="8" name="Groupe 7">
            <a:extLst>
              <a:ext uri="{FF2B5EF4-FFF2-40B4-BE49-F238E27FC236}">
                <a16:creationId xmlns:a16="http://schemas.microsoft.com/office/drawing/2014/main" id="{F569BED2-69D8-497D-AF12-C0728CA78BD7}"/>
              </a:ext>
            </a:extLst>
          </p:cNvPr>
          <p:cNvGrpSpPr/>
          <p:nvPr/>
        </p:nvGrpSpPr>
        <p:grpSpPr>
          <a:xfrm>
            <a:off x="6358271" y="1273263"/>
            <a:ext cx="3913408" cy="4911353"/>
            <a:chOff x="1272134" y="1921733"/>
            <a:chExt cx="4332800" cy="2544256"/>
          </a:xfrm>
        </p:grpSpPr>
        <p:sp>
          <p:nvSpPr>
            <p:cNvPr id="9" name="ZoneTexte 8">
              <a:extLst>
                <a:ext uri="{FF2B5EF4-FFF2-40B4-BE49-F238E27FC236}">
                  <a16:creationId xmlns:a16="http://schemas.microsoft.com/office/drawing/2014/main" id="{F8A04FCF-01BD-4982-9B2A-1EABDDCBD662}"/>
                </a:ext>
              </a:extLst>
            </p:cNvPr>
            <p:cNvSpPr txBox="1"/>
            <p:nvPr/>
          </p:nvSpPr>
          <p:spPr>
            <a:xfrm>
              <a:off x="1272134" y="2200943"/>
              <a:ext cx="4332800" cy="2265046"/>
            </a:xfrm>
            <a:prstGeom prst="rect">
              <a:avLst/>
            </a:prstGeom>
            <a:solidFill>
              <a:schemeClr val="bg1"/>
            </a:solidFill>
          </p:spPr>
          <p:txBody>
            <a:bodyPr wrap="square" lIns="0" rIns="0" rtlCol="0">
              <a:noAutofit/>
            </a:bodyPr>
            <a:lstStyle/>
            <a:p>
              <a:pPr marL="11113">
                <a:lnSpc>
                  <a:spcPct val="75000"/>
                </a:lnSpc>
                <a:spcBef>
                  <a:spcPts val="200"/>
                </a:spcBef>
                <a:spcAft>
                  <a:spcPts val="300"/>
                </a:spcAft>
                <a:buClr>
                  <a:srgbClr val="FFD83A"/>
                </a:buClr>
              </a:pPr>
              <a:endParaRPr lang="fr-FR" sz="500" dirty="0"/>
            </a:p>
            <a:p>
              <a:pPr marL="11113">
                <a:lnSpc>
                  <a:spcPct val="75000"/>
                </a:lnSpc>
                <a:spcBef>
                  <a:spcPts val="200"/>
                </a:spcBef>
                <a:spcAft>
                  <a:spcPts val="300"/>
                </a:spcAft>
                <a:buClr>
                  <a:srgbClr val="FFD83A"/>
                </a:buClr>
              </a:pPr>
              <a:r>
                <a:rPr lang="fr-FR" sz="1100" b="1" dirty="0"/>
                <a:t>Enjeux d’innovation définis dans la RIS3 2021-2027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Innover dans la production, le stockage et la distribution d’hydrogène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Développer les usages en mobilité</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Développer les usages en stationnaire et </a:t>
              </a:r>
              <a:r>
                <a:rPr lang="fr-FR" sz="1100" dirty="0" err="1"/>
                <a:t>microgrids</a:t>
              </a: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développer les usages industriels</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500" b="1" dirty="0"/>
            </a:p>
            <a:p>
              <a:pPr marL="11113" lvl="0">
                <a:lnSpc>
                  <a:spcPct val="75000"/>
                </a:lnSpc>
                <a:spcBef>
                  <a:spcPts val="200"/>
                </a:spcBef>
                <a:spcAft>
                  <a:spcPts val="300"/>
                </a:spcAft>
                <a:buClr>
                  <a:srgbClr val="FFD83A"/>
                </a:buClr>
                <a:defRPr/>
              </a:pPr>
              <a:r>
                <a:rPr lang="fr-FR" sz="1100" b="1" dirty="0">
                  <a:solidFill>
                    <a:prstClr val="black"/>
                  </a:solidFill>
                </a:rPr>
                <a:t>Evolutions générales susceptibles d’impacter la filière régionale :</a:t>
              </a:r>
            </a:p>
            <a:p>
              <a:pPr marL="182563" lvl="0" indent="-171450">
                <a:lnSpc>
                  <a:spcPct val="75000"/>
                </a:lnSpc>
                <a:spcBef>
                  <a:spcPts val="200"/>
                </a:spcBef>
                <a:spcAft>
                  <a:spcPts val="300"/>
                </a:spcAft>
                <a:buClr>
                  <a:srgbClr val="FFD83A"/>
                </a:buClr>
                <a:buFont typeface="Arial" panose="020B0604020202020204" pitchFamily="34" charset="0"/>
                <a:buChar char="•"/>
                <a:defRPr/>
              </a:pPr>
              <a:r>
                <a:rPr lang="fr-FR" sz="1100" dirty="0">
                  <a:solidFill>
                    <a:prstClr val="black"/>
                  </a:solidFill>
                </a:rPr>
                <a:t>Place du nucléaire  - positionnement Etat français/politiques européennes,</a:t>
              </a:r>
            </a:p>
            <a:p>
              <a:pPr marL="182563" lvl="0" indent="-171450">
                <a:lnSpc>
                  <a:spcPct val="75000"/>
                </a:lnSpc>
                <a:spcBef>
                  <a:spcPts val="200"/>
                </a:spcBef>
                <a:spcAft>
                  <a:spcPts val="300"/>
                </a:spcAft>
                <a:buClr>
                  <a:srgbClr val="FFD83A"/>
                </a:buClr>
                <a:buFont typeface="Arial" panose="020B0604020202020204" pitchFamily="34" charset="0"/>
                <a:buChar char="•"/>
                <a:defRPr/>
              </a:pPr>
              <a:r>
                <a:rPr lang="fr-FR" sz="1100" dirty="0">
                  <a:solidFill>
                    <a:prstClr val="black"/>
                  </a:solidFill>
                </a:rPr>
                <a:t>Politique nationale priorisant les sites majeurs à </a:t>
              </a:r>
              <a:r>
                <a:rPr lang="fr-FR" sz="1100" dirty="0" err="1">
                  <a:solidFill>
                    <a:prstClr val="black"/>
                  </a:solidFill>
                </a:rPr>
                <a:t>décarboner</a:t>
              </a:r>
              <a:r>
                <a:rPr lang="fr-FR" sz="1100" dirty="0">
                  <a:solidFill>
                    <a:prstClr val="black"/>
                  </a:solidFill>
                </a:rPr>
                <a:t> (7 bassins hors BFC) et reléguant la mobilité hydrogène au second plan, </a:t>
              </a:r>
            </a:p>
            <a:p>
              <a:pPr marL="182563" lvl="0" indent="-171450">
                <a:lnSpc>
                  <a:spcPct val="75000"/>
                </a:lnSpc>
                <a:spcBef>
                  <a:spcPts val="200"/>
                </a:spcBef>
                <a:spcAft>
                  <a:spcPts val="300"/>
                </a:spcAft>
                <a:buClr>
                  <a:srgbClr val="FFD83A"/>
                </a:buClr>
                <a:buFont typeface="Arial" panose="020B0604020202020204" pitchFamily="34" charset="0"/>
                <a:buChar char="•"/>
                <a:defRPr/>
              </a:pPr>
              <a:r>
                <a:rPr lang="fr-FR" sz="1100" dirty="0">
                  <a:solidFill>
                    <a:prstClr val="black"/>
                  </a:solidFill>
                </a:rPr>
                <a:t>Choix des constructeurs entre électrique et </a:t>
              </a:r>
              <a:r>
                <a:rPr lang="fr-FR" sz="1100" dirty="0" err="1">
                  <a:solidFill>
                    <a:prstClr val="black"/>
                  </a:solidFill>
                </a:rPr>
                <a:t>élec</a:t>
              </a:r>
              <a:r>
                <a:rPr lang="fr-FR" sz="1100" dirty="0">
                  <a:solidFill>
                    <a:prstClr val="black"/>
                  </a:solidFill>
                </a:rPr>
                <a:t>/h2</a:t>
              </a:r>
            </a:p>
            <a:p>
              <a:pPr marL="182563" lvl="0" indent="-171450">
                <a:lnSpc>
                  <a:spcPct val="75000"/>
                </a:lnSpc>
                <a:spcBef>
                  <a:spcPts val="200"/>
                </a:spcBef>
                <a:spcAft>
                  <a:spcPts val="300"/>
                </a:spcAft>
                <a:buClr>
                  <a:srgbClr val="FFD83A"/>
                </a:buClr>
                <a:buFont typeface="Arial" panose="020B0604020202020204" pitchFamily="34" charset="0"/>
                <a:buChar char="•"/>
                <a:defRPr/>
              </a:pPr>
              <a:r>
                <a:rPr lang="fr-FR" sz="1100" dirty="0">
                  <a:solidFill>
                    <a:prstClr val="black"/>
                  </a:solidFill>
                </a:rPr>
                <a:t>Politique européenne des corridors hydrogène</a:t>
              </a:r>
            </a:p>
            <a:p>
              <a:pPr marL="11113" lvl="0">
                <a:lnSpc>
                  <a:spcPct val="75000"/>
                </a:lnSpc>
                <a:spcBef>
                  <a:spcPts val="200"/>
                </a:spcBef>
                <a:spcAft>
                  <a:spcPts val="300"/>
                </a:spcAft>
                <a:buClr>
                  <a:srgbClr val="FFD83A"/>
                </a:buClr>
                <a:defRPr/>
              </a:pPr>
              <a:endParaRPr lang="fr-FR" sz="1100" b="1" dirty="0">
                <a:solidFill>
                  <a:prstClr val="black"/>
                </a:solidFill>
              </a:endParaRPr>
            </a:p>
            <a:p>
              <a:pPr marL="11113" lvl="0">
                <a:lnSpc>
                  <a:spcPct val="75000"/>
                </a:lnSpc>
                <a:spcBef>
                  <a:spcPts val="200"/>
                </a:spcBef>
                <a:spcAft>
                  <a:spcPts val="300"/>
                </a:spcAft>
                <a:buClr>
                  <a:srgbClr val="FFD83A"/>
                </a:buClr>
                <a:defRPr/>
              </a:pPr>
              <a:r>
                <a:rPr lang="fr-FR" sz="1100" b="1" dirty="0">
                  <a:solidFill>
                    <a:prstClr val="black"/>
                  </a:solidFill>
                </a:rPr>
                <a:t>Enjeux de structuration de la filière régionale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renforcer ses partenariats stratégiques : IPCEI, </a:t>
              </a:r>
              <a:r>
                <a:rPr lang="fr-FR" sz="1100" dirty="0" err="1"/>
                <a:t>Hydrogen</a:t>
              </a:r>
              <a:r>
                <a:rPr lang="fr-FR" sz="1100" dirty="0"/>
                <a:t> </a:t>
              </a:r>
              <a:r>
                <a:rPr lang="fr-FR" sz="1100" dirty="0" err="1"/>
                <a:t>Valley</a:t>
              </a:r>
              <a:r>
                <a:rPr lang="fr-FR" sz="1100" dirty="0"/>
                <a:t>, Project </a:t>
              </a:r>
              <a:r>
                <a:rPr lang="fr-FR" sz="1100" dirty="0" err="1"/>
                <a:t>Development</a:t>
              </a:r>
              <a:r>
                <a:rPr lang="fr-FR" sz="1100" dirty="0"/>
                <a:t> Assistance, Hy-Corridor…</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Se positionner sur l’ensemble des étapes de la chaine de valeur/repérage et qualification des entreprises susceptibles de participer à cette nouvelle chaine de valeur</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Mobiliser l’écosystème, notamment en lien avec la recherche, pour lever de nombreux verrous encore existants</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500" dirty="0"/>
            </a:p>
          </p:txBody>
        </p:sp>
        <p:sp>
          <p:nvSpPr>
            <p:cNvPr id="11" name="ZoneTexte 10">
              <a:extLst>
                <a:ext uri="{FF2B5EF4-FFF2-40B4-BE49-F238E27FC236}">
                  <a16:creationId xmlns:a16="http://schemas.microsoft.com/office/drawing/2014/main" id="{B7DC8EF6-781D-4EE8-81D7-FA908A55CABC}"/>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dirty="0">
                  <a:solidFill>
                    <a:srgbClr val="263338"/>
                  </a:solidFill>
                </a:rPr>
                <a:t>Enjeux, questionnements</a:t>
              </a:r>
              <a:endParaRPr lang="fr-FR" sz="1400" dirty="0">
                <a:solidFill>
                  <a:srgbClr val="788F9B"/>
                </a:solidFill>
                <a:latin typeface="+mj-lt"/>
              </a:endParaRPr>
            </a:p>
          </p:txBody>
        </p:sp>
      </p:grpSp>
    </p:spTree>
    <p:extLst>
      <p:ext uri="{BB962C8B-B14F-4D97-AF65-F5344CB8AC3E}">
        <p14:creationId xmlns:p14="http://schemas.microsoft.com/office/powerpoint/2010/main" val="1073124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29</a:t>
            </a:fld>
            <a:endParaRPr lang="fr-F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6" y="560054"/>
            <a:ext cx="857674" cy="400110"/>
          </a:xfrm>
          <a:prstGeom prst="rect">
            <a:avLst/>
          </a:prstGeom>
          <a:solidFill>
            <a:srgbClr val="0070C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industrielle</a:t>
            </a:r>
          </a:p>
        </p:txBody>
      </p:sp>
      <p:grpSp>
        <p:nvGrpSpPr>
          <p:cNvPr id="18" name="Groupe 17">
            <a:extLst>
              <a:ext uri="{FF2B5EF4-FFF2-40B4-BE49-F238E27FC236}">
                <a16:creationId xmlns:a16="http://schemas.microsoft.com/office/drawing/2014/main" id="{F569BED2-69D8-497D-AF12-C0728CA78BD7}"/>
              </a:ext>
            </a:extLst>
          </p:cNvPr>
          <p:cNvGrpSpPr/>
          <p:nvPr/>
        </p:nvGrpSpPr>
        <p:grpSpPr>
          <a:xfrm>
            <a:off x="5373662" y="3149847"/>
            <a:ext cx="4511961" cy="3297210"/>
            <a:chOff x="1272134" y="1921733"/>
            <a:chExt cx="4332800" cy="2681336"/>
          </a:xfrm>
        </p:grpSpPr>
        <p:sp>
          <p:nvSpPr>
            <p:cNvPr id="19" name="ZoneTexte 18">
              <a:extLst>
                <a:ext uri="{FF2B5EF4-FFF2-40B4-BE49-F238E27FC236}">
                  <a16:creationId xmlns:a16="http://schemas.microsoft.com/office/drawing/2014/main" id="{F8A04FCF-01BD-4982-9B2A-1EABDDCBD662}"/>
                </a:ext>
              </a:extLst>
            </p:cNvPr>
            <p:cNvSpPr txBox="1"/>
            <p:nvPr/>
          </p:nvSpPr>
          <p:spPr>
            <a:xfrm>
              <a:off x="1272134" y="2252346"/>
              <a:ext cx="4332800" cy="2350723"/>
            </a:xfrm>
            <a:prstGeom prst="rect">
              <a:avLst/>
            </a:prstGeom>
            <a:solidFill>
              <a:schemeClr val="bg1"/>
            </a:solidFill>
          </p:spPr>
          <p:txBody>
            <a:bodyPr wrap="square" lIns="0" rIns="0" rtlCol="0">
              <a:noAutofit/>
            </a:bodyPr>
            <a:lstStyle/>
            <a:p>
              <a:pPr marL="11113">
                <a:lnSpc>
                  <a:spcPct val="75000"/>
                </a:lnSpc>
                <a:spcBef>
                  <a:spcPts val="200"/>
                </a:spcBef>
                <a:spcAft>
                  <a:spcPts val="300"/>
                </a:spcAft>
                <a:buClr>
                  <a:srgbClr val="FFD83A"/>
                </a:buClr>
              </a:pPr>
              <a:r>
                <a:rPr lang="fr-FR" sz="1100" b="1" dirty="0"/>
                <a:t>Enjeux d’innovation définis dans la RIS3 2021-2027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Rendre les matériaux plus performants et intelligents et les concevoir de manière à répondre de plus en plus spécifiquement aux usages et enjeux de demain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Favoriser la compétitivité et l’excellence des entreprises en développant des procédés de conception et de fabrication avancés (outils numériques, de simulation, fabrication additive, impression 3/4D...) et répondant aux enjeux environnementaux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Penser les matériaux et procédés pour favoriser la recyclabilité des produis manufacturés</a:t>
              </a:r>
              <a:endParaRPr lang="fr-FR" sz="500" b="1" dirty="0"/>
            </a:p>
            <a:p>
              <a:pPr marL="11113" lvl="0">
                <a:lnSpc>
                  <a:spcPct val="75000"/>
                </a:lnSpc>
                <a:spcBef>
                  <a:spcPts val="200"/>
                </a:spcBef>
                <a:spcAft>
                  <a:spcPts val="300"/>
                </a:spcAft>
                <a:buClr>
                  <a:srgbClr val="FFD83A"/>
                </a:buClr>
                <a:defRPr/>
              </a:pPr>
              <a:r>
                <a:rPr lang="fr-FR" sz="1100" b="1" dirty="0">
                  <a:solidFill>
                    <a:prstClr val="black"/>
                  </a:solidFill>
                </a:rPr>
                <a:t>Autres :</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L’approvisionnement durable et compétitif en matières premières et secondaires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S’intéresser aux process suivants :</a:t>
              </a:r>
            </a:p>
            <a:p>
              <a:pPr marL="358775" lvl="1" indent="-106363">
                <a:lnSpc>
                  <a:spcPct val="75000"/>
                </a:lnSpc>
                <a:spcBef>
                  <a:spcPts val="200"/>
                </a:spcBef>
                <a:spcAft>
                  <a:spcPts val="300"/>
                </a:spcAft>
                <a:buClr>
                  <a:schemeClr val="tx1"/>
                </a:buClr>
                <a:buFont typeface="Calibri" panose="020F0502020204030204" pitchFamily="34" charset="0"/>
                <a:buChar char="-"/>
              </a:pPr>
              <a:r>
                <a:rPr lang="fr-FR" sz="1100" dirty="0"/>
                <a:t>L’impression 3D</a:t>
              </a:r>
            </a:p>
            <a:p>
              <a:pPr marL="358775" lvl="1" indent="-106363">
                <a:lnSpc>
                  <a:spcPct val="75000"/>
                </a:lnSpc>
                <a:spcBef>
                  <a:spcPts val="200"/>
                </a:spcBef>
                <a:spcAft>
                  <a:spcPts val="300"/>
                </a:spcAft>
                <a:buClr>
                  <a:schemeClr val="tx1"/>
                </a:buClr>
                <a:buFont typeface="Calibri" panose="020F0502020204030204" pitchFamily="34" charset="0"/>
                <a:buChar char="-"/>
              </a:pPr>
              <a:r>
                <a:rPr lang="fr-FR" sz="1100" dirty="0"/>
                <a:t>Le traitement de surfaces (transformation des caractéristiques)</a:t>
              </a:r>
            </a:p>
            <a:p>
              <a:pPr marL="358775" lvl="1" indent="-106363">
                <a:lnSpc>
                  <a:spcPct val="75000"/>
                </a:lnSpc>
                <a:spcBef>
                  <a:spcPts val="200"/>
                </a:spcBef>
                <a:spcAft>
                  <a:spcPts val="300"/>
                </a:spcAft>
                <a:buClr>
                  <a:schemeClr val="tx1"/>
                </a:buClr>
                <a:buFont typeface="Calibri" panose="020F0502020204030204" pitchFamily="34" charset="0"/>
                <a:buChar char="-"/>
              </a:pPr>
              <a:r>
                <a:rPr lang="fr-FR" sz="1100" dirty="0"/>
                <a:t>Le contrôle non destructif</a:t>
              </a:r>
            </a:p>
            <a:p>
              <a:pPr marL="252412" lvl="1">
                <a:lnSpc>
                  <a:spcPct val="75000"/>
                </a:lnSpc>
                <a:spcBef>
                  <a:spcPts val="200"/>
                </a:spcBef>
                <a:spcAft>
                  <a:spcPts val="300"/>
                </a:spcAft>
                <a:buClr>
                  <a:schemeClr val="tx1"/>
                </a:buClr>
              </a:pPr>
              <a:r>
                <a:rPr lang="fr-FR" sz="1100" dirty="0"/>
                <a:t>…</a:t>
              </a:r>
            </a:p>
            <a:p>
              <a:pPr marL="11113">
                <a:lnSpc>
                  <a:spcPct val="75000"/>
                </a:lnSpc>
                <a:spcBef>
                  <a:spcPts val="200"/>
                </a:spcBef>
                <a:spcAft>
                  <a:spcPts val="300"/>
                </a:spcAft>
                <a:buClr>
                  <a:srgbClr val="FFD83A"/>
                </a:buClr>
              </a:pPr>
              <a:endParaRPr lang="fr-FR" sz="1100" dirty="0"/>
            </a:p>
          </p:txBody>
        </p:sp>
        <p:sp>
          <p:nvSpPr>
            <p:cNvPr id="23" name="ZoneTexte 22">
              <a:extLst>
                <a:ext uri="{FF2B5EF4-FFF2-40B4-BE49-F238E27FC236}">
                  <a16:creationId xmlns:a16="http://schemas.microsoft.com/office/drawing/2014/main" id="{B7DC8EF6-781D-4EE8-81D7-FA908A55CABC}"/>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dirty="0">
                  <a:solidFill>
                    <a:srgbClr val="263338"/>
                  </a:solidFill>
                </a:rPr>
                <a:t>Enjeux, questionnements</a:t>
              </a:r>
              <a:endParaRPr lang="fr-FR" sz="1400" dirty="0">
                <a:solidFill>
                  <a:srgbClr val="788F9B"/>
                </a:solidFill>
                <a:latin typeface="+mj-lt"/>
              </a:endParaRPr>
            </a:p>
          </p:txBody>
        </p:sp>
      </p:grpSp>
      <p:graphicFrame>
        <p:nvGraphicFramePr>
          <p:cNvPr id="24" name="Tableau 23">
            <a:extLst>
              <a:ext uri="{FF2B5EF4-FFF2-40B4-BE49-F238E27FC236}">
                <a16:creationId xmlns:a16="http://schemas.microsoft.com/office/drawing/2014/main" id="{C653D3F3-8CBB-4D63-9A00-0DE398563798}"/>
              </a:ext>
            </a:extLst>
          </p:cNvPr>
          <p:cNvGraphicFramePr>
            <a:graphicFrameLocks noGrp="1"/>
          </p:cNvGraphicFramePr>
          <p:nvPr/>
        </p:nvGraphicFramePr>
        <p:xfrm>
          <a:off x="404037" y="1110852"/>
          <a:ext cx="4561369" cy="1534151"/>
        </p:xfrm>
        <a:graphic>
          <a:graphicData uri="http://schemas.openxmlformats.org/drawingml/2006/table">
            <a:tbl>
              <a:tblPr firstRow="1" firstCol="1" bandRow="1"/>
              <a:tblGrid>
                <a:gridCol w="2609586">
                  <a:extLst>
                    <a:ext uri="{9D8B030D-6E8A-4147-A177-3AD203B41FA5}">
                      <a16:colId xmlns:a16="http://schemas.microsoft.com/office/drawing/2014/main" val="2927450741"/>
                    </a:ext>
                  </a:extLst>
                </a:gridCol>
                <a:gridCol w="1951783">
                  <a:extLst>
                    <a:ext uri="{9D8B030D-6E8A-4147-A177-3AD203B41FA5}">
                      <a16:colId xmlns:a16="http://schemas.microsoft.com/office/drawing/2014/main" val="1004348677"/>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Forces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0">
                <a:tc>
                  <a:txBody>
                    <a:bodyPr/>
                    <a:lstStyle/>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filières assez complètes en région</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 écosystème en faveur du développement de nouveaux matériaux (recherche, plateformes)</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Matériaux durables : pas de filière dédiée car les process de recyclage dépendent du matériau</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Impact de la crise : difficulté d’approvisionnement et renchérissement des matières premières</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Dépendance/autres filières</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248648041"/>
                  </a:ext>
                </a:extLst>
              </a:tr>
            </a:tbl>
          </a:graphicData>
        </a:graphic>
      </p:graphicFrame>
      <p:sp>
        <p:nvSpPr>
          <p:cNvPr id="21" name="ZoneTexte 20">
            <a:extLst>
              <a:ext uri="{FF2B5EF4-FFF2-40B4-BE49-F238E27FC236}">
                <a16:creationId xmlns:a16="http://schemas.microsoft.com/office/drawing/2014/main" id="{A2017FEA-4B67-4D6F-86F5-647E32FF4C7F}"/>
              </a:ext>
            </a:extLst>
          </p:cNvPr>
          <p:cNvSpPr txBox="1"/>
          <p:nvPr/>
        </p:nvSpPr>
        <p:spPr>
          <a:xfrm>
            <a:off x="1179069" y="106417"/>
            <a:ext cx="9092610" cy="853748"/>
          </a:xfrm>
          <a:prstGeom prst="rect">
            <a:avLst/>
          </a:prstGeom>
          <a:noFill/>
        </p:spPr>
        <p:txBody>
          <a:bodyPr wrap="square" rtlCol="0" anchor="b" anchorCtr="0">
            <a:noAutofit/>
          </a:bodyPr>
          <a:lstStyle/>
          <a:p>
            <a:pPr>
              <a:lnSpc>
                <a:spcPct val="70000"/>
              </a:lnSpc>
            </a:pPr>
            <a:r>
              <a:rPr lang="fr-FR" sz="4200" spc="-165" dirty="0">
                <a:solidFill>
                  <a:srgbClr val="FFD83A"/>
                </a:solidFill>
                <a:latin typeface="+mj-lt"/>
              </a:rPr>
              <a:t>M</a:t>
            </a:r>
            <a:r>
              <a:rPr lang="fr-FR" sz="4200" spc="-165" dirty="0">
                <a:solidFill>
                  <a:srgbClr val="465A64"/>
                </a:solidFill>
                <a:latin typeface="+mj-lt"/>
              </a:rPr>
              <a:t>atériaux et procédés avancés </a:t>
            </a:r>
            <a:r>
              <a:rPr lang="fr-FR" sz="2400" spc="-165" dirty="0">
                <a:solidFill>
                  <a:srgbClr val="465A64"/>
                </a:solidFill>
                <a:latin typeface="Calibri Light" panose="020F0302020204030204"/>
              </a:rPr>
              <a:t>(RIS3)</a:t>
            </a:r>
            <a:endParaRPr lang="fr-FR" sz="2400" spc="-165" dirty="0">
              <a:solidFill>
                <a:srgbClr val="465A64"/>
              </a:solidFill>
              <a:latin typeface="+mj-lt"/>
            </a:endParaRPr>
          </a:p>
        </p:txBody>
      </p:sp>
      <p:sp>
        <p:nvSpPr>
          <p:cNvPr id="22" name="Espace réservé du pied de page 3">
            <a:extLst>
              <a:ext uri="{FF2B5EF4-FFF2-40B4-BE49-F238E27FC236}">
                <a16:creationId xmlns:a16="http://schemas.microsoft.com/office/drawing/2014/main" id="{E5914846-77FD-1F4D-9773-F9887DED40EA}"/>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graphicFrame>
        <p:nvGraphicFramePr>
          <p:cNvPr id="25" name="Tableau 24">
            <a:extLst>
              <a:ext uri="{FF2B5EF4-FFF2-40B4-BE49-F238E27FC236}">
                <a16:creationId xmlns:a16="http://schemas.microsoft.com/office/drawing/2014/main" id="{6DC8F0A3-D8D1-9F47-BB1D-12B5E7C4471F}"/>
              </a:ext>
            </a:extLst>
          </p:cNvPr>
          <p:cNvGraphicFramePr>
            <a:graphicFrameLocks noGrp="1"/>
          </p:cNvGraphicFramePr>
          <p:nvPr/>
        </p:nvGraphicFramePr>
        <p:xfrm>
          <a:off x="404037" y="2829595"/>
          <a:ext cx="4582633" cy="2708901"/>
        </p:xfrm>
        <a:graphic>
          <a:graphicData uri="http://schemas.openxmlformats.org/drawingml/2006/table">
            <a:tbl>
              <a:tblPr firstRow="1" firstCol="1" bandRow="1"/>
              <a:tblGrid>
                <a:gridCol w="2632326">
                  <a:extLst>
                    <a:ext uri="{9D8B030D-6E8A-4147-A177-3AD203B41FA5}">
                      <a16:colId xmlns:a16="http://schemas.microsoft.com/office/drawing/2014/main" val="3846492149"/>
                    </a:ext>
                  </a:extLst>
                </a:gridCol>
                <a:gridCol w="1950307">
                  <a:extLst>
                    <a:ext uri="{9D8B030D-6E8A-4147-A177-3AD203B41FA5}">
                      <a16:colId xmlns:a16="http://schemas.microsoft.com/office/drawing/2014/main" val="2070262005"/>
                    </a:ext>
                  </a:extLst>
                </a:gridCol>
              </a:tblGrid>
              <a:tr h="305834">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Opportunités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Menaces</a:t>
                      </a:r>
                    </a:p>
                    <a:p>
                      <a:pPr algn="ct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525585772"/>
                  </a:ext>
                </a:extLst>
              </a:tr>
              <a:tr h="0">
                <a:tc>
                  <a:txBody>
                    <a:bodyPr/>
                    <a:lstStyle/>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Attentes sociétales pour une utilisation modérés et production vertueuse de produits compatibles en cohérence avec les politiques environnementales </a:t>
                      </a:r>
                    </a:p>
                    <a:p>
                      <a:pPr marL="134938" marR="0" lvl="0" indent="-123825" algn="l" defTabSz="457200" rtl="0" eaLnBrk="1" fontAlgn="auto" latinLnBrk="0" hangingPunct="1">
                        <a:lnSpc>
                          <a:spcPct val="75000"/>
                        </a:lnSpc>
                        <a:spcBef>
                          <a:spcPts val="200"/>
                        </a:spcBef>
                        <a:spcAft>
                          <a:spcPts val="300"/>
                        </a:spcAft>
                        <a:buClr>
                          <a:srgbClr val="70AD47"/>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mn-lt"/>
                          <a:ea typeface="+mn-ea"/>
                          <a:cs typeface="+mn-cs"/>
                        </a:rPr>
                        <a:t>Mettre au point des matériaux répondant aux tendances du marché : écoresponsables, performants, intelligents...</a:t>
                      </a:r>
                    </a:p>
                    <a:p>
                      <a:pPr marL="134938" marR="0" lvl="0" indent="-123825" algn="l" defTabSz="457200" rtl="0" eaLnBrk="1" fontAlgn="auto" latinLnBrk="0" hangingPunct="1">
                        <a:lnSpc>
                          <a:spcPct val="75000"/>
                        </a:lnSpc>
                        <a:spcBef>
                          <a:spcPts val="200"/>
                        </a:spcBef>
                        <a:spcAft>
                          <a:spcPts val="300"/>
                        </a:spcAft>
                        <a:buClr>
                          <a:srgbClr val="70AD47"/>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mn-lt"/>
                          <a:ea typeface="+mn-ea"/>
                          <a:cs typeface="+mn-cs"/>
                        </a:rPr>
                        <a:t>Plans de relance </a:t>
                      </a:r>
                    </a:p>
                    <a:p>
                      <a:pPr marL="134938" marR="0" lvl="0" indent="-123825" algn="l" defTabSz="457200" rtl="0" eaLnBrk="1" fontAlgn="auto" latinLnBrk="0" hangingPunct="1">
                        <a:lnSpc>
                          <a:spcPct val="75000"/>
                        </a:lnSpc>
                        <a:spcBef>
                          <a:spcPts val="200"/>
                        </a:spcBef>
                        <a:spcAft>
                          <a:spcPts val="300"/>
                        </a:spcAft>
                        <a:buClr>
                          <a:srgbClr val="70AD47"/>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mn-lt"/>
                          <a:ea typeface="+mn-ea"/>
                          <a:cs typeface="+mn-cs"/>
                        </a:rPr>
                        <a:t>S’appuyer sur la feuille de route régionale économie circulaire (FREC) 2020-2025 pour répondre aux enjeux « matériaux biosourcés » et « matériaux durables » qui concernent les entreprises et les territoires (SRADDET ICI 2025)</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endParaRPr lang="fr-FR" sz="1100" kern="1200" dirty="0">
                        <a:solidFill>
                          <a:schemeClr val="tx1"/>
                        </a:solidFill>
                        <a:latin typeface="+mn-lt"/>
                        <a:ea typeface="+mn-ea"/>
                        <a:cs typeface="+mn-cs"/>
                      </a:endParaRP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UBFC : perte du label I-Site et des crédits alloués au détriment de l’axe Matériaux avancés, ondes et systèmes intelligents</a:t>
                      </a:r>
                    </a:p>
                    <a:p>
                      <a:pPr marL="134938" marR="0" lvl="0" indent="-123825"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kumimoji="0" lang="fr-FR" sz="1100" b="0" i="0" u="none" strike="noStrike" kern="1200" cap="none" spc="0" normalizeH="0" baseline="0" noProof="0" dirty="0">
                          <a:ln>
                            <a:noFill/>
                          </a:ln>
                          <a:solidFill>
                            <a:prstClr val="black"/>
                          </a:solidFill>
                          <a:effectLst/>
                          <a:uLnTx/>
                          <a:uFillTx/>
                          <a:latin typeface="+mn-lt"/>
                          <a:ea typeface="+mn-ea"/>
                          <a:cs typeface="+mn-cs"/>
                        </a:rPr>
                        <a:t>Polymères concurrence de pays fortement producteurs (Asie), baisse de la demande (à l’exception des EPI COVID-19), nouvelles contraintes réglementaires </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endParaRPr lang="fr-FR" sz="1100" kern="1200" dirty="0">
                        <a:solidFill>
                          <a:schemeClr val="tx1"/>
                        </a:solidFill>
                        <a:latin typeface="+mn-lt"/>
                        <a:ea typeface="+mn-ea"/>
                        <a:cs typeface="+mn-cs"/>
                      </a:endParaRP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3094909756"/>
                  </a:ext>
                </a:extLst>
              </a:tr>
            </a:tbl>
          </a:graphicData>
        </a:graphic>
      </p:graphicFrame>
      <p:grpSp>
        <p:nvGrpSpPr>
          <p:cNvPr id="11" name="Groupe 10">
            <a:extLst>
              <a:ext uri="{FF2B5EF4-FFF2-40B4-BE49-F238E27FC236}">
                <a16:creationId xmlns:a16="http://schemas.microsoft.com/office/drawing/2014/main" id="{1D0D335F-970E-40B0-A475-B3A61BC419F2}"/>
              </a:ext>
            </a:extLst>
          </p:cNvPr>
          <p:cNvGrpSpPr/>
          <p:nvPr/>
        </p:nvGrpSpPr>
        <p:grpSpPr>
          <a:xfrm>
            <a:off x="5265105" y="1112618"/>
            <a:ext cx="5156943" cy="2037229"/>
            <a:chOff x="1272134" y="1921733"/>
            <a:chExt cx="4332800" cy="1977639"/>
          </a:xfrm>
        </p:grpSpPr>
        <p:sp>
          <p:nvSpPr>
            <p:cNvPr id="12" name="ZoneTexte 11">
              <a:extLst>
                <a:ext uri="{FF2B5EF4-FFF2-40B4-BE49-F238E27FC236}">
                  <a16:creationId xmlns:a16="http://schemas.microsoft.com/office/drawing/2014/main" id="{D0106D37-B689-494C-A8B8-7978832CCE46}"/>
                </a:ext>
              </a:extLst>
            </p:cNvPr>
            <p:cNvSpPr txBox="1"/>
            <p:nvPr/>
          </p:nvSpPr>
          <p:spPr>
            <a:xfrm>
              <a:off x="1272134" y="2252345"/>
              <a:ext cx="4332800" cy="1647027"/>
            </a:xfrm>
            <a:prstGeom prst="rect">
              <a:avLst/>
            </a:prstGeom>
            <a:solidFill>
              <a:schemeClr val="bg1"/>
            </a:solidFill>
          </p:spPr>
          <p:txBody>
            <a:bodyPr wrap="square" lIns="0" rIns="0" rtlCol="0">
              <a:noAutofit/>
            </a:bodyPr>
            <a:lstStyle/>
            <a:p>
              <a:pPr marL="11113">
                <a:lnSpc>
                  <a:spcPct val="75000"/>
                </a:lnSpc>
                <a:spcBef>
                  <a:spcPts val="200"/>
                </a:spcBef>
                <a:spcAft>
                  <a:spcPts val="300"/>
                </a:spcAft>
                <a:buClr>
                  <a:srgbClr val="FFD83A"/>
                </a:buClr>
              </a:pPr>
              <a:r>
                <a:rPr lang="fr-FR" sz="1100" dirty="0"/>
                <a:t>Les filières régionales : </a:t>
              </a:r>
            </a:p>
            <a:p>
              <a:pPr marL="134938" marR="0" lvl="0" indent="-123825" algn="l" defTabSz="457200" rtl="0" eaLnBrk="1" fontAlgn="auto" latinLnBrk="0" hangingPunct="1">
                <a:lnSpc>
                  <a:spcPct val="75000"/>
                </a:lnSpc>
                <a:spcBef>
                  <a:spcPts val="200"/>
                </a:spcBef>
                <a:spcAft>
                  <a:spcPts val="300"/>
                </a:spcAft>
                <a:buClr>
                  <a:srgbClr val="FFD83A"/>
                </a:buClr>
                <a:buSzTx/>
                <a:buFont typeface="Arial" panose="020B0604020202020204" pitchFamily="34" charset="0"/>
                <a:buChar char="•"/>
                <a:tabLst/>
                <a:defRPr/>
              </a:pPr>
              <a:r>
                <a:rPr lang="fr-FR" sz="1100" b="1" dirty="0"/>
                <a:t>Métallurgie </a:t>
              </a:r>
              <a:r>
                <a:rPr lang="fr-FR" sz="1100" dirty="0"/>
                <a:t>: 1 850 entreprises, 80 000 salariés, </a:t>
              </a:r>
              <a:r>
                <a:rPr lang="fr-FR" sz="1100" dirty="0">
                  <a:solidFill>
                    <a:prstClr val="black"/>
                  </a:solidFill>
                  <a:latin typeface="Calibri" panose="020F0502020204030204"/>
                </a:rPr>
                <a:t>u</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ne filière </a:t>
              </a: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complète</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sur le territoire : conception et R&amp;D, production, réemploi des matériaux et économie circulaire.</a:t>
              </a:r>
            </a:p>
            <a:p>
              <a:pPr marL="84138" marR="0" lvl="0" indent="-84138" algn="l" defTabSz="457200" rtl="0" eaLnBrk="1" fontAlgn="auto" latinLnBrk="0" hangingPunct="1">
                <a:lnSpc>
                  <a:spcPct val="75000"/>
                </a:lnSpc>
                <a:spcBef>
                  <a:spcPts val="200"/>
                </a:spcBef>
                <a:spcAft>
                  <a:spcPts val="300"/>
                </a:spcAft>
                <a:buClr>
                  <a:srgbClr val="FFD83A"/>
                </a:buClr>
                <a:buSzTx/>
                <a:tabLst/>
                <a:defRPr/>
              </a:pPr>
              <a:r>
                <a:rPr lang="fr-FR" sz="1100" dirty="0">
                  <a:solidFill>
                    <a:prstClr val="black"/>
                  </a:solidFill>
                  <a:latin typeface="Calibri" panose="020F0502020204030204"/>
                </a:rPr>
                <a:t>    Des bassins historiques et dynamiques : Le Creusot, Chalon sur Saône,     Montbard, Nord Franche-Comté, Nièvre</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Chimie et plasturgie </a:t>
              </a:r>
              <a:r>
                <a:rPr lang="fr-FR" sz="1100" dirty="0"/>
                <a:t>: de grandes entreprises présentes sur tous les départements (ex Solvay, sous-traitants automobiles ex </a:t>
              </a:r>
              <a:r>
                <a:rPr lang="fr-FR" sz="1100" dirty="0" err="1"/>
                <a:t>Plastivaloire</a:t>
              </a:r>
              <a:r>
                <a:rPr lang="fr-FR" sz="1100" dirty="0"/>
                <a:t>, Plastic Omnium, filière emballage)</a:t>
              </a:r>
            </a:p>
            <a:p>
              <a:pPr marL="11113" marR="0" lvl="0" indent="0" algn="l" defTabSz="457200" rtl="0" eaLnBrk="1" fontAlgn="auto" latinLnBrk="0" hangingPunct="1">
                <a:lnSpc>
                  <a:spcPct val="75000"/>
                </a:lnSpc>
                <a:spcBef>
                  <a:spcPts val="200"/>
                </a:spcBef>
                <a:spcAft>
                  <a:spcPts val="300"/>
                </a:spcAft>
                <a:buClr>
                  <a:srgbClr val="FFD83A"/>
                </a:buClr>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Les filières se structurent autour de </a:t>
              </a: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3 pôles de compétitivité </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(PMT, PVF,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Nuclear</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Valley et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Polyméris</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ainsi que les syndicats UIMM et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Polyvia</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1113" marR="0" lvl="0" indent="0" algn="l" defTabSz="457200" rtl="0" eaLnBrk="1" fontAlgn="auto" latinLnBrk="0" hangingPunct="1">
                <a:lnSpc>
                  <a:spcPct val="75000"/>
                </a:lnSpc>
                <a:spcBef>
                  <a:spcPts val="200"/>
                </a:spcBef>
                <a:spcAft>
                  <a:spcPts val="300"/>
                </a:spcAft>
                <a:buClr>
                  <a:srgbClr val="FFD83A"/>
                </a:buClr>
                <a:buSzTx/>
                <a:buFontTx/>
                <a:buNone/>
                <a:tabLst/>
                <a:defRPr/>
              </a:pPr>
              <a:r>
                <a:rPr lang="fr-FR" sz="1100" dirty="0">
                  <a:solidFill>
                    <a:prstClr val="black"/>
                  </a:solidFill>
                  <a:latin typeface="Calibri" panose="020F0502020204030204"/>
                </a:rPr>
                <a:t>Pour le bois et matériaux biosourcés, voir fiche « focus »</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113">
                <a:lnSpc>
                  <a:spcPct val="75000"/>
                </a:lnSpc>
                <a:spcBef>
                  <a:spcPts val="200"/>
                </a:spcBef>
                <a:spcAft>
                  <a:spcPts val="300"/>
                </a:spcAft>
                <a:buClr>
                  <a:srgbClr val="FFD83A"/>
                </a:buClr>
              </a:pPr>
              <a:endParaRPr lang="fr-FR" sz="500" b="1" dirty="0"/>
            </a:p>
            <a:p>
              <a:pPr marL="11113">
                <a:lnSpc>
                  <a:spcPct val="75000"/>
                </a:lnSpc>
                <a:spcBef>
                  <a:spcPts val="200"/>
                </a:spcBef>
                <a:spcAft>
                  <a:spcPts val="300"/>
                </a:spcAft>
                <a:buClr>
                  <a:srgbClr val="FFD83A"/>
                </a:buClr>
              </a:pPr>
              <a:endParaRPr lang="fr-FR" sz="1100" dirty="0"/>
            </a:p>
          </p:txBody>
        </p:sp>
        <p:sp>
          <p:nvSpPr>
            <p:cNvPr id="14" name="ZoneTexte 13">
              <a:extLst>
                <a:ext uri="{FF2B5EF4-FFF2-40B4-BE49-F238E27FC236}">
                  <a16:creationId xmlns:a16="http://schemas.microsoft.com/office/drawing/2014/main" id="{92696390-B6E7-4D6E-AC61-81C1DF0A34F5}"/>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dirty="0">
                  <a:solidFill>
                    <a:srgbClr val="263338"/>
                  </a:solidFill>
                </a:rPr>
                <a:t>Principales données</a:t>
              </a:r>
              <a:endParaRPr lang="fr-FR" sz="1400" dirty="0">
                <a:solidFill>
                  <a:srgbClr val="788F9B"/>
                </a:solidFill>
                <a:latin typeface="+mj-lt"/>
              </a:endParaRPr>
            </a:p>
          </p:txBody>
        </p:sp>
      </p:grpSp>
    </p:spTree>
    <p:extLst>
      <p:ext uri="{BB962C8B-B14F-4D97-AF65-F5344CB8AC3E}">
        <p14:creationId xmlns:p14="http://schemas.microsoft.com/office/powerpoint/2010/main" val="2765706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R</a:t>
            </a:r>
            <a:r>
              <a:rPr lang="fr-FR" sz="4200" spc="-165">
                <a:solidFill>
                  <a:srgbClr val="465A64"/>
                </a:solidFill>
                <a:latin typeface="+mj-lt"/>
              </a:rPr>
              <a:t>epères et éclairages économiques</a:t>
            </a:r>
          </a:p>
          <a:p>
            <a:pPr>
              <a:lnSpc>
                <a:spcPct val="70000"/>
              </a:lnSpc>
            </a:pPr>
            <a:r>
              <a:rPr lang="fr-FR" sz="2400" spc="-165">
                <a:solidFill>
                  <a:srgbClr val="465A64"/>
                </a:solidFill>
                <a:latin typeface="+mj-lt"/>
              </a:rPr>
              <a:t>Démographie</a:t>
            </a:r>
          </a:p>
        </p:txBody>
      </p:sp>
      <p:sp>
        <p:nvSpPr>
          <p:cNvPr id="16" name="Espace réservé du numéro de diapositive 15"/>
          <p:cNvSpPr>
            <a:spLocks noGrp="1"/>
          </p:cNvSpPr>
          <p:nvPr>
            <p:ph type="sldNum" sz="quarter" idx="11"/>
          </p:nvPr>
        </p:nvSpPr>
        <p:spPr/>
        <p:txBody>
          <a:bodyPr/>
          <a:lstStyle/>
          <a:p>
            <a:fld id="{8ECEC30E-1258-054F-B60D-80152FB12A9F}" type="slidenum">
              <a:rPr lang="fr-FR" smtClean="0"/>
              <a:pPr/>
              <a:t>3</a:t>
            </a:fld>
            <a:endParaRPr lang="fr-FR"/>
          </a:p>
        </p:txBody>
      </p:sp>
      <p:grpSp>
        <p:nvGrpSpPr>
          <p:cNvPr id="20" name="Groupe 19">
            <a:extLst>
              <a:ext uri="{FF2B5EF4-FFF2-40B4-BE49-F238E27FC236}">
                <a16:creationId xmlns:a16="http://schemas.microsoft.com/office/drawing/2014/main" id="{8787239F-0ADC-2745-8346-5E1A62D574D3}"/>
              </a:ext>
            </a:extLst>
          </p:cNvPr>
          <p:cNvGrpSpPr/>
          <p:nvPr/>
        </p:nvGrpSpPr>
        <p:grpSpPr>
          <a:xfrm>
            <a:off x="74427" y="1132724"/>
            <a:ext cx="5178057" cy="2694997"/>
            <a:chOff x="1170307" y="1921733"/>
            <a:chExt cx="4434627" cy="4906144"/>
          </a:xfrm>
        </p:grpSpPr>
        <p:sp>
          <p:nvSpPr>
            <p:cNvPr id="21" name="ZoneTexte 20">
              <a:extLst>
                <a:ext uri="{FF2B5EF4-FFF2-40B4-BE49-F238E27FC236}">
                  <a16:creationId xmlns:a16="http://schemas.microsoft.com/office/drawing/2014/main" id="{2C88BE1F-E37D-634A-857B-A34135BC4D2C}"/>
                </a:ext>
              </a:extLst>
            </p:cNvPr>
            <p:cNvSpPr txBox="1"/>
            <p:nvPr/>
          </p:nvSpPr>
          <p:spPr>
            <a:xfrm>
              <a:off x="1170307" y="2879213"/>
              <a:ext cx="4332800" cy="3948664"/>
            </a:xfrm>
            <a:prstGeom prst="rect">
              <a:avLst/>
            </a:prstGeom>
            <a:solidFill>
              <a:schemeClr val="bg1"/>
            </a:solidFill>
          </p:spPr>
          <p:txBody>
            <a:bodyPr wrap="square" lIns="0" tIns="46800" rIns="0" rtlCol="0">
              <a:noAutofit/>
            </a:bodyPr>
            <a:lstStyle/>
            <a:p>
              <a:pPr marL="134938" indent="-123825">
                <a:lnSpc>
                  <a:spcPct val="80000"/>
                </a:lnSpc>
                <a:spcBef>
                  <a:spcPts val="200"/>
                </a:spcBef>
                <a:spcAft>
                  <a:spcPts val="900"/>
                </a:spcAft>
                <a:buClr>
                  <a:srgbClr val="FFD83A"/>
                </a:buClr>
                <a:buFont typeface="Arial" panose="020B0604020202020204" pitchFamily="34" charset="0"/>
                <a:buChar char="•"/>
              </a:pPr>
              <a:r>
                <a:rPr lang="fr-FR" sz="1100" dirty="0"/>
                <a:t>France : la quasi-totalité de la hausse de la population d’ici 2070 concernerait les personnes âgées de 65 ans ou plus</a:t>
              </a:r>
            </a:p>
            <a:p>
              <a:pPr marL="134938" indent="-123825">
                <a:lnSpc>
                  <a:spcPct val="80000"/>
                </a:lnSpc>
                <a:spcBef>
                  <a:spcPts val="200"/>
                </a:spcBef>
                <a:spcAft>
                  <a:spcPts val="900"/>
                </a:spcAft>
                <a:buClr>
                  <a:srgbClr val="FFD83A"/>
                </a:buClr>
                <a:buFont typeface="Arial" panose="020B0604020202020204" pitchFamily="34" charset="0"/>
                <a:buChar char="•"/>
              </a:pPr>
              <a:r>
                <a:rPr lang="fr-FR" sz="1100" dirty="0"/>
                <a:t>BFC petite région par sa population : 11</a:t>
              </a:r>
              <a:r>
                <a:rPr lang="fr-FR" sz="1100" baseline="30000" dirty="0"/>
                <a:t>e</a:t>
              </a:r>
              <a:r>
                <a:rPr lang="fr-FR" sz="1100" dirty="0"/>
                <a:t> (2,783 </a:t>
              </a:r>
              <a:r>
                <a:rPr lang="fr-FR" sz="1100" dirty="0" err="1"/>
                <a:t>Mhab</a:t>
              </a:r>
              <a:r>
                <a:rPr lang="fr-FR" sz="1100" dirty="0"/>
                <a:t>, 2020)</a:t>
              </a:r>
            </a:p>
            <a:p>
              <a:pPr marL="134938" indent="-123825">
                <a:lnSpc>
                  <a:spcPct val="80000"/>
                </a:lnSpc>
                <a:spcBef>
                  <a:spcPts val="200"/>
                </a:spcBef>
                <a:spcAft>
                  <a:spcPts val="900"/>
                </a:spcAft>
                <a:buClr>
                  <a:srgbClr val="FFD83A"/>
                </a:buClr>
                <a:buFont typeface="Arial" panose="020B0604020202020204" pitchFamily="34" charset="0"/>
                <a:buChar char="•"/>
              </a:pPr>
              <a:r>
                <a:rPr lang="fr-FR" sz="1100" dirty="0"/>
                <a:t>BFC : 13</a:t>
              </a:r>
              <a:r>
                <a:rPr lang="fr-FR" sz="1100" baseline="30000" dirty="0"/>
                <a:t>e</a:t>
              </a:r>
              <a:r>
                <a:rPr lang="fr-FR" sz="1100" dirty="0"/>
                <a:t> région pour l’évolution récente de la population (0,2% en moyenne annuelle depuis 2012)</a:t>
              </a:r>
            </a:p>
            <a:p>
              <a:pPr marL="134938" indent="-123825">
                <a:lnSpc>
                  <a:spcPct val="80000"/>
                </a:lnSpc>
                <a:spcBef>
                  <a:spcPts val="200"/>
                </a:spcBef>
                <a:spcAft>
                  <a:spcPts val="900"/>
                </a:spcAft>
                <a:buClr>
                  <a:srgbClr val="FFD83A"/>
                </a:buClr>
                <a:buFont typeface="Arial" panose="020B0604020202020204" pitchFamily="34" charset="0"/>
                <a:buChar char="•"/>
              </a:pPr>
              <a:r>
                <a:rPr lang="fr-FR" sz="1100" dirty="0"/>
                <a:t>évolution de population en BFC : seule région métropolitaine en négatif entre 2013 et 2018 (‑0;1% ; solde naturel négatif depuis 2015)</a:t>
              </a:r>
            </a:p>
            <a:p>
              <a:pPr marL="134938" indent="-123825">
                <a:lnSpc>
                  <a:spcPct val="80000"/>
                </a:lnSpc>
                <a:spcBef>
                  <a:spcPts val="200"/>
                </a:spcBef>
                <a:spcAft>
                  <a:spcPts val="900"/>
                </a:spcAft>
                <a:buClr>
                  <a:srgbClr val="FFD83A"/>
                </a:buClr>
                <a:buFont typeface="Arial" panose="020B0604020202020204" pitchFamily="34" charset="0"/>
                <a:buChar char="•"/>
              </a:pPr>
              <a:r>
                <a:rPr lang="fr-FR" sz="1100" dirty="0"/>
                <a:t>BFC : peu de grandes villes (Dijon 25</a:t>
              </a:r>
              <a:r>
                <a:rPr lang="fr-FR" sz="1100" baseline="30000" dirty="0"/>
                <a:t>e</a:t>
              </a:r>
              <a:r>
                <a:rPr lang="fr-FR" sz="1100" dirty="0"/>
                <a:t> agglomération), des espaces peu peuplés (densité 58 </a:t>
              </a:r>
              <a:r>
                <a:rPr lang="fr-FR" sz="1100" dirty="0" err="1"/>
                <a:t>hab</a:t>
              </a:r>
              <a:r>
                <a:rPr lang="fr-FR" sz="1100" dirty="0"/>
                <a:t>/km</a:t>
              </a:r>
              <a:r>
                <a:rPr lang="fr-FR" sz="1100" baseline="30000" dirty="0"/>
                <a:t>2</a:t>
              </a:r>
              <a:r>
                <a:rPr lang="fr-FR" sz="1100" dirty="0"/>
                <a:t>, 12</a:t>
              </a:r>
              <a:r>
                <a:rPr lang="fr-FR" sz="1100" baseline="30000" dirty="0"/>
                <a:t>e</a:t>
              </a:r>
              <a:r>
                <a:rPr lang="fr-FR" sz="1100" dirty="0"/>
                <a:t> région ; France 119)</a:t>
              </a:r>
            </a:p>
            <a:p>
              <a:pPr marL="134938" indent="-123825">
                <a:lnSpc>
                  <a:spcPct val="80000"/>
                </a:lnSpc>
                <a:spcBef>
                  <a:spcPts val="200"/>
                </a:spcBef>
                <a:spcAft>
                  <a:spcPts val="900"/>
                </a:spcAft>
                <a:buClr>
                  <a:srgbClr val="FFD83A"/>
                </a:buClr>
                <a:buFont typeface="Arial" panose="020B0604020202020204" pitchFamily="34" charset="0"/>
                <a:buChar char="•"/>
              </a:pPr>
              <a:endParaRPr lang="fr-FR" sz="1100" dirty="0"/>
            </a:p>
          </p:txBody>
        </p:sp>
        <p:sp>
          <p:nvSpPr>
            <p:cNvPr id="22" name="ZoneTexte 21">
              <a:extLst>
                <a:ext uri="{FF2B5EF4-FFF2-40B4-BE49-F238E27FC236}">
                  <a16:creationId xmlns:a16="http://schemas.microsoft.com/office/drawing/2014/main" id="{678E74F4-28FE-F849-9187-B35AA10CE124}"/>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latin typeface="+mj-lt"/>
              </a:endParaRPr>
            </a:p>
          </p:txBody>
        </p:sp>
      </p:grpSp>
      <p:sp>
        <p:nvSpPr>
          <p:cNvPr id="13" name="ZoneTexte 12">
            <a:extLst>
              <a:ext uri="{FF2B5EF4-FFF2-40B4-BE49-F238E27FC236}">
                <a16:creationId xmlns:a16="http://schemas.microsoft.com/office/drawing/2014/main" id="{A0678889-B1F4-974E-A2D1-C5EC53D8A643}"/>
              </a:ext>
            </a:extLst>
          </p:cNvPr>
          <p:cNvSpPr txBox="1"/>
          <p:nvPr/>
        </p:nvSpPr>
        <p:spPr>
          <a:xfrm>
            <a:off x="171025" y="404434"/>
            <a:ext cx="1008043" cy="553998"/>
          </a:xfrm>
          <a:prstGeom prst="rect">
            <a:avLst/>
          </a:prstGeom>
          <a:solidFill>
            <a:srgbClr val="00B05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Repères et éclairages économiques </a:t>
            </a:r>
          </a:p>
        </p:txBody>
      </p:sp>
      <p:sp>
        <p:nvSpPr>
          <p:cNvPr id="40" name="Espace réservé du pied de page 3">
            <a:extLst>
              <a:ext uri="{FF2B5EF4-FFF2-40B4-BE49-F238E27FC236}">
                <a16:creationId xmlns:a16="http://schemas.microsoft.com/office/drawing/2014/main" id="{42EE51F2-5149-C940-86F5-0D3269BEA538}"/>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pic>
        <p:nvPicPr>
          <p:cNvPr id="1031" name="Image 66" descr="Une image contenant carte&#10;&#10;Description générée automatiquement">
            <a:extLst>
              <a:ext uri="{FF2B5EF4-FFF2-40B4-BE49-F238E27FC236}">
                <a16:creationId xmlns:a16="http://schemas.microsoft.com/office/drawing/2014/main" id="{57152BD4-3FF6-184D-82EC-426FC93387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26"/>
          <a:stretch/>
        </p:blipFill>
        <p:spPr bwMode="auto">
          <a:xfrm>
            <a:off x="5424815" y="1418570"/>
            <a:ext cx="4165752" cy="43414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9">
            <a:extLst>
              <a:ext uri="{FF2B5EF4-FFF2-40B4-BE49-F238E27FC236}">
                <a16:creationId xmlns:a16="http://schemas.microsoft.com/office/drawing/2014/main" id="{AA676899-1F67-A946-9604-697105E28D1D}"/>
              </a:ext>
            </a:extLst>
          </p:cNvPr>
          <p:cNvSpPr>
            <a:spLocks noChangeArrowheads="1"/>
          </p:cNvSpPr>
          <p:nvPr/>
        </p:nvSpPr>
        <p:spPr bwMode="auto">
          <a:xfrm>
            <a:off x="7948509" y="5796148"/>
            <a:ext cx="2039121"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1" u="none" strike="noStrike" cap="none" normalizeH="0" baseline="3000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111</a:t>
            </a:r>
            <a:r>
              <a:rPr kumimoji="0" lang="fr-FR" altLang="fr-FR" sz="800" b="0" i="1" u="none" strike="noStrike" cap="none" normalizeH="0" baseline="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 Évolution annuelle moyenne de la population entre 2013 et 2018</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pic>
        <p:nvPicPr>
          <p:cNvPr id="14" name="Image 69">
            <a:extLst>
              <a:ext uri="{FF2B5EF4-FFF2-40B4-BE49-F238E27FC236}">
                <a16:creationId xmlns:a16="http://schemas.microsoft.com/office/drawing/2014/main" id="{FE083B75-8898-F447-B939-06286745E4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66"/>
          <a:stretch/>
        </p:blipFill>
        <p:spPr bwMode="auto">
          <a:xfrm>
            <a:off x="462757" y="3710763"/>
            <a:ext cx="4024796" cy="334001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extLst>
              <a:ext uri="{FF2B5EF4-FFF2-40B4-BE49-F238E27FC236}">
                <a16:creationId xmlns:a16="http://schemas.microsoft.com/office/drawing/2014/main" id="{C8E0D6E7-AE92-A348-BB4F-540FB12209E4}"/>
              </a:ext>
            </a:extLst>
          </p:cNvPr>
          <p:cNvSpPr>
            <a:spLocks noChangeArrowheads="1"/>
          </p:cNvSpPr>
          <p:nvPr/>
        </p:nvSpPr>
        <p:spPr bwMode="auto">
          <a:xfrm>
            <a:off x="3682984" y="6833648"/>
            <a:ext cx="3308483"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1" u="none" strike="noStrike" cap="none" normalizeH="0" baseline="30000">
                <a:ln>
                  <a:noFill/>
                </a:ln>
                <a:solidFill>
                  <a:srgbClr val="1F497D"/>
                </a:solidFill>
                <a:effectLst/>
                <a:latin typeface="Calibri" panose="020F0502020204030204" pitchFamily="34" charset="0"/>
                <a:ea typeface="MS Mincho" panose="02020609040205080304" pitchFamily="49" charset="-128"/>
                <a:cs typeface="Times New Roman" panose="02020603050405020304" pitchFamily="18" charset="0"/>
              </a:rPr>
              <a:t>111, 294</a:t>
            </a:r>
            <a:r>
              <a:rPr kumimoji="0" lang="fr-FR" altLang="fr-FR" sz="800" b="0" i="1" u="none" strike="noStrike" cap="none" normalizeH="0" baseline="0">
                <a:ln>
                  <a:noFill/>
                </a:ln>
                <a:solidFill>
                  <a:srgbClr val="1F497D"/>
                </a:solidFill>
                <a:effectLst/>
                <a:latin typeface="Calibri" panose="020F0502020204030204" pitchFamily="34" charset="0"/>
                <a:ea typeface="MS Mincho" panose="02020609040205080304" pitchFamily="49" charset="-128"/>
                <a:cs typeface="Times New Roman" panose="02020603050405020304" pitchFamily="18" charset="0"/>
              </a:rPr>
              <a:t> Évolution annuelle moyenne de la population entre 2013 et 2018</a:t>
            </a:r>
            <a:endParaRPr kumimoji="0" lang="fr-FR" altLang="fr-FR" sz="16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20783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30</a:t>
            </a:fld>
            <a:endParaRPr lang="fr-F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6" y="560054"/>
            <a:ext cx="857674" cy="400110"/>
          </a:xfrm>
          <a:prstGeom prst="rect">
            <a:avLst/>
          </a:prstGeom>
          <a:solidFill>
            <a:srgbClr val="0070C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industrielle</a:t>
            </a:r>
          </a:p>
        </p:txBody>
      </p:sp>
      <p:grpSp>
        <p:nvGrpSpPr>
          <p:cNvPr id="14" name="Groupe 13">
            <a:extLst>
              <a:ext uri="{FF2B5EF4-FFF2-40B4-BE49-F238E27FC236}">
                <a16:creationId xmlns:a16="http://schemas.microsoft.com/office/drawing/2014/main" id="{E13F9876-E89B-4742-85F6-9C01491651F3}"/>
              </a:ext>
            </a:extLst>
          </p:cNvPr>
          <p:cNvGrpSpPr/>
          <p:nvPr/>
        </p:nvGrpSpPr>
        <p:grpSpPr>
          <a:xfrm>
            <a:off x="171026" y="1290619"/>
            <a:ext cx="2812204" cy="5178763"/>
            <a:chOff x="1272134" y="1921733"/>
            <a:chExt cx="4332800" cy="4698079"/>
          </a:xfrm>
        </p:grpSpPr>
        <p:sp>
          <p:nvSpPr>
            <p:cNvPr id="15" name="ZoneTexte 14">
              <a:extLst>
                <a:ext uri="{FF2B5EF4-FFF2-40B4-BE49-F238E27FC236}">
                  <a16:creationId xmlns:a16="http://schemas.microsoft.com/office/drawing/2014/main" id="{BCC29EFA-79AD-4E05-AA9B-2B4BF2D35FBF}"/>
                </a:ext>
              </a:extLst>
            </p:cNvPr>
            <p:cNvSpPr txBox="1"/>
            <p:nvPr/>
          </p:nvSpPr>
          <p:spPr>
            <a:xfrm>
              <a:off x="1272134" y="2252345"/>
              <a:ext cx="4332800" cy="4367467"/>
            </a:xfrm>
            <a:prstGeom prst="rect">
              <a:avLst/>
            </a:prstGeom>
            <a:solidFill>
              <a:schemeClr val="bg1"/>
            </a:solidFill>
          </p:spPr>
          <p:txBody>
            <a:bodyPr wrap="square" lIns="0" tIns="4680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90% </a:t>
              </a:r>
              <a:r>
                <a:rPr lang="fr-FR" sz="1100" dirty="0"/>
                <a:t>de la surface couverte par les surfaces agricoles et forestières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Une filière </a:t>
              </a:r>
              <a:r>
                <a:rPr lang="fr-FR" sz="1100" b="1" dirty="0"/>
                <a:t>complète</a:t>
              </a:r>
              <a:r>
                <a:rPr lang="fr-FR" sz="1100" dirty="0"/>
                <a:t>, de l’approvisionnement à la production et à la transformation</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Région française où la </a:t>
              </a:r>
              <a:r>
                <a:rPr lang="fr-FR" sz="1100" b="1" dirty="0"/>
                <a:t>filière forêt-bois pèse le plus dans l’économie régionale</a:t>
              </a:r>
            </a:p>
            <a:p>
              <a:pPr marL="11113">
                <a:lnSpc>
                  <a:spcPct val="75000"/>
                </a:lnSpc>
                <a:spcBef>
                  <a:spcPts val="200"/>
                </a:spcBef>
                <a:spcAft>
                  <a:spcPts val="300"/>
                </a:spcAft>
                <a:buClr>
                  <a:srgbClr val="FFD83A"/>
                </a:buCl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23 000 </a:t>
              </a:r>
              <a:r>
                <a:rPr lang="fr-FR" sz="1100" dirty="0"/>
                <a:t>emplois liés à l’utilisation des matériaux biosourcés dont </a:t>
              </a:r>
              <a:r>
                <a:rPr lang="fr-FR" sz="1100" b="1" dirty="0"/>
                <a:t>19 200 </a:t>
              </a:r>
              <a:r>
                <a:rPr lang="fr-FR" sz="1100" dirty="0"/>
                <a:t>dans le bois (2% de l’emploi salariés régional)</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4 600 </a:t>
              </a:r>
              <a:r>
                <a:rPr lang="fr-FR" sz="1100" dirty="0"/>
                <a:t>entreprises dans la filières bois</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La filière se structure autour de </a:t>
              </a:r>
              <a:r>
                <a:rPr lang="fr-FR" sz="1100" b="1" dirty="0"/>
                <a:t>2 clusters </a:t>
              </a:r>
              <a:r>
                <a:rPr lang="fr-FR" sz="1100" dirty="0"/>
                <a:t>(Pôle Énergie BFC et Cluster </a:t>
              </a:r>
              <a:r>
                <a:rPr lang="fr-FR" sz="1100" dirty="0" err="1"/>
                <a:t>Robin’s</a:t>
              </a:r>
              <a:r>
                <a:rPr lang="fr-FR" sz="1100" dirty="0"/>
                <a:t>) et </a:t>
              </a:r>
              <a:r>
                <a:rPr lang="fr-FR" sz="1100" b="1" dirty="0"/>
                <a:t>1 interprofession</a:t>
              </a:r>
              <a:r>
                <a:rPr lang="fr-FR" sz="1100" dirty="0"/>
                <a:t> (Fibois BFC), l’ENSAM et un projet de campus des métiers et des qualifications</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p:txBody>
        </p:sp>
        <p:sp>
          <p:nvSpPr>
            <p:cNvPr id="17" name="ZoneTexte 16">
              <a:extLst>
                <a:ext uri="{FF2B5EF4-FFF2-40B4-BE49-F238E27FC236}">
                  <a16:creationId xmlns:a16="http://schemas.microsoft.com/office/drawing/2014/main" id="{4962C35B-E659-4E23-9D49-FB0841DB7A16}"/>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latin typeface="+mj-lt"/>
              </a:endParaRPr>
            </a:p>
          </p:txBody>
        </p:sp>
      </p:grpSp>
      <p:grpSp>
        <p:nvGrpSpPr>
          <p:cNvPr id="18" name="Groupe 17">
            <a:extLst>
              <a:ext uri="{FF2B5EF4-FFF2-40B4-BE49-F238E27FC236}">
                <a16:creationId xmlns:a16="http://schemas.microsoft.com/office/drawing/2014/main" id="{F569BED2-69D8-497D-AF12-C0728CA78BD7}"/>
              </a:ext>
            </a:extLst>
          </p:cNvPr>
          <p:cNvGrpSpPr/>
          <p:nvPr/>
        </p:nvGrpSpPr>
        <p:grpSpPr>
          <a:xfrm>
            <a:off x="7377457" y="1290619"/>
            <a:ext cx="3115283" cy="5178763"/>
            <a:chOff x="1272134" y="1921733"/>
            <a:chExt cx="4332800" cy="4698079"/>
          </a:xfrm>
        </p:grpSpPr>
        <p:sp>
          <p:nvSpPr>
            <p:cNvPr id="19" name="ZoneTexte 18">
              <a:extLst>
                <a:ext uri="{FF2B5EF4-FFF2-40B4-BE49-F238E27FC236}">
                  <a16:creationId xmlns:a16="http://schemas.microsoft.com/office/drawing/2014/main" id="{F8A04FCF-01BD-4982-9B2A-1EABDDCBD662}"/>
                </a:ext>
              </a:extLst>
            </p:cNvPr>
            <p:cNvSpPr txBox="1"/>
            <p:nvPr/>
          </p:nvSpPr>
          <p:spPr>
            <a:xfrm>
              <a:off x="1272134" y="2252345"/>
              <a:ext cx="4332800" cy="4367467"/>
            </a:xfrm>
            <a:prstGeom prst="rect">
              <a:avLst/>
            </a:prstGeom>
            <a:solidFill>
              <a:schemeClr val="bg1"/>
            </a:solidFill>
          </p:spPr>
          <p:txBody>
            <a:bodyPr wrap="square" lIns="0" rIns="0" rtlCol="0">
              <a:noAutofit/>
            </a:bodyPr>
            <a:lstStyle/>
            <a:p>
              <a:pPr marL="11113">
                <a:lnSpc>
                  <a:spcPct val="75000"/>
                </a:lnSpc>
                <a:spcBef>
                  <a:spcPts val="200"/>
                </a:spcBef>
                <a:spcAft>
                  <a:spcPts val="300"/>
                </a:spcAft>
                <a:buClr>
                  <a:srgbClr val="FFD83A"/>
                </a:buClr>
              </a:pPr>
              <a:r>
                <a:rPr lang="fr-FR" sz="1100" b="1" dirty="0"/>
                <a:t>Enjeux de la filière Bois- matériaux biosourcés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Une filière durable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Les politiques publiques de la forêt et du bois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Gestion durable et certification forestière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Articulation des usages du bois et de la forêt</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Mécanisation adaptée de la récolte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Traçabilité des bois, digitalisation</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kern="1200" dirty="0">
                  <a:solidFill>
                    <a:schemeClr val="tx1"/>
                  </a:solidFill>
                  <a:latin typeface="+mn-lt"/>
                  <a:ea typeface="+mn-ea"/>
                  <a:cs typeface="+mn-cs"/>
                </a:rPr>
                <a:t>Sécurisation</a:t>
              </a:r>
              <a:r>
                <a:rPr lang="fr-FR" sz="1100" kern="1200" baseline="0" dirty="0">
                  <a:solidFill>
                    <a:schemeClr val="tx1"/>
                  </a:solidFill>
                  <a:latin typeface="+mn-lt"/>
                  <a:ea typeface="+mn-ea"/>
                  <a:cs typeface="+mn-cs"/>
                </a:rPr>
                <a:t> de l’approvisionnement local des entreprises de transformation</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kern="1200" baseline="0" dirty="0">
                  <a:solidFill>
                    <a:schemeClr val="tx1"/>
                  </a:solidFill>
                  <a:latin typeface="+mn-lt"/>
                  <a:ea typeface="+mn-ea"/>
                  <a:cs typeface="+mn-cs"/>
                </a:rPr>
                <a:t>Investissements dans l’innovation et la seconde transformation</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Adaptation des matériaux à l’évolution des besoins de différents secteurs.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Développement de procédés adaptés à la spécificité des matières premières végétales locales (ex: « chimie des matériaux biosourcés» par les industries…)</a:t>
              </a:r>
            </a:p>
            <a:p>
              <a:pPr marL="11113">
                <a:lnSpc>
                  <a:spcPct val="75000"/>
                </a:lnSpc>
                <a:spcBef>
                  <a:spcPts val="200"/>
                </a:spcBef>
                <a:spcAft>
                  <a:spcPts val="300"/>
                </a:spcAft>
                <a:buClr>
                  <a:srgbClr val="FFD83A"/>
                </a:buClr>
              </a:pPr>
              <a:endParaRPr lang="fr-FR" sz="1100" dirty="0"/>
            </a:p>
            <a:p>
              <a:pPr marL="11113">
                <a:lnSpc>
                  <a:spcPct val="75000"/>
                </a:lnSpc>
                <a:spcBef>
                  <a:spcPts val="200"/>
                </a:spcBef>
                <a:spcAft>
                  <a:spcPts val="300"/>
                </a:spcAft>
                <a:buClr>
                  <a:srgbClr val="FFD83A"/>
                </a:buClr>
              </a:pPr>
              <a:r>
                <a:rPr lang="fr-FR" sz="1100" b="1" dirty="0"/>
                <a:t>Autres enjeux</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La multiplicité des ressources biomasse et des technologies de transformation et la diversité des produits et secteurs d’application expliquent la complexité de la filière. Elle concerne une grande diversité d’acteurs, qui vont de la production de la biomasse à la distribution du produit fini, en passant par toutes les étapes intermédiaires de transformation réalisées par les agroindustriels, les chimistes, les plasturgistes...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La thématique « matériaux biosourcés » est traitée par nombre d’acteurs filière (</a:t>
              </a:r>
              <a:r>
                <a:rPr lang="fr-FR" sz="1100" dirty="0" err="1"/>
                <a:t>Polymeris</a:t>
              </a:r>
              <a:r>
                <a:rPr lang="fr-FR" sz="1100" dirty="0"/>
                <a:t>, Vitagora, Pôle Énergie BFC...).  La prise en compte de la dimension « biosourcé/durable au sein de chacune des filières régionales peut être interrogée</a:t>
              </a:r>
            </a:p>
          </p:txBody>
        </p:sp>
        <p:sp>
          <p:nvSpPr>
            <p:cNvPr id="23" name="ZoneTexte 22">
              <a:extLst>
                <a:ext uri="{FF2B5EF4-FFF2-40B4-BE49-F238E27FC236}">
                  <a16:creationId xmlns:a16="http://schemas.microsoft.com/office/drawing/2014/main" id="{B7DC8EF6-781D-4EE8-81D7-FA908A55CABC}"/>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dirty="0">
                  <a:solidFill>
                    <a:srgbClr val="263338"/>
                  </a:solidFill>
                </a:rPr>
                <a:t>Enjeux, questionnements</a:t>
              </a:r>
              <a:endParaRPr lang="fr-FR" sz="1400" dirty="0">
                <a:solidFill>
                  <a:srgbClr val="788F9B"/>
                </a:solidFill>
                <a:latin typeface="+mj-lt"/>
              </a:endParaRPr>
            </a:p>
          </p:txBody>
        </p:sp>
      </p:grpSp>
      <p:graphicFrame>
        <p:nvGraphicFramePr>
          <p:cNvPr id="24" name="Tableau 23">
            <a:extLst>
              <a:ext uri="{FF2B5EF4-FFF2-40B4-BE49-F238E27FC236}">
                <a16:creationId xmlns:a16="http://schemas.microsoft.com/office/drawing/2014/main" id="{C653D3F3-8CBB-4D63-9A00-0DE398563798}"/>
              </a:ext>
            </a:extLst>
          </p:cNvPr>
          <p:cNvGraphicFramePr>
            <a:graphicFrameLocks noGrp="1"/>
          </p:cNvGraphicFramePr>
          <p:nvPr/>
        </p:nvGraphicFramePr>
        <p:xfrm>
          <a:off x="3044739" y="1290619"/>
          <a:ext cx="4162177" cy="2226301"/>
        </p:xfrm>
        <a:graphic>
          <a:graphicData uri="http://schemas.openxmlformats.org/drawingml/2006/table">
            <a:tbl>
              <a:tblPr firstRow="1" firstCol="1" bandRow="1"/>
              <a:tblGrid>
                <a:gridCol w="2586040">
                  <a:extLst>
                    <a:ext uri="{9D8B030D-6E8A-4147-A177-3AD203B41FA5}">
                      <a16:colId xmlns:a16="http://schemas.microsoft.com/office/drawing/2014/main" val="2927450741"/>
                    </a:ext>
                  </a:extLst>
                </a:gridCol>
                <a:gridCol w="1576137">
                  <a:extLst>
                    <a:ext uri="{9D8B030D-6E8A-4147-A177-3AD203B41FA5}">
                      <a16:colId xmlns:a16="http://schemas.microsoft.com/office/drawing/2014/main" val="1004348677"/>
                    </a:ext>
                  </a:extLst>
                </a:gridCol>
              </a:tblGrid>
              <a:tr h="118769">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Forces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1989087">
                <a:tc>
                  <a:txBody>
                    <a:bodyPr/>
                    <a:lstStyle/>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90 % de la surface régionale est couverte par les surfaces agricole et forestière</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La BFC fait partie des régions les plus boisées de France (37% de la </a:t>
                      </a:r>
                      <a:r>
                        <a:rPr lang="fr-FR" sz="1100" kern="1200" dirty="0" err="1">
                          <a:solidFill>
                            <a:schemeClr val="tx1"/>
                          </a:solidFill>
                          <a:latin typeface="+mn-lt"/>
                          <a:ea typeface="+mn-ea"/>
                          <a:cs typeface="+mn-cs"/>
                        </a:rPr>
                        <a:t>surafce</a:t>
                      </a:r>
                      <a:r>
                        <a:rPr lang="fr-FR" sz="1100" kern="1200" dirty="0">
                          <a:solidFill>
                            <a:schemeClr val="tx1"/>
                          </a:solidFill>
                          <a:latin typeface="+mn-lt"/>
                          <a:ea typeface="+mn-ea"/>
                          <a:cs typeface="+mn-cs"/>
                        </a:rPr>
                        <a:t> régionale contre 40% au niveau national).</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Le secteur des Matériaux biosourcés qui se structure (acteurs de l’écosystème, feuille de route Matériaux biosourcés  2020-2024)</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Des acteurs</a:t>
                      </a:r>
                      <a:r>
                        <a:rPr lang="fr-FR" sz="1100" kern="1200" baseline="0" dirty="0">
                          <a:solidFill>
                            <a:schemeClr val="tx1"/>
                          </a:solidFill>
                          <a:latin typeface="+mn-lt"/>
                          <a:ea typeface="+mn-ea"/>
                          <a:cs typeface="+mn-cs"/>
                        </a:rPr>
                        <a:t> clés présents en région: l’interprofession, l’ENSAM, le cluster </a:t>
                      </a:r>
                      <a:r>
                        <a:rPr lang="fr-FR" sz="1100" kern="1200" baseline="0" dirty="0" err="1">
                          <a:solidFill>
                            <a:schemeClr val="tx1"/>
                          </a:solidFill>
                          <a:latin typeface="+mn-lt"/>
                          <a:ea typeface="+mn-ea"/>
                          <a:cs typeface="+mn-cs"/>
                        </a:rPr>
                        <a:t>Robin’s</a:t>
                      </a:r>
                      <a:r>
                        <a:rPr lang="fr-FR" sz="1100" kern="1200" baseline="0" dirty="0">
                          <a:solidFill>
                            <a:schemeClr val="tx1"/>
                          </a:solidFill>
                          <a:latin typeface="+mn-lt"/>
                          <a:ea typeface="+mn-ea"/>
                          <a:cs typeface="+mn-cs"/>
                        </a:rPr>
                        <a:t>, le pôle énergie BFC, </a:t>
                      </a:r>
                      <a:endParaRPr lang="fr-FR" sz="1100" kern="1200" dirty="0">
                        <a:solidFill>
                          <a:schemeClr val="tx1"/>
                        </a:solidFill>
                        <a:latin typeface="+mn-lt"/>
                        <a:ea typeface="+mn-ea"/>
                        <a:cs typeface="+mn-cs"/>
                      </a:endParaRP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baseline="0" dirty="0">
                          <a:solidFill>
                            <a:schemeClr val="tx1"/>
                          </a:solidFill>
                          <a:latin typeface="+mn-lt"/>
                          <a:ea typeface="+mn-ea"/>
                          <a:cs typeface="+mn-cs"/>
                        </a:rPr>
                        <a:t>Transformation des bois feuillus principale ressource en région</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Liens entre acteurs des</a:t>
                      </a:r>
                      <a:r>
                        <a:rPr lang="fr-FR" sz="1100" kern="1200" baseline="0" dirty="0">
                          <a:solidFill>
                            <a:schemeClr val="tx1"/>
                          </a:solidFill>
                          <a:latin typeface="+mn-lt"/>
                          <a:ea typeface="+mn-ea"/>
                          <a:cs typeface="+mn-cs"/>
                        </a:rPr>
                        <a:t> filières régionales bois biosourcées et acteurs du bâtiment</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baseline="0" dirty="0">
                          <a:solidFill>
                            <a:schemeClr val="tx1"/>
                          </a:solidFill>
                          <a:latin typeface="+mn-lt"/>
                          <a:ea typeface="+mn-ea"/>
                          <a:cs typeface="+mn-cs"/>
                        </a:rPr>
                        <a:t>Ecosystème de l’innovation</a:t>
                      </a:r>
                      <a:endParaRPr lang="fr-FR" sz="1100" kern="1200" dirty="0">
                        <a:solidFill>
                          <a:schemeClr val="tx1"/>
                        </a:solidFill>
                        <a:latin typeface="+mn-lt"/>
                        <a:ea typeface="+mn-ea"/>
                        <a:cs typeface="+mn-cs"/>
                      </a:endParaRP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248648041"/>
                  </a:ext>
                </a:extLst>
              </a:tr>
            </a:tbl>
          </a:graphicData>
        </a:graphic>
      </p:graphicFrame>
      <p:graphicFrame>
        <p:nvGraphicFramePr>
          <p:cNvPr id="25" name="Tableau 24">
            <a:extLst>
              <a:ext uri="{FF2B5EF4-FFF2-40B4-BE49-F238E27FC236}">
                <a16:creationId xmlns:a16="http://schemas.microsoft.com/office/drawing/2014/main" id="{600334E6-DE87-4AA2-9A3E-CC594A522C72}"/>
              </a:ext>
            </a:extLst>
          </p:cNvPr>
          <p:cNvGraphicFramePr>
            <a:graphicFrameLocks noGrp="1"/>
          </p:cNvGraphicFramePr>
          <p:nvPr/>
        </p:nvGraphicFramePr>
        <p:xfrm>
          <a:off x="3027251" y="3534106"/>
          <a:ext cx="4197152" cy="3233411"/>
        </p:xfrm>
        <a:graphic>
          <a:graphicData uri="http://schemas.openxmlformats.org/drawingml/2006/table">
            <a:tbl>
              <a:tblPr firstRow="1" firstCol="1" bandRow="1"/>
              <a:tblGrid>
                <a:gridCol w="2615560">
                  <a:extLst>
                    <a:ext uri="{9D8B030D-6E8A-4147-A177-3AD203B41FA5}">
                      <a16:colId xmlns:a16="http://schemas.microsoft.com/office/drawing/2014/main" val="3846492149"/>
                    </a:ext>
                  </a:extLst>
                </a:gridCol>
                <a:gridCol w="1581592">
                  <a:extLst>
                    <a:ext uri="{9D8B030D-6E8A-4147-A177-3AD203B41FA5}">
                      <a16:colId xmlns:a16="http://schemas.microsoft.com/office/drawing/2014/main" val="2070262005"/>
                    </a:ext>
                  </a:extLst>
                </a:gridCol>
              </a:tblGrid>
              <a:tr h="18550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Opportunités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Menaces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525585772"/>
                  </a:ext>
                </a:extLst>
              </a:tr>
              <a:tr h="2755745">
                <a:tc>
                  <a:txBody>
                    <a:bodyPr/>
                    <a:lstStyle/>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La filière des matériaux biosourcés identifiée comme l’une des filières vertes ayant un potentiel de développement économique élevé pour l’avenir, tout en respectant les priorités d’usage en région.</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La </a:t>
                      </a:r>
                      <a:r>
                        <a:rPr lang="fr-FR" sz="1100" kern="1200" dirty="0" err="1">
                          <a:solidFill>
                            <a:schemeClr val="tx1"/>
                          </a:solidFill>
                          <a:latin typeface="+mn-lt"/>
                          <a:ea typeface="+mn-ea"/>
                          <a:cs typeface="+mn-cs"/>
                        </a:rPr>
                        <a:t>décarbonation</a:t>
                      </a:r>
                      <a:r>
                        <a:rPr lang="fr-FR" sz="1100" kern="1200" dirty="0">
                          <a:solidFill>
                            <a:schemeClr val="tx1"/>
                          </a:solidFill>
                          <a:latin typeface="+mn-lt"/>
                          <a:ea typeface="+mn-ea"/>
                          <a:cs typeface="+mn-cs"/>
                        </a:rPr>
                        <a:t> des bâtiments favorable au développement des matériaux </a:t>
                      </a:r>
                      <a:r>
                        <a:rPr lang="fr-FR" sz="1100" kern="1200" dirty="0" err="1">
                          <a:solidFill>
                            <a:schemeClr val="tx1"/>
                          </a:solidFill>
                          <a:latin typeface="+mn-lt"/>
                          <a:ea typeface="+mn-ea"/>
                          <a:cs typeface="+mn-cs"/>
                        </a:rPr>
                        <a:t>biosourcés</a:t>
                      </a:r>
                      <a:r>
                        <a:rPr lang="fr-FR" sz="1100" kern="1200" dirty="0">
                          <a:solidFill>
                            <a:schemeClr val="tx1"/>
                          </a:solidFill>
                          <a:latin typeface="+mn-lt"/>
                          <a:ea typeface="+mn-ea"/>
                          <a:cs typeface="+mn-cs"/>
                        </a:rPr>
                        <a:t> (label E+C- : bâtiment à énergie positive et réduction carbone, RE2020)</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a:t>
                      </a:r>
                      <a:r>
                        <a:rPr lang="fr-FR" sz="1100" kern="1200" baseline="0" dirty="0">
                          <a:solidFill>
                            <a:schemeClr val="tx1"/>
                          </a:solidFill>
                          <a:latin typeface="+mn-lt"/>
                          <a:ea typeface="+mn-ea"/>
                          <a:cs typeface="+mn-cs"/>
                        </a:rPr>
                        <a:t>’économie circulaire pour développer l’usage des matériaux biosourcés</a:t>
                      </a:r>
                      <a:endParaRPr lang="fr-FR" sz="1100" kern="1200" dirty="0">
                        <a:solidFill>
                          <a:schemeClr val="tx1"/>
                        </a:solidFill>
                        <a:latin typeface="+mn-lt"/>
                        <a:ea typeface="+mn-ea"/>
                        <a:cs typeface="+mn-cs"/>
                      </a:endParaRP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Des emplois locaux liés à la chaine des matériaux </a:t>
                      </a:r>
                      <a:r>
                        <a:rPr lang="fr-FR" sz="1100" kern="1200" dirty="0" err="1">
                          <a:solidFill>
                            <a:schemeClr val="tx1"/>
                          </a:solidFill>
                          <a:latin typeface="+mn-lt"/>
                          <a:ea typeface="+mn-ea"/>
                          <a:cs typeface="+mn-cs"/>
                        </a:rPr>
                        <a:t>biosourcés</a:t>
                      </a:r>
                      <a:r>
                        <a:rPr lang="fr-FR" sz="1100" kern="1200" dirty="0">
                          <a:solidFill>
                            <a:schemeClr val="tx1"/>
                          </a:solidFill>
                          <a:latin typeface="+mn-lt"/>
                          <a:ea typeface="+mn-ea"/>
                          <a:cs typeface="+mn-cs"/>
                        </a:rPr>
                        <a:t> et l’approvisionnement local</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Les innovations pour concevoir des nouveaux</a:t>
                      </a:r>
                      <a:r>
                        <a:rPr lang="fr-FR" sz="1100" kern="1200" baseline="0" dirty="0">
                          <a:solidFill>
                            <a:schemeClr val="tx1"/>
                          </a:solidFill>
                          <a:latin typeface="+mn-lt"/>
                          <a:ea typeface="+mn-ea"/>
                          <a:cs typeface="+mn-cs"/>
                        </a:rPr>
                        <a:t> matériaux plus écologiques, </a:t>
                      </a:r>
                      <a:r>
                        <a:rPr lang="fr-FR" sz="1100" kern="1200" dirty="0">
                          <a:solidFill>
                            <a:schemeClr val="tx1"/>
                          </a:solidFill>
                          <a:latin typeface="+mn-lt"/>
                          <a:ea typeface="+mn-ea"/>
                          <a:cs typeface="+mn-cs"/>
                        </a:rPr>
                        <a:t>valoriser</a:t>
                      </a:r>
                      <a:r>
                        <a:rPr lang="fr-FR" sz="1100" kern="1200" baseline="0" dirty="0">
                          <a:solidFill>
                            <a:schemeClr val="tx1"/>
                          </a:solidFill>
                          <a:latin typeface="+mn-lt"/>
                          <a:ea typeface="+mn-ea"/>
                          <a:cs typeface="+mn-cs"/>
                        </a:rPr>
                        <a:t> des</a:t>
                      </a:r>
                      <a:r>
                        <a:rPr lang="fr-FR" sz="1100" kern="1200" dirty="0">
                          <a:solidFill>
                            <a:schemeClr val="tx1"/>
                          </a:solidFill>
                          <a:latin typeface="+mn-lt"/>
                          <a:ea typeface="+mn-ea"/>
                          <a:cs typeface="+mn-cs"/>
                        </a:rPr>
                        <a:t> </a:t>
                      </a:r>
                      <a:r>
                        <a:rPr lang="fr-FR" sz="1100" kern="1200" baseline="0" dirty="0">
                          <a:solidFill>
                            <a:schemeClr val="tx1"/>
                          </a:solidFill>
                          <a:latin typeface="+mn-lt"/>
                          <a:ea typeface="+mn-ea"/>
                          <a:cs typeface="+mn-cs"/>
                        </a:rPr>
                        <a:t> bois </a:t>
                      </a:r>
                      <a:r>
                        <a:rPr lang="fr-FR" sz="1100" kern="1200" baseline="0" dirty="0" err="1">
                          <a:solidFill>
                            <a:schemeClr val="tx1"/>
                          </a:solidFill>
                          <a:latin typeface="+mn-lt"/>
                          <a:ea typeface="+mn-ea"/>
                          <a:cs typeface="+mn-cs"/>
                        </a:rPr>
                        <a:t>scolytés</a:t>
                      </a:r>
                      <a:r>
                        <a:rPr lang="fr-FR" sz="1100" kern="1200" baseline="0" dirty="0">
                          <a:solidFill>
                            <a:schemeClr val="tx1"/>
                          </a:solidFill>
                          <a:latin typeface="+mn-lt"/>
                          <a:ea typeface="+mn-ea"/>
                          <a:cs typeface="+mn-cs"/>
                        </a:rPr>
                        <a:t> ou présentant des  « défauts » .</a:t>
                      </a:r>
                      <a:endParaRPr lang="fr-FR" sz="1100" kern="1200" dirty="0">
                        <a:solidFill>
                          <a:schemeClr val="tx1"/>
                        </a:solidFill>
                        <a:latin typeface="+mn-lt"/>
                        <a:ea typeface="+mn-ea"/>
                        <a:cs typeface="+mn-cs"/>
                      </a:endParaRP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endParaRPr lang="fr-FR" sz="1100" kern="1200" dirty="0">
                        <a:solidFill>
                          <a:schemeClr val="tx1"/>
                        </a:solidFill>
                        <a:latin typeface="+mn-lt"/>
                        <a:ea typeface="+mn-ea"/>
                        <a:cs typeface="+mn-cs"/>
                      </a:endParaRP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marR="0" lvl="0" indent="-123825"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lang="fr-FR" sz="1100" kern="1200" dirty="0">
                          <a:solidFill>
                            <a:schemeClr val="tx1"/>
                          </a:solidFill>
                          <a:latin typeface="+mn-lt"/>
                          <a:ea typeface="+mn-ea"/>
                          <a:cs typeface="+mn-cs"/>
                        </a:rPr>
                        <a:t>Risque de ne pas faire de lien avec la « feuille de route Matériaux biosourcés 2020-2024 » pour le secteur du bâtiment</a:t>
                      </a:r>
                    </a:p>
                    <a:p>
                      <a:pPr marL="134938" marR="0" lvl="0" indent="-123825"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lang="fr-FR" sz="1100" kern="1200" dirty="0">
                          <a:solidFill>
                            <a:schemeClr val="tx1"/>
                          </a:solidFill>
                          <a:latin typeface="+mn-lt"/>
                          <a:ea typeface="+mn-ea"/>
                          <a:cs typeface="+mn-cs"/>
                        </a:rPr>
                        <a:t>Paradoxe</a:t>
                      </a:r>
                      <a:r>
                        <a:rPr lang="fr-FR" sz="1100" kern="1200" baseline="0" dirty="0">
                          <a:solidFill>
                            <a:schemeClr val="tx1"/>
                          </a:solidFill>
                          <a:latin typeface="+mn-lt"/>
                          <a:ea typeface="+mn-ea"/>
                          <a:cs typeface="+mn-cs"/>
                        </a:rPr>
                        <a:t> entre l’image négative de la coupe des arbres et l’image positive du matériau bois</a:t>
                      </a:r>
                    </a:p>
                    <a:p>
                      <a:pPr marL="134938" marR="0" lvl="0" indent="-123825"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lang="fr-FR" sz="1100" kern="1200" baseline="0" dirty="0">
                          <a:solidFill>
                            <a:schemeClr val="tx1"/>
                          </a:solidFill>
                          <a:latin typeface="+mn-lt"/>
                          <a:ea typeface="+mn-ea"/>
                          <a:cs typeface="+mn-cs"/>
                        </a:rPr>
                        <a:t>Concurrence internationale accrue, exportations des grumes</a:t>
                      </a:r>
                    </a:p>
                    <a:p>
                      <a:pPr marL="134938" marR="0" lvl="0" indent="-123825"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endParaRPr lang="fr-FR" sz="1100" kern="1200" dirty="0">
                        <a:solidFill>
                          <a:schemeClr val="tx1"/>
                        </a:solidFill>
                        <a:latin typeface="+mn-lt"/>
                        <a:ea typeface="+mn-ea"/>
                        <a:cs typeface="+mn-cs"/>
                      </a:endParaRP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endParaRPr lang="fr-FR" sz="1100" kern="1200" dirty="0">
                        <a:solidFill>
                          <a:schemeClr val="tx1"/>
                        </a:solidFill>
                        <a:latin typeface="+mn-lt"/>
                        <a:ea typeface="+mn-ea"/>
                        <a:cs typeface="+mn-cs"/>
                      </a:endParaRP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3094909756"/>
                  </a:ext>
                </a:extLst>
              </a:tr>
            </a:tbl>
          </a:graphicData>
        </a:graphic>
      </p:graphicFrame>
      <p:sp>
        <p:nvSpPr>
          <p:cNvPr id="21" name="ZoneTexte 20">
            <a:extLst>
              <a:ext uri="{FF2B5EF4-FFF2-40B4-BE49-F238E27FC236}">
                <a16:creationId xmlns:a16="http://schemas.microsoft.com/office/drawing/2014/main" id="{A2017FEA-4B67-4D6F-86F5-647E32FF4C7F}"/>
              </a:ext>
            </a:extLst>
          </p:cNvPr>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dirty="0">
                <a:solidFill>
                  <a:srgbClr val="FFD83A"/>
                </a:solidFill>
                <a:latin typeface="+mj-lt"/>
              </a:rPr>
              <a:t>M</a:t>
            </a:r>
            <a:r>
              <a:rPr lang="fr-FR" sz="4200" spc="-165" dirty="0">
                <a:solidFill>
                  <a:srgbClr val="465A64"/>
                </a:solidFill>
                <a:latin typeface="+mj-lt"/>
              </a:rPr>
              <a:t>atériaux et procédés avancés </a:t>
            </a:r>
            <a:r>
              <a:rPr lang="fr-FR" sz="2400" spc="-165" dirty="0">
                <a:solidFill>
                  <a:srgbClr val="465A64"/>
                </a:solidFill>
                <a:latin typeface="Calibri Light" panose="020F0302020204030204"/>
              </a:rPr>
              <a:t>(RIS3)</a:t>
            </a:r>
            <a:endParaRPr lang="fr-FR" sz="2400" spc="-165" dirty="0">
              <a:solidFill>
                <a:srgbClr val="465A64"/>
              </a:solidFill>
              <a:latin typeface="+mj-lt"/>
            </a:endParaRPr>
          </a:p>
          <a:p>
            <a:pPr>
              <a:lnSpc>
                <a:spcPct val="70000"/>
              </a:lnSpc>
            </a:pPr>
            <a:r>
              <a:rPr lang="fr-FR" sz="2800" b="1" spc="-165" dirty="0">
                <a:solidFill>
                  <a:srgbClr val="FFD83A"/>
                </a:solidFill>
                <a:latin typeface="+mj-lt"/>
              </a:rPr>
              <a:t>Focus</a:t>
            </a:r>
            <a:r>
              <a:rPr lang="fr-FR" sz="2400" spc="-165" dirty="0">
                <a:solidFill>
                  <a:srgbClr val="FFD83A"/>
                </a:solidFill>
                <a:latin typeface="+mj-lt"/>
              </a:rPr>
              <a:t>   bois et matériaux biosourcés</a:t>
            </a:r>
          </a:p>
        </p:txBody>
      </p:sp>
      <p:sp>
        <p:nvSpPr>
          <p:cNvPr id="20" name="Espace réservé du pied de page 3">
            <a:extLst>
              <a:ext uri="{FF2B5EF4-FFF2-40B4-BE49-F238E27FC236}">
                <a16:creationId xmlns:a16="http://schemas.microsoft.com/office/drawing/2014/main" id="{04B441D1-D477-3D41-A194-12780D12660B}"/>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spTree>
    <p:extLst>
      <p:ext uri="{BB962C8B-B14F-4D97-AF65-F5344CB8AC3E}">
        <p14:creationId xmlns:p14="http://schemas.microsoft.com/office/powerpoint/2010/main" val="2074692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31</a:t>
            </a:fld>
            <a:endParaRPr lang="fr-F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6" y="560054"/>
            <a:ext cx="857674" cy="400110"/>
          </a:xfrm>
          <a:prstGeom prst="rect">
            <a:avLst/>
          </a:prstGeom>
          <a:solidFill>
            <a:srgbClr val="0070C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industrielle</a:t>
            </a:r>
          </a:p>
        </p:txBody>
      </p:sp>
      <p:grpSp>
        <p:nvGrpSpPr>
          <p:cNvPr id="14" name="Groupe 13">
            <a:extLst>
              <a:ext uri="{FF2B5EF4-FFF2-40B4-BE49-F238E27FC236}">
                <a16:creationId xmlns:a16="http://schemas.microsoft.com/office/drawing/2014/main" id="{E13F9876-E89B-4742-85F6-9C01491651F3}"/>
              </a:ext>
            </a:extLst>
          </p:cNvPr>
          <p:cNvGrpSpPr/>
          <p:nvPr/>
        </p:nvGrpSpPr>
        <p:grpSpPr>
          <a:xfrm>
            <a:off x="411796" y="1367226"/>
            <a:ext cx="4836164" cy="4532641"/>
            <a:chOff x="1272134" y="1907610"/>
            <a:chExt cx="4332800" cy="4161257"/>
          </a:xfrm>
        </p:grpSpPr>
        <p:sp>
          <p:nvSpPr>
            <p:cNvPr id="15" name="ZoneTexte 14">
              <a:extLst>
                <a:ext uri="{FF2B5EF4-FFF2-40B4-BE49-F238E27FC236}">
                  <a16:creationId xmlns:a16="http://schemas.microsoft.com/office/drawing/2014/main" id="{BCC29EFA-79AD-4E05-AA9B-2B4BF2D35FBF}"/>
                </a:ext>
              </a:extLst>
            </p:cNvPr>
            <p:cNvSpPr txBox="1"/>
            <p:nvPr/>
          </p:nvSpPr>
          <p:spPr>
            <a:xfrm>
              <a:off x="1272134" y="2383394"/>
              <a:ext cx="4332800" cy="3685473"/>
            </a:xfrm>
            <a:prstGeom prst="rect">
              <a:avLst/>
            </a:prstGeom>
            <a:solidFill>
              <a:schemeClr val="bg1"/>
            </a:solidFill>
          </p:spPr>
          <p:txBody>
            <a:bodyPr wrap="square" lIns="0" tIns="4680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750</a:t>
              </a:r>
              <a:r>
                <a:rPr lang="fr-FR" sz="1100" dirty="0"/>
                <a:t> entreprises travaillent pour différentes filières du secteur (</a:t>
              </a:r>
              <a:r>
                <a:rPr lang="fr-FR" sz="1100" b="1" dirty="0"/>
                <a:t>95% </a:t>
              </a:r>
              <a:r>
                <a:rPr lang="fr-FR" sz="1100" dirty="0"/>
                <a:t>de PME)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20 000 </a:t>
              </a:r>
              <a:r>
                <a:rPr lang="fr-FR" sz="1100" dirty="0"/>
                <a:t>emplois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La </a:t>
              </a:r>
              <a:r>
                <a:rPr lang="fr-FR" sz="1100" b="1" dirty="0"/>
                <a:t>plus forte densité d’entreprises, de savoir-faire et de recherche privée </a:t>
              </a:r>
              <a:r>
                <a:rPr lang="fr-FR" sz="1100" dirty="0"/>
                <a:t>liées aux microtechniques de France</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1113">
                <a:lnSpc>
                  <a:spcPct val="75000"/>
                </a:lnSpc>
                <a:spcBef>
                  <a:spcPts val="200"/>
                </a:spcBef>
                <a:spcAft>
                  <a:spcPts val="300"/>
                </a:spcAft>
                <a:buClr>
                  <a:srgbClr val="FFD83A"/>
                </a:buClr>
              </a:pPr>
              <a:r>
                <a:rPr lang="fr-FR" sz="1100" b="1" dirty="0"/>
                <a:t>2 pôles de compétitivité </a:t>
              </a:r>
              <a:r>
                <a:rPr lang="fr-FR" sz="1100" dirty="0"/>
                <a:t>régionaux fédèrent les entreprises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PMT</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err="1"/>
                <a:t>Polyméris</a:t>
              </a:r>
              <a:endParaRPr lang="fr-FR" sz="1100" dirty="0"/>
            </a:p>
            <a:p>
              <a:pPr marL="11113">
                <a:lnSpc>
                  <a:spcPct val="75000"/>
                </a:lnSpc>
                <a:spcBef>
                  <a:spcPts val="200"/>
                </a:spcBef>
                <a:spcAft>
                  <a:spcPts val="300"/>
                </a:spcAft>
                <a:buClr>
                  <a:srgbClr val="FFD83A"/>
                </a:buClr>
              </a:pPr>
              <a:endParaRPr lang="fr-FR" sz="1100" dirty="0"/>
            </a:p>
            <a:p>
              <a:pPr marL="11113">
                <a:lnSpc>
                  <a:spcPct val="75000"/>
                </a:lnSpc>
                <a:spcBef>
                  <a:spcPts val="200"/>
                </a:spcBef>
                <a:spcAft>
                  <a:spcPts val="300"/>
                </a:spcAft>
                <a:buClr>
                  <a:srgbClr val="FFD83A"/>
                </a:buClr>
              </a:pPr>
              <a:r>
                <a:rPr lang="fr-FR" sz="1100" b="1" dirty="0"/>
                <a:t>Autres structures </a:t>
              </a:r>
              <a:r>
                <a:rPr lang="fr-FR" sz="1100" dirty="0"/>
                <a:t>participant à la structuration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Luxe &amp; Tech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Lunetiers du Jura</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Comité France Éclat</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err="1"/>
                <a:t>Robotics</a:t>
              </a:r>
              <a:r>
                <a:rPr lang="fr-FR" sz="1100" dirty="0"/>
                <a:t> </a:t>
              </a:r>
              <a:r>
                <a:rPr lang="fr-FR" sz="1100" dirty="0" err="1"/>
                <a:t>Valley</a:t>
              </a: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Campus des Métiers et des Qualifications Microtechniques et Systèmes Intelligents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a:t>
              </a:r>
            </a:p>
            <a:p>
              <a:pPr marL="11113">
                <a:lnSpc>
                  <a:spcPct val="75000"/>
                </a:lnSpc>
                <a:spcBef>
                  <a:spcPts val="200"/>
                </a:spcBef>
                <a:spcAft>
                  <a:spcPts val="300"/>
                </a:spcAft>
                <a:buClr>
                  <a:srgbClr val="FFD83A"/>
                </a:buClr>
              </a:pPr>
              <a:endParaRPr lang="fr-FR" sz="1100" dirty="0"/>
            </a:p>
            <a:p>
              <a:pPr marL="11113">
                <a:lnSpc>
                  <a:spcPct val="75000"/>
                </a:lnSpc>
                <a:spcBef>
                  <a:spcPts val="200"/>
                </a:spcBef>
                <a:spcAft>
                  <a:spcPts val="300"/>
                </a:spcAft>
                <a:buClr>
                  <a:srgbClr val="FFD83A"/>
                </a:buClr>
              </a:pPr>
              <a:r>
                <a:rPr lang="fr-FR" sz="1100" dirty="0"/>
                <a:t>Une force de </a:t>
              </a:r>
              <a:r>
                <a:rPr lang="fr-FR" sz="1100" b="1" dirty="0"/>
                <a:t>recherche publique </a:t>
              </a:r>
              <a:r>
                <a:rPr lang="fr-FR" sz="1100" dirty="0"/>
                <a:t>majeure et reconnue : FEMTO-ST, ICB, UTINAM …</a:t>
              </a:r>
            </a:p>
            <a:p>
              <a:pPr marL="11113">
                <a:lnSpc>
                  <a:spcPct val="75000"/>
                </a:lnSpc>
                <a:spcBef>
                  <a:spcPts val="200"/>
                </a:spcBef>
                <a:spcAft>
                  <a:spcPts val="300"/>
                </a:spcAft>
                <a:buClr>
                  <a:srgbClr val="FFD83A"/>
                </a:buClr>
              </a:pPr>
              <a:endParaRPr lang="fr-FR" sz="1100" dirty="0"/>
            </a:p>
            <a:p>
              <a:pPr marL="11113">
                <a:lnSpc>
                  <a:spcPct val="75000"/>
                </a:lnSpc>
                <a:spcBef>
                  <a:spcPts val="200"/>
                </a:spcBef>
                <a:spcAft>
                  <a:spcPts val="300"/>
                </a:spcAft>
                <a:buClr>
                  <a:srgbClr val="FFD83A"/>
                </a:buClr>
              </a:pPr>
              <a:r>
                <a:rPr lang="fr-FR" sz="1100" b="1" dirty="0"/>
                <a:t>Des formations de haut niveau </a:t>
              </a:r>
              <a:r>
                <a:rPr lang="fr-FR" sz="1100" dirty="0"/>
                <a:t>dispensées par l’UFC, </a:t>
              </a:r>
              <a:r>
                <a:rPr lang="fr-FR" sz="1100" dirty="0" err="1"/>
                <a:t>l’uB</a:t>
              </a:r>
              <a:r>
                <a:rPr lang="fr-FR" sz="1100" dirty="0"/>
                <a:t>, l’ENSMM, l’UTBM</a:t>
              </a:r>
            </a:p>
          </p:txBody>
        </p:sp>
        <p:sp>
          <p:nvSpPr>
            <p:cNvPr id="17" name="ZoneTexte 16">
              <a:extLst>
                <a:ext uri="{FF2B5EF4-FFF2-40B4-BE49-F238E27FC236}">
                  <a16:creationId xmlns:a16="http://schemas.microsoft.com/office/drawing/2014/main" id="{4962C35B-E659-4E23-9D49-FB0841DB7A16}"/>
                </a:ext>
              </a:extLst>
            </p:cNvPr>
            <p:cNvSpPr txBox="1"/>
            <p:nvPr/>
          </p:nvSpPr>
          <p:spPr>
            <a:xfrm>
              <a:off x="1272134" y="1907610"/>
              <a:ext cx="4332800" cy="421032"/>
            </a:xfrm>
            <a:prstGeom prst="rect">
              <a:avLst/>
            </a:prstGeom>
            <a:solidFill>
              <a:srgbClr val="FFD83A"/>
            </a:solidFill>
          </p:spPr>
          <p:txBody>
            <a:bodyPr wrap="square" rtlCol="0">
              <a:spAutoFit/>
            </a:bodyPr>
            <a:lstStyle/>
            <a:p>
              <a:pPr algn="just"/>
              <a:r>
                <a:rPr lang="fr-FR" sz="1400" b="1" dirty="0">
                  <a:solidFill>
                    <a:srgbClr val="263338"/>
                  </a:solidFill>
                </a:rPr>
                <a:t>Principales données</a:t>
              </a:r>
            </a:p>
          </p:txBody>
        </p:sp>
      </p:grpSp>
      <p:sp>
        <p:nvSpPr>
          <p:cNvPr id="21" name="ZoneTexte 20">
            <a:extLst>
              <a:ext uri="{FF2B5EF4-FFF2-40B4-BE49-F238E27FC236}">
                <a16:creationId xmlns:a16="http://schemas.microsoft.com/office/drawing/2014/main" id="{A2017FEA-4B67-4D6F-86F5-647E32FF4C7F}"/>
              </a:ext>
            </a:extLst>
          </p:cNvPr>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M</a:t>
            </a:r>
            <a:r>
              <a:rPr lang="fr-FR" sz="4200" spc="-165">
                <a:solidFill>
                  <a:srgbClr val="465A64"/>
                </a:solidFill>
                <a:latin typeface="+mj-lt"/>
              </a:rPr>
              <a:t>icrotechniques et Systèmes intelligents </a:t>
            </a:r>
            <a:r>
              <a:rPr lang="fr-FR" sz="2400" spc="-165">
                <a:solidFill>
                  <a:srgbClr val="465A64"/>
                </a:solidFill>
                <a:latin typeface="+mj-lt"/>
              </a:rPr>
              <a:t>(RIS3)</a:t>
            </a:r>
          </a:p>
        </p:txBody>
      </p:sp>
      <p:sp>
        <p:nvSpPr>
          <p:cNvPr id="22" name="Espace réservé du pied de page 3">
            <a:extLst>
              <a:ext uri="{FF2B5EF4-FFF2-40B4-BE49-F238E27FC236}">
                <a16:creationId xmlns:a16="http://schemas.microsoft.com/office/drawing/2014/main" id="{643603D9-F8AE-5140-8EE9-D801E1736A03}"/>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pic>
        <p:nvPicPr>
          <p:cNvPr id="3" name="Image 2">
            <a:extLst>
              <a:ext uri="{FF2B5EF4-FFF2-40B4-BE49-F238E27FC236}">
                <a16:creationId xmlns:a16="http://schemas.microsoft.com/office/drawing/2014/main" id="{23622E12-881B-4E8C-A5F5-35AADE817E42}"/>
              </a:ext>
            </a:extLst>
          </p:cNvPr>
          <p:cNvPicPr>
            <a:picLocks noChangeAspect="1"/>
          </p:cNvPicPr>
          <p:nvPr/>
        </p:nvPicPr>
        <p:blipFill>
          <a:blip r:embed="rId3"/>
          <a:stretch>
            <a:fillRect/>
          </a:stretch>
        </p:blipFill>
        <p:spPr>
          <a:xfrm>
            <a:off x="5816841" y="1380630"/>
            <a:ext cx="4627154" cy="2606630"/>
          </a:xfrm>
          <a:prstGeom prst="rect">
            <a:avLst/>
          </a:prstGeom>
        </p:spPr>
      </p:pic>
    </p:spTree>
    <p:extLst>
      <p:ext uri="{BB962C8B-B14F-4D97-AF65-F5344CB8AC3E}">
        <p14:creationId xmlns:p14="http://schemas.microsoft.com/office/powerpoint/2010/main" val="1364371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32</a:t>
            </a:fld>
            <a:endParaRPr lang="fr-FR"/>
          </a:p>
        </p:txBody>
      </p:sp>
      <p:sp>
        <p:nvSpPr>
          <p:cNvPr id="13" name="ZoneTexte 12">
            <a:extLst>
              <a:ext uri="{FF2B5EF4-FFF2-40B4-BE49-F238E27FC236}">
                <a16:creationId xmlns:a16="http://schemas.microsoft.com/office/drawing/2014/main" id="{A0678889-B1F4-974E-A2D1-C5EC53D8A643}"/>
              </a:ext>
            </a:extLst>
          </p:cNvPr>
          <p:cNvSpPr txBox="1"/>
          <p:nvPr/>
        </p:nvSpPr>
        <p:spPr>
          <a:xfrm>
            <a:off x="167798" y="161282"/>
            <a:ext cx="857674" cy="400110"/>
          </a:xfrm>
          <a:prstGeom prst="rect">
            <a:avLst/>
          </a:prstGeom>
          <a:solidFill>
            <a:srgbClr val="0070C0"/>
          </a:solidFill>
          <a:effectLst>
            <a:outerShdw blurRad="50800" dist="38100" dir="8100000" algn="tr" rotWithShape="0">
              <a:prstClr val="black">
                <a:alpha val="40000"/>
              </a:prstClr>
            </a:outerShdw>
          </a:effectLst>
        </p:spPr>
        <p:txBody>
          <a:bodyPr wrap="square" rtlCol="0">
            <a:spAutoFit/>
          </a:bodyPr>
          <a:lstStyle/>
          <a:p>
            <a:r>
              <a:rPr lang="fr-FR" sz="1000" i="1" dirty="0">
                <a:solidFill>
                  <a:schemeClr val="bg1"/>
                </a:solidFill>
              </a:rPr>
              <a:t>Économie industrielle</a:t>
            </a:r>
          </a:p>
        </p:txBody>
      </p:sp>
      <p:graphicFrame>
        <p:nvGraphicFramePr>
          <p:cNvPr id="24" name="Tableau 23">
            <a:extLst>
              <a:ext uri="{FF2B5EF4-FFF2-40B4-BE49-F238E27FC236}">
                <a16:creationId xmlns:a16="http://schemas.microsoft.com/office/drawing/2014/main" id="{C653D3F3-8CBB-4D63-9A00-0DE398563798}"/>
              </a:ext>
            </a:extLst>
          </p:cNvPr>
          <p:cNvGraphicFramePr>
            <a:graphicFrameLocks noGrp="1"/>
          </p:cNvGraphicFramePr>
          <p:nvPr/>
        </p:nvGraphicFramePr>
        <p:xfrm>
          <a:off x="411796" y="804673"/>
          <a:ext cx="4932000" cy="3339583"/>
        </p:xfrm>
        <a:graphic>
          <a:graphicData uri="http://schemas.openxmlformats.org/drawingml/2006/table">
            <a:tbl>
              <a:tblPr firstRow="1" firstCol="1" bandRow="1"/>
              <a:tblGrid>
                <a:gridCol w="2440573">
                  <a:extLst>
                    <a:ext uri="{9D8B030D-6E8A-4147-A177-3AD203B41FA5}">
                      <a16:colId xmlns:a16="http://schemas.microsoft.com/office/drawing/2014/main" val="2927450741"/>
                    </a:ext>
                  </a:extLst>
                </a:gridCol>
                <a:gridCol w="2491427">
                  <a:extLst>
                    <a:ext uri="{9D8B030D-6E8A-4147-A177-3AD203B41FA5}">
                      <a16:colId xmlns:a16="http://schemas.microsoft.com/office/drawing/2014/main" val="1004348677"/>
                    </a:ext>
                  </a:extLst>
                </a:gridCol>
              </a:tblGrid>
              <a:tr h="240792">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Forces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0">
                <a:tc>
                  <a:txBody>
                    <a:bodyPr/>
                    <a:lstStyle/>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Région française possédant la plus forte densité d’entreprises, savoir-faire et recherche privée liés aux microtechniques.</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Une légitimité historique</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technologies transversales, avec un important potentiel de diversification </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Une recherche régionale de niveau mondial en microtechniques et nanotechnologies</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 salon biennal et international : MICRONORA</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Structuration de la formation autour du Campus des Métiers et des Qualifications Microtechniques et Systèmes Intelligents (CMQ MSI)</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établissements spécialisés qui offrent des formations complètes et de premier plan, sur l’ensemble du continuum BAC- 3 à BAC+8.</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Difficulté d’appropriation de l’Industrie du Futur par les entreprises</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Distance culturelle entre entreprises et labos de recherche</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Les MSI ne sont pas une filière mais des technologies transversales liées à de nombreux marchés </a:t>
                      </a:r>
                      <a:r>
                        <a:rPr lang="fr-FR" sz="1100" kern="1200" dirty="0">
                          <a:solidFill>
                            <a:schemeClr val="tx1"/>
                          </a:solidFill>
                          <a:latin typeface="+mn-lt"/>
                          <a:ea typeface="+mn-ea"/>
                          <a:cs typeface="+mn-cs"/>
                          <a:sym typeface="Wingdings" panose="05000000000000000000" pitchFamily="2" charset="2"/>
                        </a:rPr>
                        <a:t> </a:t>
                      </a:r>
                      <a:r>
                        <a:rPr lang="fr-FR" sz="1100" kern="1200" dirty="0">
                          <a:solidFill>
                            <a:schemeClr val="tx1"/>
                          </a:solidFill>
                          <a:latin typeface="+mn-lt"/>
                          <a:ea typeface="+mn-ea"/>
                          <a:cs typeface="+mn-cs"/>
                        </a:rPr>
                        <a:t>manque de lisibilité</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Des entreprises de petite taille, majoritairement sous-traitantes</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 manque de notoriété extrarégionale</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 problème de valorisation des métiers, des formations et des qualifications spécifiques</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248648041"/>
                  </a:ext>
                </a:extLst>
              </a:tr>
            </a:tbl>
          </a:graphicData>
        </a:graphic>
      </p:graphicFrame>
      <p:sp>
        <p:nvSpPr>
          <p:cNvPr id="21" name="ZoneTexte 20">
            <a:extLst>
              <a:ext uri="{FF2B5EF4-FFF2-40B4-BE49-F238E27FC236}">
                <a16:creationId xmlns:a16="http://schemas.microsoft.com/office/drawing/2014/main" id="{A2017FEA-4B67-4D6F-86F5-647E32FF4C7F}"/>
              </a:ext>
            </a:extLst>
          </p:cNvPr>
          <p:cNvSpPr txBox="1"/>
          <p:nvPr/>
        </p:nvSpPr>
        <p:spPr>
          <a:xfrm>
            <a:off x="1179069" y="106417"/>
            <a:ext cx="9092610" cy="698256"/>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M</a:t>
            </a:r>
            <a:r>
              <a:rPr lang="fr-FR" sz="4200" spc="-165">
                <a:solidFill>
                  <a:srgbClr val="465A64"/>
                </a:solidFill>
                <a:latin typeface="+mj-lt"/>
              </a:rPr>
              <a:t>icrotechniques et Systèmes intelligents </a:t>
            </a:r>
            <a:r>
              <a:rPr lang="fr-FR" sz="2400" spc="-165">
                <a:solidFill>
                  <a:srgbClr val="465A64"/>
                </a:solidFill>
                <a:latin typeface="+mj-lt"/>
              </a:rPr>
              <a:t>(RIS3)</a:t>
            </a:r>
          </a:p>
        </p:txBody>
      </p:sp>
      <p:sp>
        <p:nvSpPr>
          <p:cNvPr id="22" name="Espace réservé du pied de page 3">
            <a:extLst>
              <a:ext uri="{FF2B5EF4-FFF2-40B4-BE49-F238E27FC236}">
                <a16:creationId xmlns:a16="http://schemas.microsoft.com/office/drawing/2014/main" id="{643603D9-F8AE-5140-8EE9-D801E1736A03}"/>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graphicFrame>
        <p:nvGraphicFramePr>
          <p:cNvPr id="10" name="Tableau 9">
            <a:extLst>
              <a:ext uri="{FF2B5EF4-FFF2-40B4-BE49-F238E27FC236}">
                <a16:creationId xmlns:a16="http://schemas.microsoft.com/office/drawing/2014/main" id="{600334E6-DE87-4AA2-9A3E-CC594A522C72}"/>
              </a:ext>
            </a:extLst>
          </p:cNvPr>
          <p:cNvGraphicFramePr>
            <a:graphicFrameLocks noGrp="1"/>
          </p:cNvGraphicFramePr>
          <p:nvPr/>
        </p:nvGraphicFramePr>
        <p:xfrm>
          <a:off x="411796" y="4342186"/>
          <a:ext cx="4932001" cy="2683565"/>
        </p:xfrm>
        <a:graphic>
          <a:graphicData uri="http://schemas.openxmlformats.org/drawingml/2006/table">
            <a:tbl>
              <a:tblPr firstRow="1" firstCol="1" bandRow="1"/>
              <a:tblGrid>
                <a:gridCol w="2481550">
                  <a:extLst>
                    <a:ext uri="{9D8B030D-6E8A-4147-A177-3AD203B41FA5}">
                      <a16:colId xmlns:a16="http://schemas.microsoft.com/office/drawing/2014/main" val="3846492149"/>
                    </a:ext>
                  </a:extLst>
                </a:gridCol>
                <a:gridCol w="2450451">
                  <a:extLst>
                    <a:ext uri="{9D8B030D-6E8A-4147-A177-3AD203B41FA5}">
                      <a16:colId xmlns:a16="http://schemas.microsoft.com/office/drawing/2014/main" val="2070262005"/>
                    </a:ext>
                  </a:extLst>
                </a:gridCol>
              </a:tblGrid>
              <a:tr h="131033">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Opportunités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Menaces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525585772"/>
                  </a:ext>
                </a:extLst>
              </a:tr>
              <a:tr h="2485445">
                <a:tc>
                  <a:txBody>
                    <a:bodyPr/>
                    <a:lstStyle/>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Développement des nanotechnologies et capacités de production de composants électroniques : un IPCEI au niveau européen et un Plan français</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Des technologies utilisées sur des marchés très divers et d’intérêt mondial</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Les Industries 4.0 ont besoin des microtechniques pour justifier des relocalisations (gains de productivité)</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Potentiel de contribution à l‘hybridation des techniques et procédés et à la miniaturisation</a:t>
                      </a:r>
                    </a:p>
                    <a:p>
                      <a:pPr marL="134938" lvl="0"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réponses aux contraintes liées à l’augmentation des impératifs règlementaires et environnementaux (bruits, vibrations, pollution, santé) </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Non-sécurisation de l’approvisionnement en composants </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Les enjeux d’avenir davantage portés par les laboratoires que par les entreprises (ex : nano)</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Attractivité de la Suisse sur les métiers en tension : usinage, décolletage, robotique, métrologie </a:t>
                      </a:r>
                    </a:p>
                    <a:p>
                      <a:pPr marL="134938" lvl="0"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Des entreprises sous-traitantes, donc avec des marchés plus facilement délocalisables </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3094909756"/>
                  </a:ext>
                </a:extLst>
              </a:tr>
            </a:tbl>
          </a:graphicData>
        </a:graphic>
      </p:graphicFrame>
      <p:grpSp>
        <p:nvGrpSpPr>
          <p:cNvPr id="8" name="Groupe 7">
            <a:extLst>
              <a:ext uri="{FF2B5EF4-FFF2-40B4-BE49-F238E27FC236}">
                <a16:creationId xmlns:a16="http://schemas.microsoft.com/office/drawing/2014/main" id="{D8481593-FA71-4ABE-8D5F-0B8798BB0AA2}"/>
              </a:ext>
            </a:extLst>
          </p:cNvPr>
          <p:cNvGrpSpPr/>
          <p:nvPr/>
        </p:nvGrpSpPr>
        <p:grpSpPr>
          <a:xfrm>
            <a:off x="5725374" y="829698"/>
            <a:ext cx="4328015" cy="5122102"/>
            <a:chOff x="1246627" y="1921733"/>
            <a:chExt cx="4358307" cy="4646677"/>
          </a:xfrm>
        </p:grpSpPr>
        <p:sp>
          <p:nvSpPr>
            <p:cNvPr id="9" name="ZoneTexte 8">
              <a:extLst>
                <a:ext uri="{FF2B5EF4-FFF2-40B4-BE49-F238E27FC236}">
                  <a16:creationId xmlns:a16="http://schemas.microsoft.com/office/drawing/2014/main" id="{4D38C639-FE18-40AA-8A8E-20C36E496B10}"/>
                </a:ext>
              </a:extLst>
            </p:cNvPr>
            <p:cNvSpPr txBox="1"/>
            <p:nvPr/>
          </p:nvSpPr>
          <p:spPr>
            <a:xfrm>
              <a:off x="1246627" y="2200943"/>
              <a:ext cx="4332800" cy="4367467"/>
            </a:xfrm>
            <a:prstGeom prst="rect">
              <a:avLst/>
            </a:prstGeom>
            <a:solidFill>
              <a:schemeClr val="bg1"/>
            </a:solidFill>
          </p:spPr>
          <p:txBody>
            <a:bodyPr wrap="square" lIns="0" rIns="0" rtlCol="0">
              <a:noAutofit/>
            </a:bodyPr>
            <a:lstStyle/>
            <a:p>
              <a:pPr marL="11113">
                <a:lnSpc>
                  <a:spcPct val="75000"/>
                </a:lnSpc>
                <a:spcBef>
                  <a:spcPts val="200"/>
                </a:spcBef>
                <a:spcAft>
                  <a:spcPts val="300"/>
                </a:spcAft>
                <a:buClr>
                  <a:srgbClr val="FFD83A"/>
                </a:buClr>
              </a:pPr>
              <a:endParaRPr lang="fr-FR" sz="500" b="1" dirty="0"/>
            </a:p>
            <a:p>
              <a:pPr marL="11113" algn="just">
                <a:lnSpc>
                  <a:spcPct val="75000"/>
                </a:lnSpc>
                <a:spcBef>
                  <a:spcPts val="200"/>
                </a:spcBef>
                <a:spcAft>
                  <a:spcPts val="300"/>
                </a:spcAft>
                <a:buClr>
                  <a:srgbClr val="FFD83A"/>
                </a:buClr>
              </a:pPr>
              <a:r>
                <a:rPr lang="fr-FR" sz="1100" b="1" dirty="0"/>
                <a:t>Enjeux d’innovation définis dans la RIS3 2021-2027 :</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Répondre aux besoins des marchés en termes de haute précision</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Concevoir et produire des composants miniaturisés intégrant de plus en plus de fonctionnalités </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Réduire l’empreinte environnementale</a:t>
              </a:r>
            </a:p>
            <a:p>
              <a:pPr marL="11113" algn="just">
                <a:lnSpc>
                  <a:spcPct val="75000"/>
                </a:lnSpc>
                <a:spcBef>
                  <a:spcPts val="200"/>
                </a:spcBef>
                <a:spcAft>
                  <a:spcPts val="300"/>
                </a:spcAft>
                <a:buClr>
                  <a:srgbClr val="FFD83A"/>
                </a:buClr>
              </a:pPr>
              <a:endParaRPr lang="fr-FR" sz="1100" dirty="0"/>
            </a:p>
            <a:p>
              <a:pPr marL="11113" lvl="0" algn="just">
                <a:lnSpc>
                  <a:spcPct val="75000"/>
                </a:lnSpc>
                <a:spcBef>
                  <a:spcPts val="200"/>
                </a:spcBef>
                <a:spcAft>
                  <a:spcPts val="300"/>
                </a:spcAft>
                <a:buClr>
                  <a:srgbClr val="FFD83A"/>
                </a:buClr>
                <a:defRPr/>
              </a:pPr>
              <a:r>
                <a:rPr lang="fr-FR" sz="1100" b="1" dirty="0">
                  <a:solidFill>
                    <a:prstClr val="black"/>
                  </a:solidFill>
                </a:rPr>
                <a:t>Enjeux de la filière régionale : </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Affirmer les MSI comme un des piliers de l’industrie du futur</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Un enjeu stratégique majeur pour la France et l’Europe, dans un monde en perpétuelle course à la miniaturisation</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Évolution des </a:t>
              </a:r>
              <a:r>
                <a:rPr lang="fr-FR" sz="1100" dirty="0" err="1"/>
                <a:t>process</a:t>
              </a:r>
              <a:r>
                <a:rPr lang="fr-FR" sz="1100" dirty="0"/>
                <a:t> : numérisation, robotisation, hybridation</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Mobiliser 3 socles technologiques pour préparer à l’industrie 4.0 : connectivité, interprétation des données, reconfiguration</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Redéploiement des savoir-faire sur le territoire national</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Favoriser l’émergence d’un véritable label de l’horlogerie française</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Pour les TPME régionales, élargir leur rôle de sous-traitant de capacité́ ou de fabricant de composants ou d’équipements à celui de fournisseur de solutions techniques complètes</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Mieux prendre en compte, voire anticiper, les usages finaux des produits finis</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Pour les acteurs régionaux : développer les positions à l’export ; se projeter dans une organisation mondialisée ; se saisir des transitions ; attirer les jeunes vers l’industrie et les former</a:t>
              </a:r>
            </a:p>
            <a:p>
              <a:pPr marL="134938" indent="-123825" algn="just">
                <a:lnSpc>
                  <a:spcPct val="75000"/>
                </a:lnSpc>
                <a:spcBef>
                  <a:spcPts val="200"/>
                </a:spcBef>
                <a:spcAft>
                  <a:spcPts val="300"/>
                </a:spcAft>
                <a:buClr>
                  <a:srgbClr val="FFD83A"/>
                </a:buClr>
                <a:buFont typeface="Arial" panose="020B0604020202020204" pitchFamily="34" charset="0"/>
                <a:buChar char="•"/>
              </a:pPr>
              <a:r>
                <a:rPr lang="fr-FR" sz="1100" dirty="0"/>
                <a:t>Si l’avenir repose plus sur les nanotechnologies que sur les microtechniques, comment se positionnent les entreprises régionales ?</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1113">
                <a:lnSpc>
                  <a:spcPct val="75000"/>
                </a:lnSpc>
                <a:spcBef>
                  <a:spcPts val="200"/>
                </a:spcBef>
                <a:spcAft>
                  <a:spcPts val="300"/>
                </a:spcAft>
                <a:buClr>
                  <a:srgbClr val="FFD83A"/>
                </a:buClr>
              </a:pPr>
              <a:endParaRPr lang="fr-FR" sz="500" b="1"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500" dirty="0"/>
            </a:p>
          </p:txBody>
        </p:sp>
        <p:sp>
          <p:nvSpPr>
            <p:cNvPr id="11" name="ZoneTexte 10">
              <a:extLst>
                <a:ext uri="{FF2B5EF4-FFF2-40B4-BE49-F238E27FC236}">
                  <a16:creationId xmlns:a16="http://schemas.microsoft.com/office/drawing/2014/main" id="{3D731732-0502-4FD5-8DAE-D35669B87714}"/>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dirty="0">
                  <a:solidFill>
                    <a:srgbClr val="263338"/>
                  </a:solidFill>
                </a:rPr>
                <a:t>Enjeux, questionnements</a:t>
              </a:r>
              <a:endParaRPr lang="fr-FR" sz="1400" dirty="0">
                <a:solidFill>
                  <a:srgbClr val="788F9B"/>
                </a:solidFill>
                <a:latin typeface="+mj-lt"/>
              </a:endParaRPr>
            </a:p>
          </p:txBody>
        </p:sp>
      </p:grpSp>
    </p:spTree>
    <p:extLst>
      <p:ext uri="{BB962C8B-B14F-4D97-AF65-F5344CB8AC3E}">
        <p14:creationId xmlns:p14="http://schemas.microsoft.com/office/powerpoint/2010/main" val="1960043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solidFill>
                  <a:prstClr val="white"/>
                </a:solidFill>
              </a:rPr>
              <a:pPr/>
              <a:t>33</a:t>
            </a:fld>
            <a:endParaRPr lang="fr-FR">
              <a:solidFill>
                <a:prstClr val="white"/>
              </a:solidFill>
            </a:endParaRP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6" y="560054"/>
            <a:ext cx="857674" cy="400110"/>
          </a:xfrm>
          <a:prstGeom prst="rect">
            <a:avLst/>
          </a:prstGeom>
          <a:solidFill>
            <a:srgbClr val="0070C0"/>
          </a:solidFill>
          <a:effectLst>
            <a:outerShdw blurRad="50800" dist="38100" dir="8100000" algn="tr" rotWithShape="0">
              <a:prstClr val="black">
                <a:alpha val="40000"/>
              </a:prstClr>
            </a:outerShdw>
          </a:effectLst>
        </p:spPr>
        <p:txBody>
          <a:bodyPr wrap="square" rtlCol="0">
            <a:spAutoFit/>
          </a:bodyPr>
          <a:lstStyle/>
          <a:p>
            <a:r>
              <a:rPr lang="fr-FR" sz="1000" i="1">
                <a:solidFill>
                  <a:prstClr val="white"/>
                </a:solidFill>
              </a:rPr>
              <a:t>Économie industrielle</a:t>
            </a:r>
          </a:p>
        </p:txBody>
      </p:sp>
      <p:grpSp>
        <p:nvGrpSpPr>
          <p:cNvPr id="18" name="Groupe 17">
            <a:extLst>
              <a:ext uri="{FF2B5EF4-FFF2-40B4-BE49-F238E27FC236}">
                <a16:creationId xmlns:a16="http://schemas.microsoft.com/office/drawing/2014/main" id="{F569BED2-69D8-497D-AF12-C0728CA78BD7}"/>
              </a:ext>
            </a:extLst>
          </p:cNvPr>
          <p:cNvGrpSpPr/>
          <p:nvPr/>
        </p:nvGrpSpPr>
        <p:grpSpPr>
          <a:xfrm>
            <a:off x="5345906" y="3458936"/>
            <a:ext cx="4638669" cy="1781213"/>
            <a:chOff x="1272134" y="1921733"/>
            <a:chExt cx="4332800" cy="4698079"/>
          </a:xfrm>
        </p:grpSpPr>
        <p:sp>
          <p:nvSpPr>
            <p:cNvPr id="19" name="ZoneTexte 18">
              <a:extLst>
                <a:ext uri="{FF2B5EF4-FFF2-40B4-BE49-F238E27FC236}">
                  <a16:creationId xmlns:a16="http://schemas.microsoft.com/office/drawing/2014/main" id="{F8A04FCF-01BD-4982-9B2A-1EABDDCBD662}"/>
                </a:ext>
              </a:extLst>
            </p:cNvPr>
            <p:cNvSpPr txBox="1"/>
            <p:nvPr/>
          </p:nvSpPr>
          <p:spPr>
            <a:xfrm>
              <a:off x="1272134" y="2888928"/>
              <a:ext cx="4332800" cy="3730884"/>
            </a:xfrm>
            <a:prstGeom prst="rect">
              <a:avLst/>
            </a:prstGeom>
            <a:solidFill>
              <a:schemeClr val="bg1"/>
            </a:solidFill>
          </p:spPr>
          <p:txBody>
            <a:bodyPr wrap="square" lIns="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solidFill>
                    <a:prstClr val="black"/>
                  </a:solidFill>
                </a:rPr>
                <a:t>Réduire l’impact environnemental</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solidFill>
                    <a:prstClr val="black"/>
                  </a:solidFill>
                </a:rPr>
                <a:t>Réduire la pénibilité de certains métiers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solidFill>
                    <a:prstClr val="black"/>
                  </a:solidFill>
                </a:rPr>
                <a:t>Augmenter la performance économique, dans un secteur très concurrentiel</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solidFill>
                    <a:prstClr val="black"/>
                  </a:solidFill>
                </a:rPr>
                <a:t>Exploiter les nouvelles technologies du numérique, de l’intelligence artificielle, de la robotique (Smart City et dernier kilomètre, planification, process)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solidFill>
                    <a:prstClr val="black"/>
                  </a:solidFill>
                </a:rPr>
                <a:t>Réinventer les méthodes de formation</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solidFill>
                    <a:prstClr val="black"/>
                  </a:solidFill>
                </a:rPr>
                <a:t>Penser multimodal</a:t>
              </a:r>
              <a:endParaRPr lang="fr-FR" sz="500" dirty="0">
                <a:solidFill>
                  <a:prstClr val="black"/>
                </a:solidFill>
              </a:endParaRP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solidFill>
                  <a:prstClr val="black"/>
                </a:solidFill>
              </a:endParaRPr>
            </a:p>
          </p:txBody>
        </p:sp>
        <p:sp>
          <p:nvSpPr>
            <p:cNvPr id="23" name="ZoneTexte 22">
              <a:extLst>
                <a:ext uri="{FF2B5EF4-FFF2-40B4-BE49-F238E27FC236}">
                  <a16:creationId xmlns:a16="http://schemas.microsoft.com/office/drawing/2014/main" id="{B7DC8EF6-781D-4EE8-81D7-FA908A55CABC}"/>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dirty="0">
                  <a:solidFill>
                    <a:srgbClr val="263338"/>
                  </a:solidFill>
                </a:rPr>
                <a:t>Enjeux, questionnements</a:t>
              </a:r>
              <a:endParaRPr lang="fr-FR" sz="1400" dirty="0">
                <a:solidFill>
                  <a:srgbClr val="788F9B"/>
                </a:solidFill>
                <a:latin typeface="Calibri Light" panose="020F0302020204030204"/>
              </a:endParaRPr>
            </a:p>
          </p:txBody>
        </p:sp>
      </p:grpSp>
      <p:sp>
        <p:nvSpPr>
          <p:cNvPr id="21" name="ZoneTexte 20">
            <a:extLst>
              <a:ext uri="{FF2B5EF4-FFF2-40B4-BE49-F238E27FC236}">
                <a16:creationId xmlns:a16="http://schemas.microsoft.com/office/drawing/2014/main" id="{A2017FEA-4B67-4D6F-86F5-647E32FF4C7F}"/>
              </a:ext>
            </a:extLst>
          </p:cNvPr>
          <p:cNvSpPr txBox="1"/>
          <p:nvPr/>
        </p:nvSpPr>
        <p:spPr>
          <a:xfrm>
            <a:off x="1179068" y="106416"/>
            <a:ext cx="9313671" cy="1026307"/>
          </a:xfrm>
          <a:prstGeom prst="rect">
            <a:avLst/>
          </a:prstGeom>
          <a:noFill/>
        </p:spPr>
        <p:txBody>
          <a:bodyPr wrap="square" rtlCol="0" anchor="b" anchorCtr="0">
            <a:noAutofit/>
          </a:bodyPr>
          <a:lstStyle/>
          <a:p>
            <a:pPr>
              <a:lnSpc>
                <a:spcPct val="70000"/>
              </a:lnSpc>
            </a:pPr>
            <a:r>
              <a:rPr lang="fr-FR" sz="4200" spc="-165" dirty="0">
                <a:solidFill>
                  <a:srgbClr val="FFD83A"/>
                </a:solidFill>
                <a:latin typeface="Calibri Light" panose="020F0302020204030204"/>
              </a:rPr>
              <a:t>Transverse : </a:t>
            </a:r>
            <a:r>
              <a:rPr lang="fr-FR" sz="4200" spc="-165" dirty="0">
                <a:solidFill>
                  <a:srgbClr val="465A64"/>
                </a:solidFill>
                <a:latin typeface="Calibri Light" panose="020F0302020204030204"/>
              </a:rPr>
              <a:t>services aux entreprises</a:t>
            </a:r>
          </a:p>
          <a:p>
            <a:pPr>
              <a:lnSpc>
                <a:spcPct val="70000"/>
              </a:lnSpc>
            </a:pPr>
            <a:endParaRPr lang="fr-FR" sz="2400" spc="-165" dirty="0">
              <a:solidFill>
                <a:srgbClr val="465A64"/>
              </a:solidFill>
              <a:latin typeface="Calibri Light" panose="020F0302020204030204"/>
            </a:endParaRPr>
          </a:p>
        </p:txBody>
      </p:sp>
      <p:sp>
        <p:nvSpPr>
          <p:cNvPr id="20" name="Espace réservé du pied de page 3">
            <a:extLst>
              <a:ext uri="{FF2B5EF4-FFF2-40B4-BE49-F238E27FC236}">
                <a16:creationId xmlns:a16="http://schemas.microsoft.com/office/drawing/2014/main" id="{1D0B4CD3-B62F-6F46-AF3C-CD589CD034E1}"/>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sz="900" spc="0"/>
              <a:t>Panorama pour le SRDEII 2022-2027 - </a:t>
            </a:r>
            <a:r>
              <a:rPr sz="900" spc="0">
                <a:solidFill>
                  <a:srgbClr val="FF0000"/>
                </a:solidFill>
              </a:rPr>
              <a:t>contributions</a:t>
            </a:r>
          </a:p>
        </p:txBody>
      </p:sp>
      <p:grpSp>
        <p:nvGrpSpPr>
          <p:cNvPr id="11" name="Groupe 10">
            <a:extLst>
              <a:ext uri="{FF2B5EF4-FFF2-40B4-BE49-F238E27FC236}">
                <a16:creationId xmlns:a16="http://schemas.microsoft.com/office/drawing/2014/main" id="{E13F9876-E89B-4742-85F6-9C01491651F3}"/>
              </a:ext>
            </a:extLst>
          </p:cNvPr>
          <p:cNvGrpSpPr/>
          <p:nvPr/>
        </p:nvGrpSpPr>
        <p:grpSpPr>
          <a:xfrm>
            <a:off x="5491121" y="1030930"/>
            <a:ext cx="4638669" cy="2300215"/>
            <a:chOff x="1272134" y="1501283"/>
            <a:chExt cx="4332800" cy="3528692"/>
          </a:xfrm>
        </p:grpSpPr>
        <p:sp>
          <p:nvSpPr>
            <p:cNvPr id="12" name="ZoneTexte 11">
              <a:extLst>
                <a:ext uri="{FF2B5EF4-FFF2-40B4-BE49-F238E27FC236}">
                  <a16:creationId xmlns:a16="http://schemas.microsoft.com/office/drawing/2014/main" id="{BCC29EFA-79AD-4E05-AA9B-2B4BF2D35FBF}"/>
                </a:ext>
              </a:extLst>
            </p:cNvPr>
            <p:cNvSpPr txBox="1"/>
            <p:nvPr/>
          </p:nvSpPr>
          <p:spPr>
            <a:xfrm>
              <a:off x="1272134" y="2252345"/>
              <a:ext cx="4332800" cy="2777630"/>
            </a:xfrm>
            <a:prstGeom prst="rect">
              <a:avLst/>
            </a:prstGeom>
            <a:solidFill>
              <a:schemeClr val="bg1"/>
            </a:solidFill>
          </p:spPr>
          <p:txBody>
            <a:bodyPr wrap="square" lIns="0" tIns="4680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endParaRPr lang="fr-FR" sz="1100" b="1" dirty="0">
                <a:solidFill>
                  <a:prstClr val="black"/>
                </a:solidFill>
              </a:endParaRP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solidFill>
                    <a:prstClr val="black"/>
                  </a:solidFill>
                </a:rPr>
                <a:t>Position géographique/infrastructures</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b="1" dirty="0">
                <a:solidFill>
                  <a:prstClr val="black"/>
                </a:solidFill>
              </a:endParaRP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solidFill>
                    <a:prstClr val="black"/>
                  </a:solidFill>
                </a:rPr>
                <a:t>3 350 </a:t>
              </a:r>
              <a:r>
                <a:rPr lang="fr-FR" sz="1100" dirty="0">
                  <a:solidFill>
                    <a:prstClr val="black"/>
                  </a:solidFill>
                </a:rPr>
                <a:t>établissements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solidFill>
                    <a:prstClr val="black"/>
                  </a:solidFill>
                </a:rPr>
                <a:t>72 000 </a:t>
              </a:r>
              <a:r>
                <a:rPr lang="fr-FR" sz="1100" dirty="0">
                  <a:solidFill>
                    <a:prstClr val="black"/>
                  </a:solidFill>
                </a:rPr>
                <a:t>emplois dont 66 800 salariés, 3 800 intérimaires et 1 600 non-salariés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solidFill>
                    <a:prstClr val="black"/>
                  </a:solidFill>
                </a:rPr>
                <a:t>8% </a:t>
              </a:r>
              <a:r>
                <a:rPr lang="fr-FR" sz="1100" dirty="0">
                  <a:solidFill>
                    <a:prstClr val="black"/>
                  </a:solidFill>
                </a:rPr>
                <a:t>de l’emploi salarié régional</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solidFill>
                  <a:prstClr val="black"/>
                </a:solidFill>
              </a:endParaRP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solidFill>
                    <a:prstClr val="black"/>
                  </a:solidFill>
                </a:rPr>
                <a:t>La filière se structure autour </a:t>
              </a:r>
              <a:r>
                <a:rPr lang="fr-FR" sz="1100" b="1" dirty="0">
                  <a:solidFill>
                    <a:prstClr val="black"/>
                  </a:solidFill>
                </a:rPr>
                <a:t>d’un partenaire dédié </a:t>
              </a:r>
              <a:r>
                <a:rPr lang="fr-FR" sz="1100" dirty="0">
                  <a:solidFill>
                    <a:prstClr val="black"/>
                  </a:solidFill>
                </a:rPr>
                <a:t>(ASLOG) et d’un pôle de compétitivité (Pôle Véhicule du Futur) </a:t>
              </a:r>
            </a:p>
          </p:txBody>
        </p:sp>
        <p:sp>
          <p:nvSpPr>
            <p:cNvPr id="14" name="ZoneTexte 13">
              <a:extLst>
                <a:ext uri="{FF2B5EF4-FFF2-40B4-BE49-F238E27FC236}">
                  <a16:creationId xmlns:a16="http://schemas.microsoft.com/office/drawing/2014/main" id="{4962C35B-E659-4E23-9D49-FB0841DB7A16}"/>
                </a:ext>
              </a:extLst>
            </p:cNvPr>
            <p:cNvSpPr txBox="1"/>
            <p:nvPr/>
          </p:nvSpPr>
          <p:spPr>
            <a:xfrm>
              <a:off x="1272134" y="1501283"/>
              <a:ext cx="4332800" cy="751062"/>
            </a:xfrm>
            <a:prstGeom prst="rect">
              <a:avLst/>
            </a:prstGeom>
            <a:solidFill>
              <a:srgbClr val="FFD83A"/>
            </a:solidFill>
          </p:spPr>
          <p:txBody>
            <a:bodyPr wrap="square" rtlCol="0">
              <a:spAutoFit/>
            </a:bodyPr>
            <a:lstStyle/>
            <a:p>
              <a:pPr algn="just"/>
              <a:r>
                <a:rPr lang="fr-FR" sz="1400" b="1" dirty="0">
                  <a:solidFill>
                    <a:srgbClr val="263338"/>
                  </a:solidFill>
                </a:rPr>
                <a:t>Logistique – </a:t>
              </a:r>
            </a:p>
            <a:p>
              <a:pPr algn="just"/>
              <a:r>
                <a:rPr lang="fr-FR" sz="1400" b="1" dirty="0">
                  <a:solidFill>
                    <a:srgbClr val="263338"/>
                  </a:solidFill>
                </a:rPr>
                <a:t>Principales données</a:t>
              </a:r>
              <a:endParaRPr lang="fr-FR" sz="1400" dirty="0">
                <a:solidFill>
                  <a:srgbClr val="788F9B"/>
                </a:solidFill>
                <a:latin typeface="Calibri Light" panose="020F0302020204030204"/>
              </a:endParaRPr>
            </a:p>
          </p:txBody>
        </p:sp>
      </p:grpSp>
      <p:sp>
        <p:nvSpPr>
          <p:cNvPr id="2" name="ZoneTexte 1"/>
          <p:cNvSpPr txBox="1"/>
          <p:nvPr/>
        </p:nvSpPr>
        <p:spPr>
          <a:xfrm>
            <a:off x="285639" y="1132723"/>
            <a:ext cx="4541541" cy="2198422"/>
          </a:xfrm>
          <a:prstGeom prst="rect">
            <a:avLst/>
          </a:prstGeom>
          <a:noFill/>
        </p:spPr>
        <p:txBody>
          <a:bodyPr wrap="square" rtlCol="0">
            <a:spAutoFit/>
          </a:bodyPr>
          <a:lstStyle/>
          <a:p>
            <a:pPr marL="11113" lvl="0">
              <a:lnSpc>
                <a:spcPct val="75000"/>
              </a:lnSpc>
              <a:spcBef>
                <a:spcPts val="200"/>
              </a:spcBef>
              <a:spcAft>
                <a:spcPts val="300"/>
              </a:spcAft>
              <a:buClr>
                <a:srgbClr val="FFD83A"/>
              </a:buClr>
            </a:pPr>
            <a:endParaRPr lang="fr-FR" sz="1100" b="1" dirty="0">
              <a:solidFill>
                <a:prstClr val="black"/>
              </a:solidFill>
            </a:endParaRPr>
          </a:p>
          <a:p>
            <a:pPr marL="11113" lvl="0">
              <a:lnSpc>
                <a:spcPct val="75000"/>
              </a:lnSpc>
              <a:spcBef>
                <a:spcPts val="200"/>
              </a:spcBef>
              <a:spcAft>
                <a:spcPts val="300"/>
              </a:spcAft>
              <a:buClr>
                <a:srgbClr val="FFD83A"/>
              </a:buClr>
            </a:pPr>
            <a:endParaRPr lang="fr-FR" sz="1100" b="1" dirty="0">
              <a:solidFill>
                <a:prstClr val="black"/>
              </a:solidFill>
            </a:endParaRPr>
          </a:p>
          <a:p>
            <a:pPr marL="182563" lvl="0" indent="-171450">
              <a:lnSpc>
                <a:spcPct val="75000"/>
              </a:lnSpc>
              <a:spcBef>
                <a:spcPts val="200"/>
              </a:spcBef>
              <a:spcAft>
                <a:spcPts val="300"/>
              </a:spcAft>
              <a:buClr>
                <a:srgbClr val="FFD83A"/>
              </a:buClr>
              <a:buFont typeface="Arial" panose="020B0604020202020204" pitchFamily="34" charset="0"/>
              <a:buChar char="•"/>
            </a:pPr>
            <a:endParaRPr lang="fr-FR" sz="1100" dirty="0">
              <a:solidFill>
                <a:prstClr val="black"/>
              </a:solidFill>
            </a:endParaRPr>
          </a:p>
          <a:p>
            <a:pPr marL="182563" lvl="0" indent="-171450">
              <a:lnSpc>
                <a:spcPct val="75000"/>
              </a:lnSpc>
              <a:spcBef>
                <a:spcPts val="200"/>
              </a:spcBef>
              <a:spcAft>
                <a:spcPts val="300"/>
              </a:spcAft>
              <a:buClr>
                <a:srgbClr val="FFD83A"/>
              </a:buClr>
              <a:buFont typeface="Arial" panose="020B0604020202020204" pitchFamily="34" charset="0"/>
              <a:buChar char="•"/>
            </a:pPr>
            <a:r>
              <a:rPr lang="fr-FR" sz="1100" b="1" dirty="0">
                <a:solidFill>
                  <a:prstClr val="black"/>
                </a:solidFill>
              </a:rPr>
              <a:t>1 500 </a:t>
            </a:r>
            <a:r>
              <a:rPr lang="fr-FR" sz="1100" dirty="0">
                <a:solidFill>
                  <a:prstClr val="black"/>
                </a:solidFill>
              </a:rPr>
              <a:t>entreprises</a:t>
            </a:r>
          </a:p>
          <a:p>
            <a:pPr marL="182563" lvl="0" indent="-171450">
              <a:lnSpc>
                <a:spcPct val="75000"/>
              </a:lnSpc>
              <a:spcBef>
                <a:spcPts val="200"/>
              </a:spcBef>
              <a:spcAft>
                <a:spcPts val="300"/>
              </a:spcAft>
              <a:buClr>
                <a:srgbClr val="FFD83A"/>
              </a:buClr>
              <a:buFont typeface="Arial" panose="020B0604020202020204" pitchFamily="34" charset="0"/>
              <a:buChar char="•"/>
            </a:pPr>
            <a:r>
              <a:rPr lang="fr-FR" sz="1100" b="1" dirty="0">
                <a:solidFill>
                  <a:prstClr val="black"/>
                </a:solidFill>
              </a:rPr>
              <a:t>150 </a:t>
            </a:r>
            <a:r>
              <a:rPr lang="fr-FR" sz="1100" dirty="0">
                <a:solidFill>
                  <a:prstClr val="black"/>
                </a:solidFill>
              </a:rPr>
              <a:t>start-ups</a:t>
            </a:r>
          </a:p>
          <a:p>
            <a:pPr marL="182563" lvl="0" indent="-171450">
              <a:lnSpc>
                <a:spcPct val="75000"/>
              </a:lnSpc>
              <a:spcBef>
                <a:spcPts val="200"/>
              </a:spcBef>
              <a:spcAft>
                <a:spcPts val="300"/>
              </a:spcAft>
              <a:buClr>
                <a:srgbClr val="FFD83A"/>
              </a:buClr>
              <a:buFont typeface="Arial" panose="020B0604020202020204" pitchFamily="34" charset="0"/>
              <a:buChar char="•"/>
            </a:pPr>
            <a:r>
              <a:rPr lang="fr-FR" sz="1100" b="1" dirty="0">
                <a:solidFill>
                  <a:prstClr val="black"/>
                </a:solidFill>
              </a:rPr>
              <a:t>20 000 </a:t>
            </a:r>
            <a:r>
              <a:rPr lang="fr-FR" sz="1100" dirty="0">
                <a:solidFill>
                  <a:prstClr val="black"/>
                </a:solidFill>
              </a:rPr>
              <a:t>emplois numériques</a:t>
            </a:r>
          </a:p>
          <a:p>
            <a:pPr marL="182563" lvl="0" indent="-171450">
              <a:lnSpc>
                <a:spcPct val="75000"/>
              </a:lnSpc>
              <a:spcBef>
                <a:spcPts val="200"/>
              </a:spcBef>
              <a:spcAft>
                <a:spcPts val="300"/>
              </a:spcAft>
              <a:buClr>
                <a:srgbClr val="FFD83A"/>
              </a:buClr>
              <a:buFont typeface="Arial" panose="020B0604020202020204" pitchFamily="34" charset="0"/>
              <a:buChar char="•"/>
            </a:pPr>
            <a:r>
              <a:rPr lang="fr-FR" sz="1100" dirty="0">
                <a:solidFill>
                  <a:prstClr val="black"/>
                </a:solidFill>
              </a:rPr>
              <a:t>Une filière en croissance mais cette croissance reste plus faible en région en comparaison à l’échelle nationale</a:t>
            </a:r>
          </a:p>
          <a:p>
            <a:pPr marL="182563" lvl="0" indent="-171450">
              <a:lnSpc>
                <a:spcPct val="75000"/>
              </a:lnSpc>
              <a:spcBef>
                <a:spcPts val="200"/>
              </a:spcBef>
              <a:spcAft>
                <a:spcPts val="300"/>
              </a:spcAft>
              <a:buClr>
                <a:srgbClr val="FFD83A"/>
              </a:buClr>
              <a:buFont typeface="Arial" panose="020B0604020202020204" pitchFamily="34" charset="0"/>
              <a:buChar char="•"/>
            </a:pPr>
            <a:r>
              <a:rPr lang="fr-FR" sz="1100" dirty="0">
                <a:solidFill>
                  <a:prstClr val="black"/>
                </a:solidFill>
              </a:rPr>
              <a:t>Un cluster régional : </a:t>
            </a:r>
            <a:r>
              <a:rPr lang="fr-FR" sz="1100" b="1" dirty="0">
                <a:solidFill>
                  <a:prstClr val="black"/>
                </a:solidFill>
              </a:rPr>
              <a:t>BFC Numérique</a:t>
            </a:r>
          </a:p>
          <a:p>
            <a:pPr marL="182563" lvl="0" indent="-171450">
              <a:lnSpc>
                <a:spcPct val="75000"/>
              </a:lnSpc>
              <a:spcBef>
                <a:spcPts val="200"/>
              </a:spcBef>
              <a:spcAft>
                <a:spcPts val="300"/>
              </a:spcAft>
              <a:buClr>
                <a:srgbClr val="FFD83A"/>
              </a:buClr>
              <a:buFont typeface="Arial" panose="020B0604020202020204" pitchFamily="34" charset="0"/>
              <a:buChar char="•"/>
            </a:pPr>
            <a:r>
              <a:rPr lang="fr-FR" sz="1100" dirty="0">
                <a:solidFill>
                  <a:prstClr val="black"/>
                </a:solidFill>
              </a:rPr>
              <a:t>2 pôles de compétences : </a:t>
            </a:r>
            <a:r>
              <a:rPr lang="fr-FR" sz="1100" b="1" dirty="0" err="1">
                <a:solidFill>
                  <a:prstClr val="black"/>
                </a:solidFill>
              </a:rPr>
              <a:t>Numerica</a:t>
            </a:r>
            <a:r>
              <a:rPr lang="fr-FR" sz="1100" b="1" dirty="0">
                <a:solidFill>
                  <a:prstClr val="black"/>
                </a:solidFill>
              </a:rPr>
              <a:t> et L’</a:t>
            </a:r>
            <a:r>
              <a:rPr lang="fr-FR" sz="1100" b="1" dirty="0" err="1">
                <a:solidFill>
                  <a:prstClr val="black"/>
                </a:solidFill>
              </a:rPr>
              <a:t>Usinerie</a:t>
            </a:r>
            <a:endParaRPr lang="fr-FR" sz="1100" b="1" dirty="0">
              <a:solidFill>
                <a:prstClr val="black"/>
              </a:solidFill>
            </a:endParaRPr>
          </a:p>
          <a:p>
            <a:pPr marL="182563" lvl="0" indent="-171450">
              <a:lnSpc>
                <a:spcPct val="75000"/>
              </a:lnSpc>
              <a:spcBef>
                <a:spcPts val="200"/>
              </a:spcBef>
              <a:spcAft>
                <a:spcPts val="300"/>
              </a:spcAft>
              <a:buClr>
                <a:srgbClr val="FFD83A"/>
              </a:buClr>
              <a:buFont typeface="Arial" panose="020B0604020202020204" pitchFamily="34" charset="0"/>
              <a:buChar char="•"/>
            </a:pPr>
            <a:r>
              <a:rPr lang="fr-FR" sz="1100" dirty="0">
                <a:solidFill>
                  <a:prstClr val="black"/>
                </a:solidFill>
              </a:rPr>
              <a:t>Des laboratoires universitaires (intelligence artificielle, traitement de données…)</a:t>
            </a:r>
          </a:p>
        </p:txBody>
      </p:sp>
      <p:sp>
        <p:nvSpPr>
          <p:cNvPr id="17" name="ZoneTexte 16">
            <a:extLst>
              <a:ext uri="{FF2B5EF4-FFF2-40B4-BE49-F238E27FC236}">
                <a16:creationId xmlns:a16="http://schemas.microsoft.com/office/drawing/2014/main" id="{4962C35B-E659-4E23-9D49-FB0841DB7A16}"/>
              </a:ext>
            </a:extLst>
          </p:cNvPr>
          <p:cNvSpPr txBox="1"/>
          <p:nvPr/>
        </p:nvSpPr>
        <p:spPr>
          <a:xfrm>
            <a:off x="285640" y="1030930"/>
            <a:ext cx="4638669" cy="523220"/>
          </a:xfrm>
          <a:prstGeom prst="rect">
            <a:avLst/>
          </a:prstGeom>
          <a:solidFill>
            <a:srgbClr val="FFD83A"/>
          </a:solidFill>
        </p:spPr>
        <p:txBody>
          <a:bodyPr wrap="square" rtlCol="0">
            <a:spAutoFit/>
          </a:bodyPr>
          <a:lstStyle/>
          <a:p>
            <a:pPr algn="just"/>
            <a:r>
              <a:rPr lang="fr-FR" sz="1400" b="1" dirty="0">
                <a:solidFill>
                  <a:srgbClr val="263338"/>
                </a:solidFill>
              </a:rPr>
              <a:t>Numérique – </a:t>
            </a:r>
          </a:p>
          <a:p>
            <a:pPr algn="just"/>
            <a:r>
              <a:rPr lang="fr-FR" sz="1400" b="1" dirty="0">
                <a:solidFill>
                  <a:srgbClr val="263338"/>
                </a:solidFill>
              </a:rPr>
              <a:t>Principales données</a:t>
            </a:r>
            <a:endParaRPr lang="fr-FR" sz="1400" dirty="0">
              <a:solidFill>
                <a:srgbClr val="788F9B"/>
              </a:solidFill>
              <a:latin typeface="Calibri Light" panose="020F0302020204030204"/>
            </a:endParaRPr>
          </a:p>
        </p:txBody>
      </p:sp>
      <p:sp>
        <p:nvSpPr>
          <p:cNvPr id="22" name="ZoneTexte 21">
            <a:extLst>
              <a:ext uri="{FF2B5EF4-FFF2-40B4-BE49-F238E27FC236}">
                <a16:creationId xmlns:a16="http://schemas.microsoft.com/office/drawing/2014/main" id="{B7DC8EF6-781D-4EE8-81D7-FA908A55CABC}"/>
              </a:ext>
            </a:extLst>
          </p:cNvPr>
          <p:cNvSpPr txBox="1"/>
          <p:nvPr/>
        </p:nvSpPr>
        <p:spPr>
          <a:xfrm>
            <a:off x="411796" y="3514251"/>
            <a:ext cx="4638669" cy="118797"/>
          </a:xfrm>
          <a:prstGeom prst="rect">
            <a:avLst/>
          </a:prstGeom>
          <a:solidFill>
            <a:srgbClr val="FFD83A"/>
          </a:solidFill>
        </p:spPr>
        <p:txBody>
          <a:bodyPr wrap="square" rtlCol="0">
            <a:spAutoFit/>
          </a:bodyPr>
          <a:lstStyle/>
          <a:p>
            <a:pPr algn="just"/>
            <a:r>
              <a:rPr lang="fr-FR" sz="1400" b="1" dirty="0">
                <a:solidFill>
                  <a:srgbClr val="263338"/>
                </a:solidFill>
              </a:rPr>
              <a:t>Enjeux, questionnements</a:t>
            </a:r>
            <a:endParaRPr lang="fr-FR" sz="1400" dirty="0">
              <a:solidFill>
                <a:srgbClr val="788F9B"/>
              </a:solidFill>
              <a:latin typeface="Calibri Light" panose="020F0302020204030204"/>
            </a:endParaRPr>
          </a:p>
        </p:txBody>
      </p:sp>
      <p:sp>
        <p:nvSpPr>
          <p:cNvPr id="26" name="ZoneTexte 25">
            <a:extLst>
              <a:ext uri="{FF2B5EF4-FFF2-40B4-BE49-F238E27FC236}">
                <a16:creationId xmlns:a16="http://schemas.microsoft.com/office/drawing/2014/main" id="{F8A04FCF-01BD-4982-9B2A-1EABDDCBD662}"/>
              </a:ext>
            </a:extLst>
          </p:cNvPr>
          <p:cNvSpPr txBox="1"/>
          <p:nvPr/>
        </p:nvSpPr>
        <p:spPr>
          <a:xfrm>
            <a:off x="285639" y="3856273"/>
            <a:ext cx="4638669" cy="1587402"/>
          </a:xfrm>
          <a:prstGeom prst="rect">
            <a:avLst/>
          </a:prstGeom>
          <a:solidFill>
            <a:schemeClr val="bg1"/>
          </a:solidFill>
        </p:spPr>
        <p:txBody>
          <a:bodyPr wrap="square" lIns="0" rIns="0" rtlCol="0">
            <a:noAutofit/>
          </a:bodyPr>
          <a:lstStyle/>
          <a:p>
            <a:pPr marL="182563" indent="-171450">
              <a:lnSpc>
                <a:spcPct val="75000"/>
              </a:lnSpc>
              <a:spcBef>
                <a:spcPts val="200"/>
              </a:spcBef>
              <a:spcAft>
                <a:spcPts val="300"/>
              </a:spcAft>
              <a:buClr>
                <a:srgbClr val="FFC000"/>
              </a:buClr>
              <a:buFont typeface="Arial" panose="020B0604020202020204" pitchFamily="34" charset="0"/>
              <a:buChar char="•"/>
            </a:pPr>
            <a:r>
              <a:rPr lang="fr-FR" sz="1100" dirty="0"/>
              <a:t>Favoriser, accompagner la croissance des entreprises numériques (modèle économique des start-ups du numérique)</a:t>
            </a:r>
          </a:p>
          <a:p>
            <a:pPr marL="182563" indent="-171450">
              <a:lnSpc>
                <a:spcPct val="75000"/>
              </a:lnSpc>
              <a:spcBef>
                <a:spcPts val="200"/>
              </a:spcBef>
              <a:spcAft>
                <a:spcPts val="300"/>
              </a:spcAft>
              <a:buClr>
                <a:srgbClr val="FFC000"/>
              </a:buClr>
              <a:buFont typeface="Arial" panose="020B0604020202020204" pitchFamily="34" charset="0"/>
              <a:buChar char="•"/>
            </a:pPr>
            <a:r>
              <a:rPr lang="fr-FR" sz="1100" dirty="0"/>
              <a:t>Poursuivre la structuration de cette filière en croissance</a:t>
            </a:r>
          </a:p>
          <a:p>
            <a:pPr marL="171450" indent="-171450">
              <a:buClr>
                <a:srgbClr val="FFC000"/>
              </a:buClr>
              <a:buFont typeface="Arial" panose="020B0604020202020204" pitchFamily="34" charset="0"/>
              <a:buChar char="•"/>
            </a:pPr>
            <a:r>
              <a:rPr lang="fr-FR" sz="1100" dirty="0"/>
              <a:t>Attirer et faire rayonner la filière numérique régionale</a:t>
            </a:r>
          </a:p>
          <a:p>
            <a:pPr marL="171450" indent="-171450">
              <a:buClr>
                <a:srgbClr val="FFC000"/>
              </a:buClr>
              <a:buFont typeface="Arial" panose="020B0604020202020204" pitchFamily="34" charset="0"/>
              <a:buChar char="•"/>
            </a:pPr>
            <a:r>
              <a:rPr lang="fr-FR" sz="1100" dirty="0"/>
              <a:t>Anticiper les mutations liées à la révolution numérique, former, attirer les compétences</a:t>
            </a:r>
          </a:p>
          <a:p>
            <a:pPr marL="171450" indent="-171450">
              <a:buClr>
                <a:srgbClr val="FFC000"/>
              </a:buClr>
              <a:buFont typeface="Arial" panose="020B0604020202020204" pitchFamily="34" charset="0"/>
              <a:buChar char="•"/>
            </a:pPr>
            <a:r>
              <a:rPr lang="fr-FR" sz="1100" dirty="0"/>
              <a:t>Favoriser l’intermédiation entre offreurs de solutions numériques et besoins  de digitalisation des entreprises et du secteur public </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solidFill>
                <a:prstClr val="black"/>
              </a:solidFill>
            </a:endParaRPr>
          </a:p>
        </p:txBody>
      </p:sp>
      <p:sp>
        <p:nvSpPr>
          <p:cNvPr id="5" name="Bulle narrative : ronde 4">
            <a:extLst>
              <a:ext uri="{FF2B5EF4-FFF2-40B4-BE49-F238E27FC236}">
                <a16:creationId xmlns:a16="http://schemas.microsoft.com/office/drawing/2014/main" id="{4A579693-BEC8-432D-A3E2-0769A5365C12}"/>
              </a:ext>
            </a:extLst>
          </p:cNvPr>
          <p:cNvSpPr>
            <a:spLocks noChangeAspect="1"/>
          </p:cNvSpPr>
          <p:nvPr/>
        </p:nvSpPr>
        <p:spPr>
          <a:xfrm>
            <a:off x="883740" y="5216417"/>
            <a:ext cx="7863220" cy="18782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Des enjeux transverses aux différentes filières :</a:t>
            </a:r>
          </a:p>
          <a:p>
            <a:pPr marL="285750" marR="0" lvl="0" indent="-285750" algn="l" defTabSz="457200" rtl="0" eaLnBrk="1" fontAlgn="auto" latinLnBrk="0" hangingPunct="1">
              <a:lnSpc>
                <a:spcPct val="100000"/>
              </a:lnSpc>
              <a:spcBef>
                <a:spcPts val="0"/>
              </a:spcBef>
              <a:spcAft>
                <a:spcPts val="0"/>
              </a:spcAft>
              <a:buClrTx/>
              <a:buSzTx/>
              <a:buFontTx/>
              <a:buChar char="-"/>
              <a:defRPr/>
            </a:pPr>
            <a:r>
              <a:rPr kumimoji="0" lang="fr-FR"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Faire face aux difficultés de recrutement/attractivité de métiers dans l l’industrie</a:t>
            </a:r>
          </a:p>
          <a:p>
            <a:pPr marL="265113" marR="0" lvl="0" indent="-265113" algn="l" defTabSz="4572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Prise en </a:t>
            </a:r>
            <a:r>
              <a:rPr kumimoji="0" lang="fr-FR" sz="12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compte</a:t>
            </a:r>
            <a:r>
              <a:rPr kumimoji="0" lang="fr-FR"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des priorités environnementales attendue par les pouvoirs publics (Monde/UE/France)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Enjeux de performance industrielle et numérique (intelligence artificielle, industrie du futur…)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plus ou moins accentués dans les filières ou bien avec des spécificités/métiers…</a:t>
            </a:r>
          </a:p>
        </p:txBody>
      </p:sp>
    </p:spTree>
    <p:extLst>
      <p:ext uri="{BB962C8B-B14F-4D97-AF65-F5344CB8AC3E}">
        <p14:creationId xmlns:p14="http://schemas.microsoft.com/office/powerpoint/2010/main" val="3860571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34</a:t>
            </a:fld>
            <a:endParaRPr lang="fr-FR"/>
          </a:p>
        </p:txBody>
      </p:sp>
      <p:grpSp>
        <p:nvGrpSpPr>
          <p:cNvPr id="20" name="Groupe 19">
            <a:extLst>
              <a:ext uri="{FF2B5EF4-FFF2-40B4-BE49-F238E27FC236}">
                <a16:creationId xmlns:a16="http://schemas.microsoft.com/office/drawing/2014/main" id="{8787239F-0ADC-2745-8346-5E1A62D574D3}"/>
              </a:ext>
            </a:extLst>
          </p:cNvPr>
          <p:cNvGrpSpPr/>
          <p:nvPr/>
        </p:nvGrpSpPr>
        <p:grpSpPr>
          <a:xfrm>
            <a:off x="420432" y="1290619"/>
            <a:ext cx="6001633" cy="5178763"/>
            <a:chOff x="1272134" y="1921733"/>
            <a:chExt cx="4332800" cy="4698079"/>
          </a:xfrm>
        </p:grpSpPr>
        <p:sp>
          <p:nvSpPr>
            <p:cNvPr id="21" name="ZoneTexte 20">
              <a:extLst>
                <a:ext uri="{FF2B5EF4-FFF2-40B4-BE49-F238E27FC236}">
                  <a16:creationId xmlns:a16="http://schemas.microsoft.com/office/drawing/2014/main" id="{2C88BE1F-E37D-634A-857B-A34135BC4D2C}"/>
                </a:ext>
              </a:extLst>
            </p:cNvPr>
            <p:cNvSpPr txBox="1"/>
            <p:nvPr/>
          </p:nvSpPr>
          <p:spPr>
            <a:xfrm>
              <a:off x="1272134" y="2252345"/>
              <a:ext cx="4332800" cy="4367467"/>
            </a:xfrm>
            <a:prstGeom prst="rect">
              <a:avLst/>
            </a:prstGeom>
            <a:solidFill>
              <a:schemeClr val="bg1"/>
            </a:solidFill>
          </p:spPr>
          <p:txBody>
            <a:bodyPr wrap="square" lIns="0" tIns="4680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Plus de </a:t>
              </a:r>
              <a:r>
                <a:rPr lang="fr-FR" sz="1100" b="1" dirty="0"/>
                <a:t>15 000 établissements </a:t>
              </a:r>
              <a:r>
                <a:rPr lang="fr-FR" sz="1100" dirty="0"/>
                <a:t>et </a:t>
              </a:r>
              <a:r>
                <a:rPr lang="fr-FR" sz="1100" b="1" dirty="0"/>
                <a:t>105 000 salariés</a:t>
              </a:r>
              <a:r>
                <a:rPr lang="fr-FR" sz="1100" dirty="0"/>
                <a:t> (2/3 des salariés dans le commerce de détail)</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Artisanat : </a:t>
              </a:r>
              <a:r>
                <a:rPr lang="fr-FR" sz="1100" b="1" dirty="0"/>
                <a:t>7 000 </a:t>
              </a:r>
              <a:r>
                <a:rPr lang="fr-FR" sz="1100" dirty="0"/>
                <a:t>entreprises dans l’alimentation (11% des entreprises artisanales) et  </a:t>
              </a:r>
              <a:r>
                <a:rPr lang="fr-FR" sz="1100" b="1" dirty="0"/>
                <a:t>20 000 </a:t>
              </a:r>
              <a:r>
                <a:rPr lang="fr-FR" sz="1100" dirty="0"/>
                <a:t>dans les services (32%)</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ESS : commerces = 2 200 ETP (</a:t>
              </a:r>
              <a:r>
                <a:rPr lang="fr-FR" sz="1100" b="1" dirty="0"/>
                <a:t>2%</a:t>
              </a:r>
              <a:r>
                <a:rPr lang="fr-FR" sz="1100" dirty="0"/>
                <a:t> des emplois ESS)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Un tiers des salariés travaillent dans des </a:t>
              </a:r>
              <a:r>
                <a:rPr lang="fr-FR" sz="1100" b="1" dirty="0"/>
                <a:t>petits établissements </a:t>
              </a:r>
              <a:r>
                <a:rPr lang="fr-FR" sz="1100" dirty="0"/>
                <a:t>(1 à 9 salariés) contre </a:t>
              </a:r>
              <a:r>
                <a:rPr lang="fr-FR" sz="1100" b="1" dirty="0"/>
                <a:t>un quart</a:t>
              </a:r>
              <a:r>
                <a:rPr lang="fr-FR" sz="1100" dirty="0"/>
                <a:t> tous secteurs confondus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10 400 intentions d’embauche </a:t>
              </a:r>
              <a:r>
                <a:rPr lang="fr-FR" sz="1100" dirty="0"/>
                <a:t>dans le commerce en 2021 (+7%/2019 ; 11 % du total des intentions)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70 % des entreprises potentiellement à transmettre : la Nièvre et l’Yonne sont les départements les plus concernés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Centres-villes : </a:t>
              </a:r>
              <a:r>
                <a:rPr lang="fr-FR" sz="1100" b="1" dirty="0"/>
                <a:t>30%</a:t>
              </a:r>
              <a:r>
                <a:rPr lang="fr-FR" sz="1100" dirty="0"/>
                <a:t> des emplois commerciaux (-3%/2009)</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Circuits-courts :  </a:t>
              </a:r>
              <a:r>
                <a:rPr lang="fr-FR" sz="1100" b="1" dirty="0"/>
                <a:t>3 700 </a:t>
              </a:r>
              <a:r>
                <a:rPr lang="fr-FR" sz="1100" dirty="0"/>
                <a:t>exploitations soit </a:t>
              </a:r>
              <a:r>
                <a:rPr lang="fr-FR" sz="1100" b="1" dirty="0"/>
                <a:t>17%</a:t>
              </a:r>
              <a:r>
                <a:rPr lang="fr-FR" sz="1100" dirty="0"/>
                <a:t> (+4 points / 2010)</a:t>
              </a:r>
            </a:p>
          </p:txBody>
        </p:sp>
        <p:sp>
          <p:nvSpPr>
            <p:cNvPr id="22" name="ZoneTexte 21">
              <a:extLst>
                <a:ext uri="{FF2B5EF4-FFF2-40B4-BE49-F238E27FC236}">
                  <a16:creationId xmlns:a16="http://schemas.microsoft.com/office/drawing/2014/main" id="{678E74F4-28FE-F849-9187-B35AA10CE124}"/>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endParaRPr>
            </a:p>
          </p:txBody>
        </p:sp>
      </p:grpSp>
      <p:sp>
        <p:nvSpPr>
          <p:cNvPr id="14" name="ZoneTexte 13">
            <a:extLst>
              <a:ext uri="{FF2B5EF4-FFF2-40B4-BE49-F238E27FC236}">
                <a16:creationId xmlns:a16="http://schemas.microsoft.com/office/drawing/2014/main" id="{D55E6539-19E8-4562-9EB8-609A32AAF077}"/>
              </a:ext>
            </a:extLst>
          </p:cNvPr>
          <p:cNvSpPr txBox="1"/>
          <p:nvPr/>
        </p:nvSpPr>
        <p:spPr>
          <a:xfrm>
            <a:off x="171026" y="535403"/>
            <a:ext cx="857674" cy="400110"/>
          </a:xfrm>
          <a:prstGeom prst="rect">
            <a:avLst/>
          </a:prstGeom>
          <a:solidFill>
            <a:srgbClr val="C740FF"/>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de proximité</a:t>
            </a:r>
          </a:p>
        </p:txBody>
      </p:sp>
      <p:sp>
        <p:nvSpPr>
          <p:cNvPr id="15" name="ZoneTexte 14">
            <a:extLst>
              <a:ext uri="{FF2B5EF4-FFF2-40B4-BE49-F238E27FC236}">
                <a16:creationId xmlns:a16="http://schemas.microsoft.com/office/drawing/2014/main" id="{2631F05E-2849-4888-ABF0-43CF2581CAC0}"/>
              </a:ext>
            </a:extLst>
          </p:cNvPr>
          <p:cNvSpPr txBox="1"/>
          <p:nvPr/>
        </p:nvSpPr>
        <p:spPr>
          <a:xfrm>
            <a:off x="1179069" y="106416"/>
            <a:ext cx="5690747"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B</a:t>
            </a:r>
            <a:r>
              <a:rPr lang="fr-FR" sz="4200" spc="-165">
                <a:solidFill>
                  <a:srgbClr val="465A64"/>
                </a:solidFill>
                <a:latin typeface="+mj-lt"/>
              </a:rPr>
              <a:t>iens et services de base</a:t>
            </a:r>
            <a:endParaRPr lang="fr-FR" sz="2400" spc="-165">
              <a:solidFill>
                <a:srgbClr val="465A64"/>
              </a:solidFill>
              <a:latin typeface="+mj-lt"/>
            </a:endParaRPr>
          </a:p>
        </p:txBody>
      </p:sp>
      <p:pic>
        <p:nvPicPr>
          <p:cNvPr id="13" name="Image 29">
            <a:extLst>
              <a:ext uri="{FF2B5EF4-FFF2-40B4-BE49-F238E27FC236}">
                <a16:creationId xmlns:a16="http://schemas.microsoft.com/office/drawing/2014/main" id="{5581EF18-A46E-1149-83C3-19D3686D2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3913688"/>
            <a:ext cx="3410201" cy="276412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3">
            <a:extLst>
              <a:ext uri="{FF2B5EF4-FFF2-40B4-BE49-F238E27FC236}">
                <a16:creationId xmlns:a16="http://schemas.microsoft.com/office/drawing/2014/main" id="{EED032A9-DC51-4945-8CF3-FD9E67D72553}"/>
              </a:ext>
            </a:extLst>
          </p:cNvPr>
          <p:cNvSpPr>
            <a:spLocks noChangeArrowheads="1"/>
          </p:cNvSpPr>
          <p:nvPr/>
        </p:nvSpPr>
        <p:spPr bwMode="auto">
          <a:xfrm>
            <a:off x="1028700" y="6867249"/>
            <a:ext cx="2995742" cy="3139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fr-FR" altLang="fr-FR" sz="800" b="0" i="1" u="none" strike="noStrike" cap="none" normalizeH="0" baseline="30000" dirty="0">
                <a:ln>
                  <a:noFill/>
                </a:ln>
                <a:solidFill>
                  <a:srgbClr val="1F497D"/>
                </a:solidFill>
                <a:effectLst/>
                <a:latin typeface="Calibri" panose="020F0502020204030204" pitchFamily="34" charset="0"/>
                <a:ea typeface="MS Mincho" panose="02020609040205080304" pitchFamily="49" charset="-128"/>
                <a:cs typeface="Calibri" panose="020F0502020204030204" pitchFamily="34" charset="0"/>
              </a:rPr>
              <a:t>213</a:t>
            </a:r>
            <a:r>
              <a:rPr kumimoji="0" lang="fr-FR" altLang="fr-FR" sz="800" b="0" i="1" u="none" strike="noStrike" cap="none" normalizeH="0" baseline="0" dirty="0">
                <a:ln>
                  <a:noFill/>
                </a:ln>
                <a:solidFill>
                  <a:srgbClr val="1F497D"/>
                </a:solidFill>
                <a:effectLst/>
                <a:latin typeface="Calibri" panose="020F0502020204030204" pitchFamily="34" charset="0"/>
                <a:ea typeface="MS Mincho" panose="02020609040205080304" pitchFamily="49" charset="-128"/>
                <a:cs typeface="Calibri" panose="020F0502020204030204" pitchFamily="34" charset="0"/>
              </a:rPr>
              <a:t> Evolutions des effectifs salariés du commerce de proximité dans les </a:t>
            </a:r>
            <a:r>
              <a:rPr kumimoji="0" lang="fr-FR" altLang="fr-FR" sz="800" b="0" i="1" u="none" strike="noStrike" cap="none" normalizeH="0" baseline="0" dirty="0" err="1">
                <a:ln>
                  <a:noFill/>
                </a:ln>
                <a:solidFill>
                  <a:srgbClr val="1F497D"/>
                </a:solidFill>
                <a:effectLst/>
                <a:latin typeface="Calibri" panose="020F0502020204030204" pitchFamily="34" charset="0"/>
                <a:ea typeface="MS Mincho" panose="02020609040205080304" pitchFamily="49" charset="-128"/>
                <a:cs typeface="Calibri" panose="020F0502020204030204" pitchFamily="34" charset="0"/>
              </a:rPr>
              <a:t>centres-villes</a:t>
            </a:r>
            <a:r>
              <a:rPr kumimoji="0" lang="fr-FR" altLang="fr-FR" sz="800" b="0" i="1" u="none" strike="noStrike" cap="none" normalizeH="0" baseline="0" dirty="0">
                <a:ln>
                  <a:noFill/>
                </a:ln>
                <a:solidFill>
                  <a:srgbClr val="1F497D"/>
                </a:solidFill>
                <a:effectLst/>
                <a:latin typeface="Calibri" panose="020F0502020204030204" pitchFamily="34" charset="0"/>
                <a:ea typeface="MS Mincho" panose="02020609040205080304" pitchFamily="49" charset="-128"/>
                <a:cs typeface="Calibri" panose="020F0502020204030204" pitchFamily="34" charset="0"/>
              </a:rPr>
              <a:t> et dans les agglomérations (2009-2015)</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pic>
        <p:nvPicPr>
          <p:cNvPr id="18" name="Image 12" descr="Une image contenant carte&#10;&#10;Description générée automatiquement">
            <a:extLst>
              <a:ext uri="{FF2B5EF4-FFF2-40B4-BE49-F238E27FC236}">
                <a16:creationId xmlns:a16="http://schemas.microsoft.com/office/drawing/2014/main" id="{A6FEA453-E6C7-D249-B982-9A14591D4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477"/>
          <a:stretch>
            <a:fillRect/>
          </a:stretch>
        </p:blipFill>
        <p:spPr bwMode="auto">
          <a:xfrm>
            <a:off x="6326371" y="3032769"/>
            <a:ext cx="4048240" cy="367189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2F796A99-8459-4844-927E-57BD8DB8A62E}"/>
              </a:ext>
            </a:extLst>
          </p:cNvPr>
          <p:cNvSpPr>
            <a:spLocks noChangeArrowheads="1"/>
          </p:cNvSpPr>
          <p:nvPr/>
        </p:nvSpPr>
        <p:spPr bwMode="auto">
          <a:xfrm>
            <a:off x="6645391" y="2119062"/>
            <a:ext cx="3410201" cy="2909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fr-FR" altLang="fr-FR" sz="800" b="0" i="1" u="none" strike="noStrike" cap="none" normalizeH="0" baseline="30000" dirty="0">
                <a:ln>
                  <a:noFill/>
                </a:ln>
                <a:solidFill>
                  <a:srgbClr val="1F497D"/>
                </a:solidFill>
                <a:effectLst/>
                <a:latin typeface="Calibri" panose="020F0502020204030204" pitchFamily="34" charset="0"/>
                <a:ea typeface="MS Mincho" panose="02020609040205080304" pitchFamily="49" charset="-128"/>
                <a:cs typeface="Calibri" panose="020F0502020204030204" pitchFamily="34" charset="0"/>
              </a:rPr>
              <a:t>214</a:t>
            </a:r>
            <a:r>
              <a:rPr kumimoji="0" lang="fr-FR" altLang="fr-FR" sz="800" b="0" i="1" u="none" strike="noStrike" cap="none" normalizeH="0" baseline="0" dirty="0">
                <a:ln>
                  <a:noFill/>
                </a:ln>
                <a:solidFill>
                  <a:srgbClr val="1F497D"/>
                </a:solidFill>
                <a:effectLst/>
                <a:latin typeface="Calibri" panose="020F0502020204030204" pitchFamily="34" charset="0"/>
                <a:ea typeface="MS Mincho" panose="02020609040205080304" pitchFamily="49" charset="-128"/>
                <a:cs typeface="Calibri" panose="020F0502020204030204" pitchFamily="34" charset="0"/>
              </a:rPr>
              <a:t> Évolution de l’emploi dans le commerce entre 2009 et 2015 ( % par an) et emploi en 2015</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sp>
        <p:nvSpPr>
          <p:cNvPr id="23" name="Espace réservé du pied de page 3">
            <a:extLst>
              <a:ext uri="{FF2B5EF4-FFF2-40B4-BE49-F238E27FC236}">
                <a16:creationId xmlns:a16="http://schemas.microsoft.com/office/drawing/2014/main" id="{6FC25E77-878A-DD44-8C73-6825723D27F8}"/>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spTree>
    <p:extLst>
      <p:ext uri="{BB962C8B-B14F-4D97-AF65-F5344CB8AC3E}">
        <p14:creationId xmlns:p14="http://schemas.microsoft.com/office/powerpoint/2010/main" val="2365754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35</a:t>
            </a:fld>
            <a:endParaRPr lang="fr-FR"/>
          </a:p>
        </p:txBody>
      </p:sp>
      <p:graphicFrame>
        <p:nvGraphicFramePr>
          <p:cNvPr id="30" name="Tableau 29">
            <a:extLst>
              <a:ext uri="{FF2B5EF4-FFF2-40B4-BE49-F238E27FC236}">
                <a16:creationId xmlns:a16="http://schemas.microsoft.com/office/drawing/2014/main" id="{80090848-DCCC-EF4B-A282-6FA7FECA7B3F}"/>
              </a:ext>
            </a:extLst>
          </p:cNvPr>
          <p:cNvGraphicFramePr>
            <a:graphicFrameLocks noGrp="1"/>
          </p:cNvGraphicFramePr>
          <p:nvPr>
            <p:extLst>
              <p:ext uri="{D42A27DB-BD31-4B8C-83A1-F6EECF244321}">
                <p14:modId xmlns:p14="http://schemas.microsoft.com/office/powerpoint/2010/main" val="2068066500"/>
              </p:ext>
            </p:extLst>
          </p:nvPr>
        </p:nvGraphicFramePr>
        <p:xfrm>
          <a:off x="411796" y="1305111"/>
          <a:ext cx="4934110" cy="962270"/>
        </p:xfrm>
        <a:graphic>
          <a:graphicData uri="http://schemas.openxmlformats.org/drawingml/2006/table">
            <a:tbl>
              <a:tblPr firstRow="1" firstCol="1" bandRow="1"/>
              <a:tblGrid>
                <a:gridCol w="2467055">
                  <a:extLst>
                    <a:ext uri="{9D8B030D-6E8A-4147-A177-3AD203B41FA5}">
                      <a16:colId xmlns:a16="http://schemas.microsoft.com/office/drawing/2014/main" val="2927450741"/>
                    </a:ext>
                  </a:extLst>
                </a:gridCol>
                <a:gridCol w="2467055">
                  <a:extLst>
                    <a:ext uri="{9D8B030D-6E8A-4147-A177-3AD203B41FA5}">
                      <a16:colId xmlns:a16="http://schemas.microsoft.com/office/drawing/2014/main" val="1004348677"/>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Forces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0">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Projets Alimentaires Territoriaux sur 6 départements</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Nombreuses intentions d’embauche</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Une baisse du nombre d’emplois et d’établissements plus prononcée qu’à l’échelle nationale</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Des commerces de centre-ville en perte de vitesse</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extLst>
                  <a:ext uri="{0D108BD9-81ED-4DB2-BD59-A6C34878D82A}">
                    <a16:rowId xmlns:a16="http://schemas.microsoft.com/office/drawing/2014/main" val="248648041"/>
                  </a:ext>
                </a:extLst>
              </a:tr>
            </a:tbl>
          </a:graphicData>
        </a:graphic>
      </p:graphicFrame>
      <p:graphicFrame>
        <p:nvGraphicFramePr>
          <p:cNvPr id="33" name="Tableau 32">
            <a:extLst>
              <a:ext uri="{FF2B5EF4-FFF2-40B4-BE49-F238E27FC236}">
                <a16:creationId xmlns:a16="http://schemas.microsoft.com/office/drawing/2014/main" id="{F1590FB1-3B23-DA4A-BA69-5235737140D9}"/>
              </a:ext>
            </a:extLst>
          </p:cNvPr>
          <p:cNvGraphicFramePr>
            <a:graphicFrameLocks noGrp="1"/>
          </p:cNvGraphicFramePr>
          <p:nvPr>
            <p:extLst>
              <p:ext uri="{D42A27DB-BD31-4B8C-83A1-F6EECF244321}">
                <p14:modId xmlns:p14="http://schemas.microsoft.com/office/powerpoint/2010/main" val="2673062715"/>
              </p:ext>
            </p:extLst>
          </p:nvPr>
        </p:nvGraphicFramePr>
        <p:xfrm>
          <a:off x="411796" y="3097674"/>
          <a:ext cx="4934110" cy="1528690"/>
        </p:xfrm>
        <a:graphic>
          <a:graphicData uri="http://schemas.openxmlformats.org/drawingml/2006/table">
            <a:tbl>
              <a:tblPr firstRow="1" firstCol="1" bandRow="1"/>
              <a:tblGrid>
                <a:gridCol w="2467055">
                  <a:extLst>
                    <a:ext uri="{9D8B030D-6E8A-4147-A177-3AD203B41FA5}">
                      <a16:colId xmlns:a16="http://schemas.microsoft.com/office/drawing/2014/main" val="3846492149"/>
                    </a:ext>
                  </a:extLst>
                </a:gridCol>
                <a:gridCol w="2467055">
                  <a:extLst>
                    <a:ext uri="{9D8B030D-6E8A-4147-A177-3AD203B41FA5}">
                      <a16:colId xmlns:a16="http://schemas.microsoft.com/office/drawing/2014/main" val="2070262005"/>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Opportunités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fr-FR" sz="1200" b="1">
                          <a:solidFill>
                            <a:srgbClr val="465A64"/>
                          </a:solidFill>
                          <a:effectLst/>
                          <a:latin typeface="+mn-lt"/>
                          <a:ea typeface="MS Mincho" panose="02020609040205080304" pitchFamily="49" charset="-128"/>
                          <a:cs typeface="Times New Roman" panose="02020603050405020304" pitchFamily="18" charset="0"/>
                        </a:rPr>
                        <a:t>Menaces</a:t>
                      </a:r>
                      <a:endParaRPr lang="fr-FR" sz="105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FF3737"/>
                    </a:solidFill>
                  </a:tcPr>
                </a:tc>
                <a:extLst>
                  <a:ext uri="{0D108BD9-81ED-4DB2-BD59-A6C34878D82A}">
                    <a16:rowId xmlns:a16="http://schemas.microsoft.com/office/drawing/2014/main" val="525585772"/>
                  </a:ext>
                </a:extLst>
              </a:tr>
              <a:tr h="0">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 essor des nouvelles formes de commerce (vers le consommateur) accéléré par la crise sanitaire</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Commerces de centre-ville : vers des services autour de la vente</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Une augmentation du nombre d’exploitations qui vendent en circuit court depuis 2010 … mais qui reste inférieure à la moyenne nationale</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Ne pas rater la mutation du e-commerce et des autres nouvelles formes de commerce</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Circuits-courts : les habitudes, prises par les consommateurs pendant le confinement ont été un feu de paille ?</a:t>
                      </a:r>
                    </a:p>
                    <a:p>
                      <a:pPr marL="134938" marR="0" lvl="0" indent="-123825" algn="l" defTabSz="457200" rtl="0" eaLnBrk="1" fontAlgn="auto" latinLnBrk="0" hangingPunct="1">
                        <a:lnSpc>
                          <a:spcPct val="75000"/>
                        </a:lnSpc>
                        <a:spcBef>
                          <a:spcPts val="200"/>
                        </a:spcBef>
                        <a:spcAft>
                          <a:spcPts val="300"/>
                        </a:spcAft>
                        <a:buClr>
                          <a:srgbClr val="FF0000"/>
                        </a:buClr>
                        <a:buSzTx/>
                        <a:buFont typeface="Arial" panose="020B0604020202020204" pitchFamily="34" charset="0"/>
                        <a:buChar char="•"/>
                        <a:tabLst/>
                        <a:defRPr/>
                      </a:pPr>
                      <a:r>
                        <a:rPr lang="fr-FR" sz="1100" kern="1200" dirty="0">
                          <a:solidFill>
                            <a:schemeClr val="tx1"/>
                          </a:solidFill>
                          <a:latin typeface="+mn-lt"/>
                          <a:ea typeface="+mn-ea"/>
                          <a:cs typeface="+mn-cs"/>
                        </a:rPr>
                        <a:t>Problématique de la transmissions d’entreprise (commerces)</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4909756"/>
                  </a:ext>
                </a:extLst>
              </a:tr>
            </a:tbl>
          </a:graphicData>
        </a:graphic>
      </p:graphicFrame>
      <p:grpSp>
        <p:nvGrpSpPr>
          <p:cNvPr id="36" name="Groupe 35">
            <a:extLst>
              <a:ext uri="{FF2B5EF4-FFF2-40B4-BE49-F238E27FC236}">
                <a16:creationId xmlns:a16="http://schemas.microsoft.com/office/drawing/2014/main" id="{5657B7F2-E58D-D144-BCE3-9627DFA2C3E3}"/>
              </a:ext>
            </a:extLst>
          </p:cNvPr>
          <p:cNvGrpSpPr/>
          <p:nvPr/>
        </p:nvGrpSpPr>
        <p:grpSpPr>
          <a:xfrm>
            <a:off x="6547104" y="1305111"/>
            <a:ext cx="3732913" cy="5178763"/>
            <a:chOff x="1272134" y="1921733"/>
            <a:chExt cx="4332800" cy="4698079"/>
          </a:xfrm>
        </p:grpSpPr>
        <p:sp>
          <p:nvSpPr>
            <p:cNvPr id="37" name="ZoneTexte 36">
              <a:extLst>
                <a:ext uri="{FF2B5EF4-FFF2-40B4-BE49-F238E27FC236}">
                  <a16:creationId xmlns:a16="http://schemas.microsoft.com/office/drawing/2014/main" id="{5CEE3432-FAB9-E244-B91D-79F1494BF8F5}"/>
                </a:ext>
              </a:extLst>
            </p:cNvPr>
            <p:cNvSpPr txBox="1"/>
            <p:nvPr/>
          </p:nvSpPr>
          <p:spPr>
            <a:xfrm>
              <a:off x="1272134" y="2252345"/>
              <a:ext cx="4332800" cy="4367467"/>
            </a:xfrm>
            <a:prstGeom prst="rect">
              <a:avLst/>
            </a:prstGeom>
            <a:solidFill>
              <a:schemeClr val="bg1"/>
            </a:solidFill>
          </p:spPr>
          <p:txBody>
            <a:bodyPr wrap="square" lIns="0" tIns="46800" rIns="0" rtlCol="0">
              <a:noAutofit/>
            </a:bodyPr>
            <a:lstStyle/>
            <a:p>
              <a:pPr marL="11113">
                <a:lnSpc>
                  <a:spcPct val="75000"/>
                </a:lnSpc>
                <a:spcBef>
                  <a:spcPts val="200"/>
                </a:spcBef>
                <a:spcAft>
                  <a:spcPts val="300"/>
                </a:spcAft>
                <a:buClr>
                  <a:srgbClr val="FFD83A"/>
                </a:buClr>
              </a:pPr>
              <a:r>
                <a:rPr lang="fr-FR" sz="1100" b="1" dirty="0"/>
                <a:t>Enjeux du SRADDET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Définir un socle commun de services pour les territoires et leurs habitants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Accès équitable de la population aux services et équipements de base</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500" dirty="0"/>
            </a:p>
            <a:p>
              <a:pPr marL="11113">
                <a:lnSpc>
                  <a:spcPct val="75000"/>
                </a:lnSpc>
                <a:spcBef>
                  <a:spcPts val="200"/>
                </a:spcBef>
                <a:spcAft>
                  <a:spcPts val="300"/>
                </a:spcAft>
                <a:buClr>
                  <a:srgbClr val="FFD83A"/>
                </a:buClr>
              </a:pPr>
              <a:r>
                <a:rPr lang="fr-FR" sz="1100" b="1" dirty="0"/>
                <a:t>Autres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Maintenir l’équilibre commercial entre les petits et grands acteurs du commerces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S’adapter à l’exigence des modèles de production et de consommations durables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Assurer la complémentarité entre le commerce  « physique » et le e-commerce, digitalisation du marché</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Maintenir une agriculture solide sur les territoires, au service de l’économie locale et de la valeur ajoutée territoriale.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Localement, faut-il assurer le service ou l’emploi ? Quid de l’animation locale et du lien social ?</a:t>
              </a:r>
            </a:p>
            <a:p>
              <a:pPr marL="134938" indent="-123825">
                <a:lnSpc>
                  <a:spcPct val="90000"/>
                </a:lnSpc>
                <a:spcBef>
                  <a:spcPts val="200"/>
                </a:spcBef>
                <a:spcAft>
                  <a:spcPts val="900"/>
                </a:spcAft>
                <a:buClr>
                  <a:srgbClr val="FFD83A"/>
                </a:buClr>
                <a:buFont typeface="Arial" panose="020B0604020202020204" pitchFamily="34" charset="0"/>
                <a:buChar char="•"/>
              </a:pPr>
              <a:endParaRPr lang="fr-FR" sz="1100" dirty="0"/>
            </a:p>
          </p:txBody>
        </p:sp>
        <p:sp>
          <p:nvSpPr>
            <p:cNvPr id="38" name="ZoneTexte 37">
              <a:extLst>
                <a:ext uri="{FF2B5EF4-FFF2-40B4-BE49-F238E27FC236}">
                  <a16:creationId xmlns:a16="http://schemas.microsoft.com/office/drawing/2014/main" id="{70952F23-C6EC-7547-B8A0-C4808A90BAF3}"/>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Enjeux, questionnements</a:t>
              </a:r>
              <a:endParaRPr lang="fr-FR" sz="1400">
                <a:solidFill>
                  <a:srgbClr val="788F9B"/>
                </a:solidFill>
                <a:latin typeface="+mj-lt"/>
              </a:endParaRPr>
            </a:p>
          </p:txBody>
        </p:sp>
      </p:grpSp>
      <p:sp>
        <p:nvSpPr>
          <p:cNvPr id="14" name="ZoneTexte 13">
            <a:extLst>
              <a:ext uri="{FF2B5EF4-FFF2-40B4-BE49-F238E27FC236}">
                <a16:creationId xmlns:a16="http://schemas.microsoft.com/office/drawing/2014/main" id="{D55E6539-19E8-4562-9EB8-609A32AAF077}"/>
              </a:ext>
            </a:extLst>
          </p:cNvPr>
          <p:cNvSpPr txBox="1"/>
          <p:nvPr/>
        </p:nvSpPr>
        <p:spPr>
          <a:xfrm>
            <a:off x="171026" y="535403"/>
            <a:ext cx="857674" cy="400110"/>
          </a:xfrm>
          <a:prstGeom prst="rect">
            <a:avLst/>
          </a:prstGeom>
          <a:solidFill>
            <a:srgbClr val="C740FF"/>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de proximité</a:t>
            </a:r>
          </a:p>
        </p:txBody>
      </p:sp>
      <p:sp>
        <p:nvSpPr>
          <p:cNvPr id="15" name="ZoneTexte 14">
            <a:extLst>
              <a:ext uri="{FF2B5EF4-FFF2-40B4-BE49-F238E27FC236}">
                <a16:creationId xmlns:a16="http://schemas.microsoft.com/office/drawing/2014/main" id="{2631F05E-2849-4888-ABF0-43CF2581CAC0}"/>
              </a:ext>
            </a:extLst>
          </p:cNvPr>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B</a:t>
            </a:r>
            <a:r>
              <a:rPr lang="fr-FR" sz="4200" spc="-165">
                <a:solidFill>
                  <a:srgbClr val="465A64"/>
                </a:solidFill>
                <a:latin typeface="+mj-lt"/>
              </a:rPr>
              <a:t>iens et services de base</a:t>
            </a:r>
            <a:endParaRPr lang="fr-FR" sz="2400" spc="-165">
              <a:solidFill>
                <a:srgbClr val="465A64"/>
              </a:solidFill>
              <a:latin typeface="+mj-lt"/>
            </a:endParaRPr>
          </a:p>
        </p:txBody>
      </p:sp>
      <p:sp>
        <p:nvSpPr>
          <p:cNvPr id="17" name="Espace réservé du pied de page 3">
            <a:extLst>
              <a:ext uri="{FF2B5EF4-FFF2-40B4-BE49-F238E27FC236}">
                <a16:creationId xmlns:a16="http://schemas.microsoft.com/office/drawing/2014/main" id="{24AE4073-DED3-AB47-B0C9-8836914A4929}"/>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spTree>
    <p:extLst>
      <p:ext uri="{BB962C8B-B14F-4D97-AF65-F5344CB8AC3E}">
        <p14:creationId xmlns:p14="http://schemas.microsoft.com/office/powerpoint/2010/main" val="365570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36</a:t>
            </a:fld>
            <a:endParaRPr lang="fr-FR"/>
          </a:p>
        </p:txBody>
      </p:sp>
      <p:grpSp>
        <p:nvGrpSpPr>
          <p:cNvPr id="20" name="Groupe 19">
            <a:extLst>
              <a:ext uri="{FF2B5EF4-FFF2-40B4-BE49-F238E27FC236}">
                <a16:creationId xmlns:a16="http://schemas.microsoft.com/office/drawing/2014/main" id="{8787239F-0ADC-2745-8346-5E1A62D574D3}"/>
              </a:ext>
            </a:extLst>
          </p:cNvPr>
          <p:cNvGrpSpPr/>
          <p:nvPr/>
        </p:nvGrpSpPr>
        <p:grpSpPr>
          <a:xfrm>
            <a:off x="411795" y="1274293"/>
            <a:ext cx="4748849" cy="2223819"/>
            <a:chOff x="1272133" y="1921733"/>
            <a:chExt cx="6017129" cy="2017408"/>
          </a:xfrm>
        </p:grpSpPr>
        <p:sp>
          <p:nvSpPr>
            <p:cNvPr id="21" name="ZoneTexte 20">
              <a:extLst>
                <a:ext uri="{FF2B5EF4-FFF2-40B4-BE49-F238E27FC236}">
                  <a16:creationId xmlns:a16="http://schemas.microsoft.com/office/drawing/2014/main" id="{2C88BE1F-E37D-634A-857B-A34135BC4D2C}"/>
                </a:ext>
              </a:extLst>
            </p:cNvPr>
            <p:cNvSpPr txBox="1"/>
            <p:nvPr/>
          </p:nvSpPr>
          <p:spPr>
            <a:xfrm>
              <a:off x="1272133" y="2252345"/>
              <a:ext cx="6017129" cy="1686796"/>
            </a:xfrm>
            <a:prstGeom prst="rect">
              <a:avLst/>
            </a:prstGeom>
            <a:solidFill>
              <a:schemeClr val="bg1"/>
            </a:solidFill>
          </p:spPr>
          <p:txBody>
            <a:bodyPr wrap="square" lIns="0" tIns="4680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Plus de </a:t>
              </a:r>
              <a:r>
                <a:rPr lang="fr-FR" sz="1100" b="1" dirty="0"/>
                <a:t>20 000 entreprises </a:t>
              </a:r>
              <a:r>
                <a:rPr lang="fr-FR" sz="1100" dirty="0"/>
                <a:t>et près de </a:t>
              </a:r>
              <a:r>
                <a:rPr lang="fr-FR" sz="1100" b="1" dirty="0"/>
                <a:t>50 000 salariés</a:t>
              </a: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ESS : construction (+ industrie) = 2 900 ETP (3,2% des emplois ESS)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Artisanat : </a:t>
              </a:r>
              <a:r>
                <a:rPr lang="fr-FR" sz="1100" b="1" dirty="0"/>
                <a:t>20 400 </a:t>
              </a:r>
              <a:r>
                <a:rPr lang="fr-FR" sz="1100" dirty="0"/>
                <a:t>entreprises dans le bâtiment (38% des entreprises artisanales)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Côte-d’Or, Doubs et Saône-et-Loire = trois quarts des mises en chantier de la région</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6 400 intentions d’embauche </a:t>
              </a:r>
              <a:r>
                <a:rPr lang="fr-FR" sz="1100" dirty="0"/>
                <a:t>en 2021 (+3% / 2019)</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Programme régional </a:t>
              </a:r>
              <a:r>
                <a:rPr lang="fr-FR" sz="1100" dirty="0" err="1"/>
                <a:t>Effilogis</a:t>
              </a:r>
              <a:endParaRPr lang="fr-FR" sz="1100" dirty="0"/>
            </a:p>
          </p:txBody>
        </p:sp>
        <p:sp>
          <p:nvSpPr>
            <p:cNvPr id="22" name="ZoneTexte 21">
              <a:extLst>
                <a:ext uri="{FF2B5EF4-FFF2-40B4-BE49-F238E27FC236}">
                  <a16:creationId xmlns:a16="http://schemas.microsoft.com/office/drawing/2014/main" id="{678E74F4-28FE-F849-9187-B35AA10CE124}"/>
                </a:ext>
              </a:extLst>
            </p:cNvPr>
            <p:cNvSpPr txBox="1"/>
            <p:nvPr/>
          </p:nvSpPr>
          <p:spPr>
            <a:xfrm>
              <a:off x="1272134" y="1921733"/>
              <a:ext cx="6017128"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endParaRPr>
            </a:p>
          </p:txBody>
        </p:sp>
      </p:grpSp>
      <p:sp>
        <p:nvSpPr>
          <p:cNvPr id="13" name="ZoneTexte 12">
            <a:extLst>
              <a:ext uri="{FF2B5EF4-FFF2-40B4-BE49-F238E27FC236}">
                <a16:creationId xmlns:a16="http://schemas.microsoft.com/office/drawing/2014/main" id="{A0678889-B1F4-974E-A2D1-C5EC53D8A643}"/>
              </a:ext>
            </a:extLst>
          </p:cNvPr>
          <p:cNvSpPr txBox="1"/>
          <p:nvPr/>
        </p:nvSpPr>
        <p:spPr>
          <a:xfrm>
            <a:off x="171026" y="535403"/>
            <a:ext cx="857674" cy="400110"/>
          </a:xfrm>
          <a:prstGeom prst="rect">
            <a:avLst/>
          </a:prstGeom>
          <a:solidFill>
            <a:srgbClr val="C740FF"/>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de proximité</a:t>
            </a:r>
          </a:p>
        </p:txBody>
      </p:sp>
      <p:sp>
        <p:nvSpPr>
          <p:cNvPr id="14" name="ZoneTexte 13">
            <a:extLst>
              <a:ext uri="{FF2B5EF4-FFF2-40B4-BE49-F238E27FC236}">
                <a16:creationId xmlns:a16="http://schemas.microsoft.com/office/drawing/2014/main" id="{A2A9A40A-2D04-4110-AD76-EFDACBB305D9}"/>
              </a:ext>
            </a:extLst>
          </p:cNvPr>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C</a:t>
            </a:r>
            <a:r>
              <a:rPr lang="fr-FR" sz="4200" spc="-165">
                <a:solidFill>
                  <a:srgbClr val="465A64"/>
                </a:solidFill>
                <a:latin typeface="+mj-lt"/>
              </a:rPr>
              <a:t>onstruction - TP</a:t>
            </a:r>
            <a:endParaRPr lang="fr-FR" sz="2400" spc="-165">
              <a:solidFill>
                <a:srgbClr val="465A64"/>
              </a:solidFill>
              <a:latin typeface="+mj-lt"/>
            </a:endParaRPr>
          </a:p>
        </p:txBody>
      </p:sp>
      <p:sp>
        <p:nvSpPr>
          <p:cNvPr id="23" name="Espace réservé du pied de page 3">
            <a:extLst>
              <a:ext uri="{FF2B5EF4-FFF2-40B4-BE49-F238E27FC236}">
                <a16:creationId xmlns:a16="http://schemas.microsoft.com/office/drawing/2014/main" id="{38E7C3AE-CB79-2F49-A98D-E12C02661A9C}"/>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graphicFrame>
        <p:nvGraphicFramePr>
          <p:cNvPr id="11" name="Tableau 10">
            <a:extLst>
              <a:ext uri="{FF2B5EF4-FFF2-40B4-BE49-F238E27FC236}">
                <a16:creationId xmlns:a16="http://schemas.microsoft.com/office/drawing/2014/main" id="{80090848-DCCC-EF4B-A282-6FA7FECA7B3F}"/>
              </a:ext>
            </a:extLst>
          </p:cNvPr>
          <p:cNvGraphicFramePr>
            <a:graphicFrameLocks noGrp="1"/>
          </p:cNvGraphicFramePr>
          <p:nvPr>
            <p:extLst>
              <p:ext uri="{D42A27DB-BD31-4B8C-83A1-F6EECF244321}">
                <p14:modId xmlns:p14="http://schemas.microsoft.com/office/powerpoint/2010/main" val="1473271080"/>
              </p:ext>
            </p:extLst>
          </p:nvPr>
        </p:nvGraphicFramePr>
        <p:xfrm>
          <a:off x="5504792" y="1991138"/>
          <a:ext cx="4934110" cy="1282691"/>
        </p:xfrm>
        <a:graphic>
          <a:graphicData uri="http://schemas.openxmlformats.org/drawingml/2006/table">
            <a:tbl>
              <a:tblPr firstRow="1" firstCol="1" bandRow="1"/>
              <a:tblGrid>
                <a:gridCol w="2467055">
                  <a:extLst>
                    <a:ext uri="{9D8B030D-6E8A-4147-A177-3AD203B41FA5}">
                      <a16:colId xmlns:a16="http://schemas.microsoft.com/office/drawing/2014/main" val="2927450741"/>
                    </a:ext>
                  </a:extLst>
                </a:gridCol>
                <a:gridCol w="2467055">
                  <a:extLst>
                    <a:ext uri="{9D8B030D-6E8A-4147-A177-3AD203B41FA5}">
                      <a16:colId xmlns:a16="http://schemas.microsoft.com/office/drawing/2014/main" val="1004348677"/>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Forces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0">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Importante ressource sylvicole et agricole (biosourcés)</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Une propension à l’embauche en 2021 supérieure aux autres secteurs</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Une plus forte résilience de l’emploi dans l’ESS que dans le reste du secteur privé</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Pas assez de rénovations énergétiques</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Les matériaux biosourcés sont peu utilisés dans l’activité de rénovation ; et l’incitation publique est faible</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Des recrutements jugés difficiles en 2021</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extLst>
                  <a:ext uri="{0D108BD9-81ED-4DB2-BD59-A6C34878D82A}">
                    <a16:rowId xmlns:a16="http://schemas.microsoft.com/office/drawing/2014/main" val="248648041"/>
                  </a:ext>
                </a:extLst>
              </a:tr>
            </a:tbl>
          </a:graphicData>
        </a:graphic>
      </p:graphicFrame>
      <p:graphicFrame>
        <p:nvGraphicFramePr>
          <p:cNvPr id="12" name="Tableau 11">
            <a:extLst>
              <a:ext uri="{FF2B5EF4-FFF2-40B4-BE49-F238E27FC236}">
                <a16:creationId xmlns:a16="http://schemas.microsoft.com/office/drawing/2014/main" id="{F1590FB1-3B23-DA4A-BA69-5235737140D9}"/>
              </a:ext>
            </a:extLst>
          </p:cNvPr>
          <p:cNvGraphicFramePr>
            <a:graphicFrameLocks noGrp="1"/>
          </p:cNvGraphicFramePr>
          <p:nvPr>
            <p:extLst>
              <p:ext uri="{D42A27DB-BD31-4B8C-83A1-F6EECF244321}">
                <p14:modId xmlns:p14="http://schemas.microsoft.com/office/powerpoint/2010/main" val="1331359521"/>
              </p:ext>
            </p:extLst>
          </p:nvPr>
        </p:nvGraphicFramePr>
        <p:xfrm>
          <a:off x="5494159" y="3731769"/>
          <a:ext cx="4934110" cy="2353301"/>
        </p:xfrm>
        <a:graphic>
          <a:graphicData uri="http://schemas.openxmlformats.org/drawingml/2006/table">
            <a:tbl>
              <a:tblPr firstRow="1" firstCol="1" bandRow="1"/>
              <a:tblGrid>
                <a:gridCol w="2467055">
                  <a:extLst>
                    <a:ext uri="{9D8B030D-6E8A-4147-A177-3AD203B41FA5}">
                      <a16:colId xmlns:a16="http://schemas.microsoft.com/office/drawing/2014/main" val="3846492149"/>
                    </a:ext>
                  </a:extLst>
                </a:gridCol>
                <a:gridCol w="2467055">
                  <a:extLst>
                    <a:ext uri="{9D8B030D-6E8A-4147-A177-3AD203B41FA5}">
                      <a16:colId xmlns:a16="http://schemas.microsoft.com/office/drawing/2014/main" val="2070262005"/>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Opportunités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Menaces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FF3737"/>
                    </a:solidFill>
                  </a:tcPr>
                </a:tc>
                <a:extLst>
                  <a:ext uri="{0D108BD9-81ED-4DB2-BD59-A6C34878D82A}">
                    <a16:rowId xmlns:a16="http://schemas.microsoft.com/office/drawing/2014/main" val="525585772"/>
                  </a:ext>
                </a:extLst>
              </a:tr>
              <a:tr h="0">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a:solidFill>
                            <a:schemeClr val="tx1"/>
                          </a:solidFill>
                          <a:latin typeface="+mn-lt"/>
                          <a:ea typeface="+mn-ea"/>
                          <a:cs typeface="+mn-cs"/>
                        </a:rPr>
                        <a:t>Feuille de route du Plan bâtiment durable BFC 2018-2030</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a:solidFill>
                            <a:schemeClr val="tx1"/>
                          </a:solidFill>
                          <a:latin typeface="+mn-lt"/>
                          <a:ea typeface="+mn-ea"/>
                          <a:cs typeface="+mn-cs"/>
                        </a:rPr>
                        <a:t>Un parc de logements locatifs (dont sociaux) à renouveler pour répondre aux attentes et besoins des habitants </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a:solidFill>
                            <a:schemeClr val="tx1"/>
                          </a:solidFill>
                          <a:latin typeface="+mn-lt"/>
                          <a:ea typeface="+mn-ea"/>
                          <a:cs typeface="+mn-cs"/>
                        </a:rPr>
                        <a:t>Marché de la rénovation énergétique : perspectives intéressantes </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a:solidFill>
                            <a:schemeClr val="tx1"/>
                          </a:solidFill>
                          <a:latin typeface="+mn-lt"/>
                          <a:ea typeface="+mn-ea"/>
                          <a:cs typeface="+mn-cs"/>
                        </a:rPr>
                        <a:t>Un levier de développement pour les matériaux de construction biosourcés</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a:solidFill>
                            <a:schemeClr val="tx1"/>
                          </a:solidFill>
                          <a:latin typeface="+mn-lt"/>
                          <a:ea typeface="+mn-ea"/>
                          <a:cs typeface="+mn-cs"/>
                        </a:rPr>
                        <a:t>Nouvelles certifications, labels, normes    </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a:solidFill>
                            <a:schemeClr val="tx1"/>
                          </a:solidFill>
                          <a:latin typeface="+mn-lt"/>
                          <a:ea typeface="+mn-ea"/>
                          <a:cs typeface="+mn-cs"/>
                        </a:rPr>
                        <a:t>De nouveaux process appelant de nouvelles compétences (digitalisation, biosourcés…)</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Ne pas prendre en compte l’évolution des attentes et besoins des habitants dans l’offre régionale de logements locatifs sociaux</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 secteur fortement touché par la crise sanitaire du Covid-19</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Une pénurie de matériaux et un renchérissement des couts depuis début 2021     </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Mauvaise image des métiers du bâtiment (carences en main d'œuvre, formation)</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Question de la transmission</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4909756"/>
                  </a:ext>
                </a:extLst>
              </a:tr>
            </a:tbl>
          </a:graphicData>
        </a:graphic>
      </p:graphicFrame>
      <p:grpSp>
        <p:nvGrpSpPr>
          <p:cNvPr id="15" name="Groupe 14">
            <a:extLst>
              <a:ext uri="{FF2B5EF4-FFF2-40B4-BE49-F238E27FC236}">
                <a16:creationId xmlns:a16="http://schemas.microsoft.com/office/drawing/2014/main" id="{5657B7F2-E58D-D144-BCE3-9627DFA2C3E3}"/>
              </a:ext>
            </a:extLst>
          </p:cNvPr>
          <p:cNvGrpSpPr/>
          <p:nvPr/>
        </p:nvGrpSpPr>
        <p:grpSpPr>
          <a:xfrm>
            <a:off x="411794" y="3168502"/>
            <a:ext cx="4840689" cy="3604437"/>
            <a:chOff x="1272134" y="1921733"/>
            <a:chExt cx="4332800" cy="5038734"/>
          </a:xfrm>
        </p:grpSpPr>
        <p:sp>
          <p:nvSpPr>
            <p:cNvPr id="19" name="ZoneTexte 18">
              <a:extLst>
                <a:ext uri="{FF2B5EF4-FFF2-40B4-BE49-F238E27FC236}">
                  <a16:creationId xmlns:a16="http://schemas.microsoft.com/office/drawing/2014/main" id="{5CEE3432-FAB9-E244-B91D-79F1494BF8F5}"/>
                </a:ext>
              </a:extLst>
            </p:cNvPr>
            <p:cNvSpPr txBox="1"/>
            <p:nvPr/>
          </p:nvSpPr>
          <p:spPr>
            <a:xfrm>
              <a:off x="1272136" y="2593000"/>
              <a:ext cx="4332798" cy="4367467"/>
            </a:xfrm>
            <a:prstGeom prst="rect">
              <a:avLst/>
            </a:prstGeom>
            <a:solidFill>
              <a:schemeClr val="bg1"/>
            </a:solidFill>
          </p:spPr>
          <p:txBody>
            <a:bodyPr wrap="square" lIns="0" tIns="46800" rIns="0" rtlCol="0">
              <a:noAutofit/>
            </a:bodyPr>
            <a:lstStyle/>
            <a:p>
              <a:pPr marL="11113">
                <a:lnSpc>
                  <a:spcPct val="75000"/>
                </a:lnSpc>
                <a:spcBef>
                  <a:spcPts val="200"/>
                </a:spcBef>
                <a:spcAft>
                  <a:spcPts val="300"/>
                </a:spcAft>
                <a:buClr>
                  <a:srgbClr val="FFD83A"/>
                </a:buClr>
              </a:pPr>
              <a:r>
                <a:rPr lang="fr-FR" sz="1100" b="1" dirty="0"/>
                <a:t>Enjeux du SRADDET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Améliorer l’efficacité énergétique du parc de logements pour tendre « vers une région à énergie positive » à l’horizon 2050.</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Réduire l’empreinte énergétique des bâtiments à usage tertiaire.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Généraliser l’</a:t>
              </a:r>
              <a:r>
                <a:rPr lang="fr-FR" sz="1100" dirty="0" err="1"/>
                <a:t>écoconditionnalité</a:t>
              </a:r>
              <a:r>
                <a:rPr lang="fr-FR" sz="1100" dirty="0"/>
                <a:t> pour toutes interventions des acteurs régionaux et locaux en faveur du bâtiment.</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Viser l’utilisation de matériaux biosourcés.</a:t>
              </a:r>
            </a:p>
            <a:p>
              <a:pPr marL="11113">
                <a:lnSpc>
                  <a:spcPct val="75000"/>
                </a:lnSpc>
                <a:spcBef>
                  <a:spcPts val="200"/>
                </a:spcBef>
                <a:spcAft>
                  <a:spcPts val="300"/>
                </a:spcAft>
                <a:buClr>
                  <a:srgbClr val="FFD83A"/>
                </a:buClr>
              </a:pPr>
              <a:endParaRPr lang="fr-FR" sz="500" dirty="0"/>
            </a:p>
            <a:p>
              <a:pPr marL="11113">
                <a:lnSpc>
                  <a:spcPct val="75000"/>
                </a:lnSpc>
                <a:spcBef>
                  <a:spcPts val="200"/>
                </a:spcBef>
                <a:spcAft>
                  <a:spcPts val="300"/>
                </a:spcAft>
                <a:buClr>
                  <a:srgbClr val="FFD83A"/>
                </a:buClr>
              </a:pPr>
              <a:r>
                <a:rPr lang="fr-FR" sz="1100" b="1" dirty="0"/>
                <a:t>Enjeux du Plan bâtiment durable BFC 2018-2030:</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Développer un marché local structuré de la rénovation globale pour le secteur du bâtiment</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Lutter contre la précarité et la vulnérabilité énergétiques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Mettre en synergie les moyens techniques et financiers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Lutter contre le changement climatique en visant le facteur 4 et en rénovant au niveau BBC </a:t>
              </a:r>
            </a:p>
          </p:txBody>
        </p:sp>
        <p:sp>
          <p:nvSpPr>
            <p:cNvPr id="24" name="ZoneTexte 23">
              <a:extLst>
                <a:ext uri="{FF2B5EF4-FFF2-40B4-BE49-F238E27FC236}">
                  <a16:creationId xmlns:a16="http://schemas.microsoft.com/office/drawing/2014/main" id="{70952F23-C6EC-7547-B8A0-C4808A90BAF3}"/>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dirty="0">
                  <a:solidFill>
                    <a:srgbClr val="263338"/>
                  </a:solidFill>
                </a:rPr>
                <a:t>Enjeux, questionnements</a:t>
              </a:r>
              <a:endParaRPr lang="fr-FR" sz="1400" dirty="0">
                <a:solidFill>
                  <a:srgbClr val="788F9B"/>
                </a:solidFill>
                <a:latin typeface="+mj-lt"/>
              </a:endParaRPr>
            </a:p>
          </p:txBody>
        </p:sp>
      </p:grpSp>
    </p:spTree>
    <p:extLst>
      <p:ext uri="{BB962C8B-B14F-4D97-AF65-F5344CB8AC3E}">
        <p14:creationId xmlns:p14="http://schemas.microsoft.com/office/powerpoint/2010/main" val="4148058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37</a:t>
            </a:fld>
            <a:endParaRPr lang="fr-FR"/>
          </a:p>
        </p:txBody>
      </p:sp>
      <p:grpSp>
        <p:nvGrpSpPr>
          <p:cNvPr id="20" name="Groupe 19">
            <a:extLst>
              <a:ext uri="{FF2B5EF4-FFF2-40B4-BE49-F238E27FC236}">
                <a16:creationId xmlns:a16="http://schemas.microsoft.com/office/drawing/2014/main" id="{8787239F-0ADC-2745-8346-5E1A62D574D3}"/>
              </a:ext>
            </a:extLst>
          </p:cNvPr>
          <p:cNvGrpSpPr/>
          <p:nvPr/>
        </p:nvGrpSpPr>
        <p:grpSpPr>
          <a:xfrm>
            <a:off x="6252370" y="163567"/>
            <a:ext cx="4139712" cy="5178763"/>
            <a:chOff x="1272134" y="1921733"/>
            <a:chExt cx="4332800" cy="4698079"/>
          </a:xfrm>
        </p:grpSpPr>
        <p:sp>
          <p:nvSpPr>
            <p:cNvPr id="21" name="ZoneTexte 20">
              <a:extLst>
                <a:ext uri="{FF2B5EF4-FFF2-40B4-BE49-F238E27FC236}">
                  <a16:creationId xmlns:a16="http://schemas.microsoft.com/office/drawing/2014/main" id="{2C88BE1F-E37D-634A-857B-A34135BC4D2C}"/>
                </a:ext>
              </a:extLst>
            </p:cNvPr>
            <p:cNvSpPr txBox="1"/>
            <p:nvPr/>
          </p:nvSpPr>
          <p:spPr>
            <a:xfrm>
              <a:off x="1272134" y="2252345"/>
              <a:ext cx="4332800" cy="4367467"/>
            </a:xfrm>
            <a:prstGeom prst="rect">
              <a:avLst/>
            </a:prstGeom>
            <a:solidFill>
              <a:schemeClr val="bg1"/>
            </a:solidFill>
          </p:spPr>
          <p:txBody>
            <a:bodyPr wrap="square" lIns="0" tIns="4680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Faible densité démographique </a:t>
              </a:r>
              <a:r>
                <a:rPr lang="fr-FR" sz="1100" dirty="0"/>
                <a:t>: 59 </a:t>
              </a:r>
              <a:r>
                <a:rPr lang="fr-FR" sz="1100" dirty="0" err="1"/>
                <a:t>hab</a:t>
              </a:r>
              <a:r>
                <a:rPr lang="fr-FR" sz="1100" dirty="0"/>
                <a:t>/km² contre 119 en France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Importante ruralité </a:t>
              </a:r>
              <a:r>
                <a:rPr lang="fr-FR" sz="1100" dirty="0"/>
                <a:t>: 68% de la population vit dans les grandes aires urbaines contre 83% en France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Vieillissement de la population </a:t>
              </a:r>
              <a:r>
                <a:rPr lang="fr-FR" sz="1100" dirty="0"/>
                <a:t>: 29% de la population est âgée de plus de 60 ans contre 26% en France </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Des densités de professionnels de santé inférieures à celles observées en France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ESS - Santé = </a:t>
              </a:r>
              <a:r>
                <a:rPr lang="fr-FR" sz="1100" b="1" dirty="0"/>
                <a:t>6 500 ETP </a:t>
              </a:r>
              <a:r>
                <a:rPr lang="fr-FR" sz="1100" dirty="0"/>
                <a:t>(</a:t>
              </a:r>
              <a:r>
                <a:rPr lang="fr-FR" sz="1100" b="1" dirty="0"/>
                <a:t>7% </a:t>
              </a:r>
              <a:r>
                <a:rPr lang="fr-FR" sz="1100" dirty="0"/>
                <a:t>des emplois ESS) et </a:t>
              </a:r>
              <a:r>
                <a:rPr lang="fr-FR" sz="1100" b="1" dirty="0"/>
                <a:t>11%</a:t>
              </a:r>
              <a:r>
                <a:rPr lang="fr-FR" sz="1100" dirty="0"/>
                <a:t> des 62 000 ETP du secteur de la santé</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130</a:t>
              </a:r>
              <a:r>
                <a:rPr lang="fr-FR" sz="1100" dirty="0"/>
                <a:t> Maisons de santé pluriprofessionnelles dont </a:t>
              </a:r>
              <a:r>
                <a:rPr lang="fr-FR" sz="1100" b="1" dirty="0"/>
                <a:t>60%</a:t>
              </a:r>
              <a:r>
                <a:rPr lang="fr-FR" sz="1100" dirty="0"/>
                <a:t> sont regroupées dans 3 départements : Saône-et-Loire, Nièvre et Jura</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Près de </a:t>
              </a:r>
              <a:r>
                <a:rPr lang="fr-FR" sz="1100" b="1" dirty="0"/>
                <a:t>250</a:t>
              </a:r>
              <a:r>
                <a:rPr lang="fr-FR" sz="1100" dirty="0"/>
                <a:t> sites de télémédecine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 </a:t>
              </a:r>
              <a:r>
                <a:rPr lang="fr-FR" sz="1100" b="1" dirty="0"/>
                <a:t>27 Contrats locaux de santé </a:t>
              </a:r>
              <a:r>
                <a:rPr lang="fr-FR" sz="1100" dirty="0"/>
                <a:t>signés sur les 33 territoires de contractualisation</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Un </a:t>
              </a:r>
              <a:r>
                <a:rPr lang="fr-FR" sz="1100" b="1" dirty="0"/>
                <a:t>accès aux urgences fragile </a:t>
              </a:r>
              <a:r>
                <a:rPr lang="fr-FR" sz="1100" dirty="0"/>
                <a:t>pour un </a:t>
              </a:r>
              <a:r>
                <a:rPr lang="fr-FR" sz="1100" b="1" dirty="0"/>
                <a:t>tiers</a:t>
              </a:r>
              <a:r>
                <a:rPr lang="fr-FR" sz="1100" dirty="0"/>
                <a:t> du territoire (accès à un SMUR en plus de 30 min), et 45 min pour 5 % du territoire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50</a:t>
              </a:r>
              <a:r>
                <a:rPr lang="fr-FR" sz="1100" dirty="0"/>
                <a:t> </a:t>
              </a:r>
              <a:r>
                <a:rPr lang="fr-FR" sz="1100" b="1" dirty="0"/>
                <a:t>écoles de formation </a:t>
              </a:r>
              <a:r>
                <a:rPr lang="fr-FR" sz="1100" dirty="0"/>
                <a:t>en santé qui bénéficient à 9 000 étudiants</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300" dirty="0"/>
            </a:p>
            <a:p>
              <a:pPr marL="134938" indent="-123825">
                <a:lnSpc>
                  <a:spcPct val="90000"/>
                </a:lnSpc>
                <a:spcBef>
                  <a:spcPts val="200"/>
                </a:spcBef>
                <a:spcAft>
                  <a:spcPts val="900"/>
                </a:spcAft>
                <a:buClr>
                  <a:srgbClr val="FFD83A"/>
                </a:buClr>
                <a:buFont typeface="Arial" panose="020B0604020202020204" pitchFamily="34" charset="0"/>
                <a:buChar char="•"/>
              </a:pPr>
              <a:endParaRPr lang="fr-FR" sz="1300" dirty="0"/>
            </a:p>
          </p:txBody>
        </p:sp>
        <p:sp>
          <p:nvSpPr>
            <p:cNvPr id="22" name="ZoneTexte 21">
              <a:extLst>
                <a:ext uri="{FF2B5EF4-FFF2-40B4-BE49-F238E27FC236}">
                  <a16:creationId xmlns:a16="http://schemas.microsoft.com/office/drawing/2014/main" id="{678E74F4-28FE-F849-9187-B35AA10CE124}"/>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endParaRPr>
            </a:p>
          </p:txBody>
        </p:sp>
      </p:grpSp>
      <p:sp>
        <p:nvSpPr>
          <p:cNvPr id="14" name="ZoneTexte 13">
            <a:extLst>
              <a:ext uri="{FF2B5EF4-FFF2-40B4-BE49-F238E27FC236}">
                <a16:creationId xmlns:a16="http://schemas.microsoft.com/office/drawing/2014/main" id="{D55E6539-19E8-4562-9EB8-609A32AAF077}"/>
              </a:ext>
            </a:extLst>
          </p:cNvPr>
          <p:cNvSpPr txBox="1"/>
          <p:nvPr/>
        </p:nvSpPr>
        <p:spPr>
          <a:xfrm>
            <a:off x="171026" y="535403"/>
            <a:ext cx="857674" cy="400110"/>
          </a:xfrm>
          <a:prstGeom prst="rect">
            <a:avLst/>
          </a:prstGeom>
          <a:solidFill>
            <a:srgbClr val="C740FF"/>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de proximité</a:t>
            </a:r>
          </a:p>
        </p:txBody>
      </p:sp>
      <p:sp>
        <p:nvSpPr>
          <p:cNvPr id="15" name="ZoneTexte 14">
            <a:extLst>
              <a:ext uri="{FF2B5EF4-FFF2-40B4-BE49-F238E27FC236}">
                <a16:creationId xmlns:a16="http://schemas.microsoft.com/office/drawing/2014/main" id="{2631F05E-2849-4888-ABF0-43CF2581CAC0}"/>
              </a:ext>
            </a:extLst>
          </p:cNvPr>
          <p:cNvSpPr txBox="1"/>
          <p:nvPr/>
        </p:nvSpPr>
        <p:spPr>
          <a:xfrm>
            <a:off x="1179069" y="42743"/>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B</a:t>
            </a:r>
            <a:r>
              <a:rPr lang="fr-FR" sz="4200" spc="-165">
                <a:solidFill>
                  <a:srgbClr val="465A64"/>
                </a:solidFill>
                <a:latin typeface="+mj-lt"/>
              </a:rPr>
              <a:t>ien-être</a:t>
            </a:r>
          </a:p>
          <a:p>
            <a:pPr>
              <a:lnSpc>
                <a:spcPct val="70000"/>
              </a:lnSpc>
            </a:pPr>
            <a:r>
              <a:rPr lang="fr-FR" sz="2400" spc="-165">
                <a:solidFill>
                  <a:srgbClr val="465A64"/>
                </a:solidFill>
                <a:latin typeface="+mj-lt"/>
              </a:rPr>
              <a:t>Santé</a:t>
            </a:r>
          </a:p>
        </p:txBody>
      </p:sp>
      <p:sp>
        <p:nvSpPr>
          <p:cNvPr id="41" name="Espace réservé du pied de page 3">
            <a:extLst>
              <a:ext uri="{FF2B5EF4-FFF2-40B4-BE49-F238E27FC236}">
                <a16:creationId xmlns:a16="http://schemas.microsoft.com/office/drawing/2014/main" id="{21A60F75-6B8C-0A47-8AA8-2DE18AC5F930}"/>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grpSp>
        <p:nvGrpSpPr>
          <p:cNvPr id="13" name="Groupe 12">
            <a:extLst>
              <a:ext uri="{FF2B5EF4-FFF2-40B4-BE49-F238E27FC236}">
                <a16:creationId xmlns:a16="http://schemas.microsoft.com/office/drawing/2014/main" id="{5657B7F2-E58D-D144-BCE3-9627DFA2C3E3}"/>
              </a:ext>
            </a:extLst>
          </p:cNvPr>
          <p:cNvGrpSpPr/>
          <p:nvPr/>
        </p:nvGrpSpPr>
        <p:grpSpPr>
          <a:xfrm>
            <a:off x="6252370" y="3795824"/>
            <a:ext cx="4139712" cy="2867293"/>
            <a:chOff x="1272134" y="1921733"/>
            <a:chExt cx="4332800" cy="4698078"/>
          </a:xfrm>
        </p:grpSpPr>
        <p:sp>
          <p:nvSpPr>
            <p:cNvPr id="17" name="ZoneTexte 16">
              <a:extLst>
                <a:ext uri="{FF2B5EF4-FFF2-40B4-BE49-F238E27FC236}">
                  <a16:creationId xmlns:a16="http://schemas.microsoft.com/office/drawing/2014/main" id="{5CEE3432-FAB9-E244-B91D-79F1494BF8F5}"/>
                </a:ext>
              </a:extLst>
            </p:cNvPr>
            <p:cNvSpPr txBox="1"/>
            <p:nvPr/>
          </p:nvSpPr>
          <p:spPr>
            <a:xfrm>
              <a:off x="1272134" y="2670855"/>
              <a:ext cx="4332800" cy="3948956"/>
            </a:xfrm>
            <a:prstGeom prst="rect">
              <a:avLst/>
            </a:prstGeom>
            <a:solidFill>
              <a:schemeClr val="bg1"/>
            </a:solidFill>
          </p:spPr>
          <p:txBody>
            <a:bodyPr wrap="square" lIns="0" tIns="46800" rIns="0" rtlCol="0">
              <a:noAutofit/>
            </a:bodyPr>
            <a:lstStyle/>
            <a:p>
              <a:pPr marL="11113">
                <a:lnSpc>
                  <a:spcPct val="75000"/>
                </a:lnSpc>
                <a:spcBef>
                  <a:spcPts val="200"/>
                </a:spcBef>
                <a:spcAft>
                  <a:spcPts val="300"/>
                </a:spcAft>
                <a:buClr>
                  <a:srgbClr val="FFD83A"/>
                </a:buClr>
              </a:pPr>
              <a:r>
                <a:rPr lang="fr-FR" sz="1100" b="1" dirty="0"/>
                <a:t>SRADDET :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Assurer l’intégration de la santé dans une approche territoriale globale, en croisement de l’ensemble des politiques concourant au développement équilibré des territoires.</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1113">
                <a:lnSpc>
                  <a:spcPct val="75000"/>
                </a:lnSpc>
                <a:spcBef>
                  <a:spcPts val="200"/>
                </a:spcBef>
                <a:spcAft>
                  <a:spcPts val="300"/>
                </a:spcAft>
                <a:buClr>
                  <a:srgbClr val="FFD83A"/>
                </a:buClr>
              </a:pPr>
              <a:r>
                <a:rPr lang="fr-FR" sz="1100" b="1" dirty="0"/>
                <a:t>Projet régional de santé BFC 2018-2028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Faire le choix de la prévention</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Faciliter l’autonomie et l’inclusion des personnes âgées et des personnes handicapées dans la société</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Améliorer l’accès aux soins dans les territoires fragiles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Réorganiser l’accès aux soins urgents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Améliorer la prise en charge de la santé mentale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E-santé : tirer pleinement partie des usages du numérique en santé</a:t>
              </a:r>
            </a:p>
            <a:p>
              <a:pPr marL="182563" indent="-171450">
                <a:lnSpc>
                  <a:spcPct val="75000"/>
                </a:lnSpc>
                <a:spcBef>
                  <a:spcPts val="200"/>
                </a:spcBef>
                <a:spcAft>
                  <a:spcPts val="300"/>
                </a:spcAft>
                <a:buClr>
                  <a:srgbClr val="FFD83A"/>
                </a:buClr>
                <a:buFont typeface="Arial" panose="020B0604020202020204" pitchFamily="34" charset="0"/>
                <a:buChar char="•"/>
              </a:pPr>
              <a:endParaRPr lang="fr-FR" sz="1100" dirty="0"/>
            </a:p>
            <a:p>
              <a:pPr marL="11113">
                <a:lnSpc>
                  <a:spcPct val="75000"/>
                </a:lnSpc>
                <a:spcBef>
                  <a:spcPts val="200"/>
                </a:spcBef>
                <a:spcAft>
                  <a:spcPts val="300"/>
                </a:spcAft>
                <a:buClr>
                  <a:srgbClr val="FFD83A"/>
                </a:buClr>
              </a:pPr>
              <a:endParaRPr lang="fr-FR" sz="1100" dirty="0"/>
            </a:p>
            <a:p>
              <a:pPr marL="182563" indent="-171450">
                <a:lnSpc>
                  <a:spcPct val="90000"/>
                </a:lnSpc>
                <a:spcBef>
                  <a:spcPts val="200"/>
                </a:spcBef>
                <a:spcAft>
                  <a:spcPts val="900"/>
                </a:spcAft>
                <a:buClr>
                  <a:srgbClr val="FFD83A"/>
                </a:buClr>
                <a:buFont typeface="Arial" panose="020B0604020202020204" pitchFamily="34" charset="0"/>
                <a:buChar char="•"/>
              </a:pPr>
              <a:endParaRPr lang="fr-FR" sz="1100" b="1" dirty="0"/>
            </a:p>
          </p:txBody>
        </p:sp>
        <p:sp>
          <p:nvSpPr>
            <p:cNvPr id="18" name="ZoneTexte 17">
              <a:extLst>
                <a:ext uri="{FF2B5EF4-FFF2-40B4-BE49-F238E27FC236}">
                  <a16:creationId xmlns:a16="http://schemas.microsoft.com/office/drawing/2014/main" id="{70952F23-C6EC-7547-B8A0-C4808A90BAF3}"/>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Enjeux, questionnements</a:t>
              </a:r>
              <a:endParaRPr lang="fr-FR" sz="1400">
                <a:solidFill>
                  <a:srgbClr val="788F9B"/>
                </a:solidFill>
                <a:latin typeface="+mj-lt"/>
              </a:endParaRPr>
            </a:p>
          </p:txBody>
        </p:sp>
      </p:grpSp>
      <p:graphicFrame>
        <p:nvGraphicFramePr>
          <p:cNvPr id="19" name="Tableau 18">
            <a:extLst>
              <a:ext uri="{FF2B5EF4-FFF2-40B4-BE49-F238E27FC236}">
                <a16:creationId xmlns:a16="http://schemas.microsoft.com/office/drawing/2014/main" id="{80090848-DCCC-EF4B-A282-6FA7FECA7B3F}"/>
              </a:ext>
            </a:extLst>
          </p:cNvPr>
          <p:cNvGraphicFramePr>
            <a:graphicFrameLocks noGrp="1"/>
          </p:cNvGraphicFramePr>
          <p:nvPr>
            <p:extLst>
              <p:ext uri="{D42A27DB-BD31-4B8C-83A1-F6EECF244321}">
                <p14:modId xmlns:p14="http://schemas.microsoft.com/office/powerpoint/2010/main" val="78416347"/>
              </p:ext>
            </p:extLst>
          </p:nvPr>
        </p:nvGraphicFramePr>
        <p:xfrm>
          <a:off x="411796" y="1305111"/>
          <a:ext cx="4934110" cy="2002341"/>
        </p:xfrm>
        <a:graphic>
          <a:graphicData uri="http://schemas.openxmlformats.org/drawingml/2006/table">
            <a:tbl>
              <a:tblPr firstRow="1" firstCol="1" bandRow="1"/>
              <a:tblGrid>
                <a:gridCol w="2467055">
                  <a:extLst>
                    <a:ext uri="{9D8B030D-6E8A-4147-A177-3AD203B41FA5}">
                      <a16:colId xmlns:a16="http://schemas.microsoft.com/office/drawing/2014/main" val="2927450741"/>
                    </a:ext>
                  </a:extLst>
                </a:gridCol>
                <a:gridCol w="2467055">
                  <a:extLst>
                    <a:ext uri="{9D8B030D-6E8A-4147-A177-3AD203B41FA5}">
                      <a16:colId xmlns:a16="http://schemas.microsoft.com/office/drawing/2014/main" val="1004348677"/>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Forces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0">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Déploiement des nouveaux outils de la e-santé et de la télémédecine</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 réseau étoffé d’industriels dans les domaines des technologies en santé et de l’alimentation-santé</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actions pour attirer et maintenir des professionnels de santé</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actions en faveur d’une territorialisation sanitaire, notamment en termes de formation</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La trajectoire récente des emplois de l’ESS dans la santé est positive</a:t>
                      </a: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Une répartition territoriale inégale des professionnels de santé</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Des particularités géographiques de certains territoires (Haut-Doubs, Jura, Morvan) qui ne permettent pas un accès rapide aux services d'urgence</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Des vulnérabilités marquées en BFC, qui accentuent les inégalités d’accès à la santé : vieillissement démographique, faibles densités de population, poches de précarité …</a:t>
                      </a: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extLst>
                  <a:ext uri="{0D108BD9-81ED-4DB2-BD59-A6C34878D82A}">
                    <a16:rowId xmlns:a16="http://schemas.microsoft.com/office/drawing/2014/main" val="248648041"/>
                  </a:ext>
                </a:extLst>
              </a:tr>
            </a:tbl>
          </a:graphicData>
        </a:graphic>
      </p:graphicFrame>
      <p:graphicFrame>
        <p:nvGraphicFramePr>
          <p:cNvPr id="23" name="Tableau 22">
            <a:extLst>
              <a:ext uri="{FF2B5EF4-FFF2-40B4-BE49-F238E27FC236}">
                <a16:creationId xmlns:a16="http://schemas.microsoft.com/office/drawing/2014/main" id="{F1590FB1-3B23-DA4A-BA69-5235737140D9}"/>
              </a:ext>
            </a:extLst>
          </p:cNvPr>
          <p:cNvGraphicFramePr>
            <a:graphicFrameLocks noGrp="1"/>
          </p:cNvGraphicFramePr>
          <p:nvPr>
            <p:extLst>
              <p:ext uri="{D42A27DB-BD31-4B8C-83A1-F6EECF244321}">
                <p14:modId xmlns:p14="http://schemas.microsoft.com/office/powerpoint/2010/main" val="2611756848"/>
              </p:ext>
            </p:extLst>
          </p:nvPr>
        </p:nvGraphicFramePr>
        <p:xfrm>
          <a:off x="411796" y="4306970"/>
          <a:ext cx="4934110" cy="1408616"/>
        </p:xfrm>
        <a:graphic>
          <a:graphicData uri="http://schemas.openxmlformats.org/drawingml/2006/table">
            <a:tbl>
              <a:tblPr firstRow="1" firstCol="1" bandRow="1"/>
              <a:tblGrid>
                <a:gridCol w="2467055">
                  <a:extLst>
                    <a:ext uri="{9D8B030D-6E8A-4147-A177-3AD203B41FA5}">
                      <a16:colId xmlns:a16="http://schemas.microsoft.com/office/drawing/2014/main" val="3846492149"/>
                    </a:ext>
                  </a:extLst>
                </a:gridCol>
                <a:gridCol w="2467055">
                  <a:extLst>
                    <a:ext uri="{9D8B030D-6E8A-4147-A177-3AD203B41FA5}">
                      <a16:colId xmlns:a16="http://schemas.microsoft.com/office/drawing/2014/main" val="2070262005"/>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Opportunités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Menaces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FF3737"/>
                    </a:solidFill>
                  </a:tcPr>
                </a:tc>
                <a:extLst>
                  <a:ext uri="{0D108BD9-81ED-4DB2-BD59-A6C34878D82A}">
                    <a16:rowId xmlns:a16="http://schemas.microsoft.com/office/drawing/2014/main" val="525585772"/>
                  </a:ext>
                </a:extLst>
              </a:tr>
              <a:tr h="387815">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La « santé accessible à tous » est l’une des orientations de la Stratégie régionale d’innovation </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Feuille de route santé 2019-2021</a:t>
                      </a:r>
                    </a:p>
                  </a:txBody>
                  <a:tcPr marL="68580" marR="68580" marT="36000" marB="36195">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Des densités de professionnels de santé largement inférieures à la moyenne nationale</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De nombreux territoires ruraux et peu denses, sujets aux problèmes de désertification médicale.</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Des vulnérabilités qui accentuent les inégalités d’accès à la santé</a:t>
                      </a:r>
                    </a:p>
                  </a:txBody>
                  <a:tcPr marL="68580" marR="68580" marT="36000" marB="36195">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4909756"/>
                  </a:ext>
                </a:extLst>
              </a:tr>
            </a:tbl>
          </a:graphicData>
        </a:graphic>
      </p:graphicFrame>
    </p:spTree>
    <p:extLst>
      <p:ext uri="{BB962C8B-B14F-4D97-AF65-F5344CB8AC3E}">
        <p14:creationId xmlns:p14="http://schemas.microsoft.com/office/powerpoint/2010/main" val="3603663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38</a:t>
            </a:fld>
            <a:endParaRPr lang="fr-FR"/>
          </a:p>
        </p:txBody>
      </p:sp>
      <p:grpSp>
        <p:nvGrpSpPr>
          <p:cNvPr id="20" name="Groupe 19">
            <a:extLst>
              <a:ext uri="{FF2B5EF4-FFF2-40B4-BE49-F238E27FC236}">
                <a16:creationId xmlns:a16="http://schemas.microsoft.com/office/drawing/2014/main" id="{8787239F-0ADC-2745-8346-5E1A62D574D3}"/>
              </a:ext>
            </a:extLst>
          </p:cNvPr>
          <p:cNvGrpSpPr/>
          <p:nvPr/>
        </p:nvGrpSpPr>
        <p:grpSpPr>
          <a:xfrm>
            <a:off x="171026" y="1290619"/>
            <a:ext cx="2812204" cy="5178763"/>
            <a:chOff x="1272134" y="1921733"/>
            <a:chExt cx="4332800" cy="4698079"/>
          </a:xfrm>
        </p:grpSpPr>
        <p:sp>
          <p:nvSpPr>
            <p:cNvPr id="21" name="ZoneTexte 20">
              <a:extLst>
                <a:ext uri="{FF2B5EF4-FFF2-40B4-BE49-F238E27FC236}">
                  <a16:creationId xmlns:a16="http://schemas.microsoft.com/office/drawing/2014/main" id="{2C88BE1F-E37D-634A-857B-A34135BC4D2C}"/>
                </a:ext>
              </a:extLst>
            </p:cNvPr>
            <p:cNvSpPr txBox="1"/>
            <p:nvPr/>
          </p:nvSpPr>
          <p:spPr>
            <a:xfrm>
              <a:off x="1272134" y="2252345"/>
              <a:ext cx="4332800" cy="4367467"/>
            </a:xfrm>
            <a:prstGeom prst="rect">
              <a:avLst/>
            </a:prstGeom>
            <a:solidFill>
              <a:schemeClr val="bg1"/>
            </a:solidFill>
          </p:spPr>
          <p:txBody>
            <a:bodyPr wrap="square" lIns="0" tIns="46800" rIns="0" rtlCol="0">
              <a:noAutofit/>
            </a:bodyPr>
            <a:lstStyle/>
            <a:p>
              <a:pPr marL="134938" indent="-123825">
                <a:spcBef>
                  <a:spcPts val="200"/>
                </a:spcBef>
                <a:spcAft>
                  <a:spcPts val="300"/>
                </a:spcAft>
                <a:buClr>
                  <a:srgbClr val="FFD83A"/>
                </a:buClr>
                <a:buFont typeface="Arial" panose="020B0604020202020204" pitchFamily="34" charset="0"/>
                <a:buChar char="•"/>
              </a:pPr>
              <a:r>
                <a:rPr lang="fr-FR" sz="1100" b="1" dirty="0"/>
                <a:t>7 700 </a:t>
              </a:r>
              <a:r>
                <a:rPr lang="fr-FR" sz="1100" dirty="0"/>
                <a:t>clubs</a:t>
              </a:r>
            </a:p>
            <a:p>
              <a:pPr marL="134938" indent="-123825">
                <a:spcBef>
                  <a:spcPts val="200"/>
                </a:spcBef>
                <a:spcAft>
                  <a:spcPts val="300"/>
                </a:spcAft>
                <a:buClr>
                  <a:srgbClr val="FFD83A"/>
                </a:buClr>
                <a:buFont typeface="Arial" panose="020B0604020202020204" pitchFamily="34" charset="0"/>
                <a:buChar char="•"/>
              </a:pPr>
              <a:r>
                <a:rPr lang="fr-FR" sz="1100" b="1" dirty="0"/>
                <a:t>645 000 </a:t>
              </a:r>
              <a:r>
                <a:rPr lang="fr-FR" sz="1100" dirty="0"/>
                <a:t>licenciés</a:t>
              </a:r>
            </a:p>
            <a:p>
              <a:pPr marL="134938" indent="-123825">
                <a:spcBef>
                  <a:spcPts val="200"/>
                </a:spcBef>
                <a:spcAft>
                  <a:spcPts val="300"/>
                </a:spcAft>
                <a:buClr>
                  <a:srgbClr val="FFD83A"/>
                </a:buClr>
                <a:buFont typeface="Arial" panose="020B0604020202020204" pitchFamily="34" charset="0"/>
                <a:buChar char="•"/>
              </a:pPr>
              <a:r>
                <a:rPr lang="fr-FR" sz="1100" b="1" dirty="0"/>
                <a:t>20 700</a:t>
              </a:r>
              <a:r>
                <a:rPr lang="fr-FR" sz="1100" dirty="0"/>
                <a:t> salariés (2% des actifs soit la même moyenne qu’en France)</a:t>
              </a:r>
            </a:p>
            <a:p>
              <a:pPr marL="134938" indent="-123825">
                <a:spcBef>
                  <a:spcPts val="200"/>
                </a:spcBef>
                <a:spcAft>
                  <a:spcPts val="300"/>
                </a:spcAft>
                <a:buClr>
                  <a:srgbClr val="FFD83A"/>
                </a:buClr>
                <a:buFont typeface="Arial" panose="020B0604020202020204" pitchFamily="34" charset="0"/>
                <a:buChar char="•"/>
              </a:pPr>
              <a:r>
                <a:rPr lang="fr-FR" sz="1100" dirty="0"/>
                <a:t>L’animation concentre l’essentiel de l’activité du secteur, avec 70 % des postes, contre 30 % pour le sport.</a:t>
              </a:r>
            </a:p>
            <a:p>
              <a:pPr marL="134938" indent="-123825">
                <a:spcBef>
                  <a:spcPts val="200"/>
                </a:spcBef>
                <a:spcAft>
                  <a:spcPts val="300"/>
                </a:spcAft>
                <a:buClr>
                  <a:srgbClr val="FFD83A"/>
                </a:buClr>
                <a:buFont typeface="Arial" panose="020B0604020202020204" pitchFamily="34" charset="0"/>
                <a:buChar char="•"/>
              </a:pPr>
              <a:r>
                <a:rPr lang="fr-FR" sz="1100" dirty="0"/>
                <a:t>ESS = </a:t>
              </a:r>
              <a:r>
                <a:rPr lang="fr-FR" sz="1100" b="1" dirty="0"/>
                <a:t>2 300 ETP </a:t>
              </a:r>
              <a:r>
                <a:rPr lang="fr-FR" sz="1100" dirty="0"/>
                <a:t>(3% des emplois ESS) : </a:t>
              </a:r>
              <a:r>
                <a:rPr lang="fr-FR" sz="1100" b="1" dirty="0"/>
                <a:t>60%</a:t>
              </a:r>
              <a:r>
                <a:rPr lang="fr-FR" sz="1100" dirty="0"/>
                <a:t> des 5 000 ETP du secteur sports et loisirs.</a:t>
              </a:r>
            </a:p>
            <a:p>
              <a:pPr marL="134938" indent="-123825">
                <a:spcBef>
                  <a:spcPts val="200"/>
                </a:spcBef>
                <a:spcAft>
                  <a:spcPts val="300"/>
                </a:spcAft>
                <a:buClr>
                  <a:srgbClr val="FFD83A"/>
                </a:buClr>
                <a:buFont typeface="Arial" panose="020B0604020202020204" pitchFamily="34" charset="0"/>
                <a:buChar char="•"/>
              </a:pPr>
              <a:r>
                <a:rPr lang="fr-FR" sz="1100" dirty="0"/>
                <a:t>Associations : </a:t>
              </a:r>
              <a:r>
                <a:rPr lang="fr-FR" sz="1100" b="1" dirty="0"/>
                <a:t>60% </a:t>
              </a:r>
              <a:r>
                <a:rPr lang="fr-FR" sz="1100" dirty="0"/>
                <a:t>des ETP du secteur</a:t>
              </a:r>
            </a:p>
            <a:p>
              <a:pPr marL="134938" indent="-123825">
                <a:spcBef>
                  <a:spcPts val="200"/>
                </a:spcBef>
                <a:spcAft>
                  <a:spcPts val="300"/>
                </a:spcAft>
                <a:buClr>
                  <a:srgbClr val="FFD83A"/>
                </a:buClr>
                <a:buFont typeface="Arial" panose="020B0604020202020204" pitchFamily="34" charset="0"/>
                <a:buChar char="•"/>
              </a:pPr>
              <a:r>
                <a:rPr lang="fr-FR" sz="1100" dirty="0"/>
                <a:t>Un nombre élevé de </a:t>
              </a:r>
              <a:r>
                <a:rPr lang="fr-FR" sz="1100" b="1" dirty="0"/>
                <a:t>micro-entrepreneurs, </a:t>
              </a:r>
              <a:r>
                <a:rPr lang="fr-FR" sz="1100" dirty="0"/>
                <a:t>en forte progression : </a:t>
              </a:r>
              <a:r>
                <a:rPr lang="fr-FR" sz="1100" b="1" dirty="0"/>
                <a:t>+77% </a:t>
              </a:r>
              <a:r>
                <a:rPr lang="fr-FR" sz="1100" dirty="0"/>
                <a:t>entre 2015 et 2018 (secteur des « autres activités récréatives et loisirs »)</a:t>
              </a:r>
            </a:p>
            <a:p>
              <a:pPr marL="134938" indent="-123825">
                <a:spcBef>
                  <a:spcPts val="200"/>
                </a:spcBef>
                <a:spcAft>
                  <a:spcPts val="300"/>
                </a:spcAft>
                <a:buClr>
                  <a:srgbClr val="FFD83A"/>
                </a:buClr>
                <a:buFont typeface="Arial" panose="020B0604020202020204" pitchFamily="34" charset="0"/>
                <a:buChar char="•"/>
              </a:pPr>
              <a:r>
                <a:rPr lang="fr-FR" sz="1100" dirty="0"/>
                <a:t>Taux d’équipements sportifs supérieur à la moyenne nationale (BFC : </a:t>
              </a:r>
              <a:r>
                <a:rPr lang="fr-FR" sz="1100" b="1" dirty="0"/>
                <a:t>0,52 </a:t>
              </a:r>
              <a:r>
                <a:rPr lang="fr-FR" sz="1100" dirty="0"/>
                <a:t>pour 100 habitants / France : </a:t>
              </a:r>
              <a:r>
                <a:rPr lang="fr-FR" sz="1100" b="1" dirty="0"/>
                <a:t>0,42</a:t>
              </a:r>
              <a:r>
                <a:rPr lang="fr-FR" sz="1100" dirty="0"/>
                <a:t>)</a:t>
              </a:r>
            </a:p>
            <a:p>
              <a:pPr marL="134938" indent="-123825">
                <a:spcBef>
                  <a:spcPts val="200"/>
                </a:spcBef>
                <a:spcAft>
                  <a:spcPts val="300"/>
                </a:spcAft>
                <a:buClr>
                  <a:srgbClr val="FFD83A"/>
                </a:buClr>
                <a:buFont typeface="Arial" panose="020B0604020202020204" pitchFamily="34" charset="0"/>
                <a:buChar char="•"/>
              </a:pPr>
              <a:endParaRPr lang="fr-FR" sz="1100" dirty="0"/>
            </a:p>
            <a:p>
              <a:pPr marL="134938" indent="-123825">
                <a:spcBef>
                  <a:spcPts val="200"/>
                </a:spcBef>
                <a:spcAft>
                  <a:spcPts val="300"/>
                </a:spcAft>
                <a:buClr>
                  <a:srgbClr val="FFD83A"/>
                </a:buClr>
                <a:buFont typeface="Arial" panose="020B0604020202020204" pitchFamily="34" charset="0"/>
                <a:buChar char="•"/>
              </a:pPr>
              <a:endParaRPr lang="fr-FR" sz="1100" dirty="0"/>
            </a:p>
          </p:txBody>
        </p:sp>
        <p:sp>
          <p:nvSpPr>
            <p:cNvPr id="22" name="ZoneTexte 21">
              <a:extLst>
                <a:ext uri="{FF2B5EF4-FFF2-40B4-BE49-F238E27FC236}">
                  <a16:creationId xmlns:a16="http://schemas.microsoft.com/office/drawing/2014/main" id="{678E74F4-28FE-F849-9187-B35AA10CE124}"/>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endParaRPr>
            </a:p>
          </p:txBody>
        </p:sp>
      </p:grpSp>
      <p:graphicFrame>
        <p:nvGraphicFramePr>
          <p:cNvPr id="30" name="Tableau 29">
            <a:extLst>
              <a:ext uri="{FF2B5EF4-FFF2-40B4-BE49-F238E27FC236}">
                <a16:creationId xmlns:a16="http://schemas.microsoft.com/office/drawing/2014/main" id="{80090848-DCCC-EF4B-A282-6FA7FECA7B3F}"/>
              </a:ext>
            </a:extLst>
          </p:cNvPr>
          <p:cNvGraphicFramePr>
            <a:graphicFrameLocks noGrp="1"/>
          </p:cNvGraphicFramePr>
          <p:nvPr>
            <p:extLst>
              <p:ext uri="{D42A27DB-BD31-4B8C-83A1-F6EECF244321}">
                <p14:modId xmlns:p14="http://schemas.microsoft.com/office/powerpoint/2010/main" val="4087974190"/>
              </p:ext>
            </p:extLst>
          </p:nvPr>
        </p:nvGraphicFramePr>
        <p:xfrm>
          <a:off x="3268980" y="1305111"/>
          <a:ext cx="4171950" cy="1344921"/>
        </p:xfrm>
        <a:graphic>
          <a:graphicData uri="http://schemas.openxmlformats.org/drawingml/2006/table">
            <a:tbl>
              <a:tblPr firstRow="1" firstCol="1" bandRow="1"/>
              <a:tblGrid>
                <a:gridCol w="2085975">
                  <a:extLst>
                    <a:ext uri="{9D8B030D-6E8A-4147-A177-3AD203B41FA5}">
                      <a16:colId xmlns:a16="http://schemas.microsoft.com/office/drawing/2014/main" val="2927450741"/>
                    </a:ext>
                  </a:extLst>
                </a:gridCol>
                <a:gridCol w="2085975">
                  <a:extLst>
                    <a:ext uri="{9D8B030D-6E8A-4147-A177-3AD203B41FA5}">
                      <a16:colId xmlns:a16="http://schemas.microsoft.com/office/drawing/2014/main" val="1004348677"/>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Forces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230694">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Cadre naturel régional favorisant les sports d’extérieur</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Une région relativement riche en matière culturelle : manifestations, compagnies et structures culturelles sont présentes partout sur le territoire</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 coup d’arrêt de la croissance de l’ESS après une forte évolution de l’emploi</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extLst>
                  <a:ext uri="{0D108BD9-81ED-4DB2-BD59-A6C34878D82A}">
                    <a16:rowId xmlns:a16="http://schemas.microsoft.com/office/drawing/2014/main" val="248648041"/>
                  </a:ext>
                </a:extLst>
              </a:tr>
            </a:tbl>
          </a:graphicData>
        </a:graphic>
      </p:graphicFrame>
      <p:graphicFrame>
        <p:nvGraphicFramePr>
          <p:cNvPr id="33" name="Tableau 32">
            <a:extLst>
              <a:ext uri="{FF2B5EF4-FFF2-40B4-BE49-F238E27FC236}">
                <a16:creationId xmlns:a16="http://schemas.microsoft.com/office/drawing/2014/main" id="{F1590FB1-3B23-DA4A-BA69-5235737140D9}"/>
              </a:ext>
            </a:extLst>
          </p:cNvPr>
          <p:cNvGraphicFramePr>
            <a:graphicFrameLocks noGrp="1"/>
          </p:cNvGraphicFramePr>
          <p:nvPr>
            <p:extLst>
              <p:ext uri="{D42A27DB-BD31-4B8C-83A1-F6EECF244321}">
                <p14:modId xmlns:p14="http://schemas.microsoft.com/office/powerpoint/2010/main" val="1410329310"/>
              </p:ext>
            </p:extLst>
          </p:nvPr>
        </p:nvGraphicFramePr>
        <p:xfrm>
          <a:off x="3268980" y="2899671"/>
          <a:ext cx="4171950" cy="1344921"/>
        </p:xfrm>
        <a:graphic>
          <a:graphicData uri="http://schemas.openxmlformats.org/drawingml/2006/table">
            <a:tbl>
              <a:tblPr firstRow="1" firstCol="1" bandRow="1"/>
              <a:tblGrid>
                <a:gridCol w="2085975">
                  <a:extLst>
                    <a:ext uri="{9D8B030D-6E8A-4147-A177-3AD203B41FA5}">
                      <a16:colId xmlns:a16="http://schemas.microsoft.com/office/drawing/2014/main" val="3846492149"/>
                    </a:ext>
                  </a:extLst>
                </a:gridCol>
                <a:gridCol w="2085975">
                  <a:extLst>
                    <a:ext uri="{9D8B030D-6E8A-4147-A177-3AD203B41FA5}">
                      <a16:colId xmlns:a16="http://schemas.microsoft.com/office/drawing/2014/main" val="2070262005"/>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Opportunités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Menaces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FF3737"/>
                    </a:solidFill>
                  </a:tcPr>
                </a:tc>
                <a:extLst>
                  <a:ext uri="{0D108BD9-81ED-4DB2-BD59-A6C34878D82A}">
                    <a16:rowId xmlns:a16="http://schemas.microsoft.com/office/drawing/2014/main" val="525585772"/>
                  </a:ext>
                </a:extLst>
              </a:tr>
              <a:tr h="160807">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 nombre d’emplois qui progresse de façon continue jusqu’à la crise sanitaire</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Exercer une activité sportive devient une question de santé publique</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 secteur qui a vu la plus importante baisse en volume dans l’ESS, par rapport aux autres secteurs d’activités</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Les conditions d’emploi conduisent les salariés à changer de métier plus souvent que dans d’autres secteurs.</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4909756"/>
                  </a:ext>
                </a:extLst>
              </a:tr>
            </a:tbl>
          </a:graphicData>
        </a:graphic>
      </p:graphicFrame>
      <p:grpSp>
        <p:nvGrpSpPr>
          <p:cNvPr id="36" name="Groupe 35">
            <a:extLst>
              <a:ext uri="{FF2B5EF4-FFF2-40B4-BE49-F238E27FC236}">
                <a16:creationId xmlns:a16="http://schemas.microsoft.com/office/drawing/2014/main" id="{5657B7F2-E58D-D144-BCE3-9627DFA2C3E3}"/>
              </a:ext>
            </a:extLst>
          </p:cNvPr>
          <p:cNvGrpSpPr/>
          <p:nvPr/>
        </p:nvGrpSpPr>
        <p:grpSpPr>
          <a:xfrm>
            <a:off x="7680536" y="1290619"/>
            <a:ext cx="2812204" cy="5178763"/>
            <a:chOff x="1272134" y="1921733"/>
            <a:chExt cx="4332800" cy="4698079"/>
          </a:xfrm>
        </p:grpSpPr>
        <p:sp>
          <p:nvSpPr>
            <p:cNvPr id="37" name="ZoneTexte 36">
              <a:extLst>
                <a:ext uri="{FF2B5EF4-FFF2-40B4-BE49-F238E27FC236}">
                  <a16:creationId xmlns:a16="http://schemas.microsoft.com/office/drawing/2014/main" id="{5CEE3432-FAB9-E244-B91D-79F1494BF8F5}"/>
                </a:ext>
              </a:extLst>
            </p:cNvPr>
            <p:cNvSpPr txBox="1"/>
            <p:nvPr/>
          </p:nvSpPr>
          <p:spPr>
            <a:xfrm>
              <a:off x="1272134" y="2252345"/>
              <a:ext cx="4332800" cy="4367467"/>
            </a:xfrm>
            <a:prstGeom prst="rect">
              <a:avLst/>
            </a:prstGeom>
            <a:solidFill>
              <a:schemeClr val="bg1"/>
            </a:solidFill>
          </p:spPr>
          <p:txBody>
            <a:bodyPr wrap="square" lIns="0" tIns="4680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endParaRPr lang="fr-FR" sz="1300"/>
            </a:p>
          </p:txBody>
        </p:sp>
        <p:sp>
          <p:nvSpPr>
            <p:cNvPr id="38" name="ZoneTexte 37">
              <a:extLst>
                <a:ext uri="{FF2B5EF4-FFF2-40B4-BE49-F238E27FC236}">
                  <a16:creationId xmlns:a16="http://schemas.microsoft.com/office/drawing/2014/main" id="{70952F23-C6EC-7547-B8A0-C4808A90BAF3}"/>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Enjeux, questionnements</a:t>
              </a:r>
              <a:endParaRPr lang="fr-FR" sz="1400">
                <a:solidFill>
                  <a:srgbClr val="788F9B"/>
                </a:solidFill>
                <a:latin typeface="+mj-lt"/>
              </a:endParaRPr>
            </a:p>
          </p:txBody>
        </p:sp>
      </p:grpSp>
      <p:sp>
        <p:nvSpPr>
          <p:cNvPr id="14" name="ZoneTexte 13">
            <a:extLst>
              <a:ext uri="{FF2B5EF4-FFF2-40B4-BE49-F238E27FC236}">
                <a16:creationId xmlns:a16="http://schemas.microsoft.com/office/drawing/2014/main" id="{D55E6539-19E8-4562-9EB8-609A32AAF077}"/>
              </a:ext>
            </a:extLst>
          </p:cNvPr>
          <p:cNvSpPr txBox="1"/>
          <p:nvPr/>
        </p:nvSpPr>
        <p:spPr>
          <a:xfrm>
            <a:off x="171026" y="535403"/>
            <a:ext cx="857674" cy="400110"/>
          </a:xfrm>
          <a:prstGeom prst="rect">
            <a:avLst/>
          </a:prstGeom>
          <a:solidFill>
            <a:srgbClr val="C740FF"/>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de proximité</a:t>
            </a:r>
          </a:p>
        </p:txBody>
      </p:sp>
      <p:sp>
        <p:nvSpPr>
          <p:cNvPr id="15" name="ZoneTexte 14">
            <a:extLst>
              <a:ext uri="{FF2B5EF4-FFF2-40B4-BE49-F238E27FC236}">
                <a16:creationId xmlns:a16="http://schemas.microsoft.com/office/drawing/2014/main" id="{2631F05E-2849-4888-ABF0-43CF2581CAC0}"/>
              </a:ext>
            </a:extLst>
          </p:cNvPr>
          <p:cNvSpPr txBox="1"/>
          <p:nvPr/>
        </p:nvSpPr>
        <p:spPr>
          <a:xfrm>
            <a:off x="1179069" y="52848"/>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B</a:t>
            </a:r>
            <a:r>
              <a:rPr lang="fr-FR" sz="4200" spc="-165">
                <a:solidFill>
                  <a:srgbClr val="465A64"/>
                </a:solidFill>
                <a:latin typeface="+mj-lt"/>
              </a:rPr>
              <a:t>ien-être</a:t>
            </a:r>
          </a:p>
          <a:p>
            <a:pPr>
              <a:lnSpc>
                <a:spcPct val="70000"/>
              </a:lnSpc>
            </a:pPr>
            <a:r>
              <a:rPr lang="fr-FR" sz="2400" spc="-165">
                <a:solidFill>
                  <a:srgbClr val="465A64"/>
                </a:solidFill>
                <a:latin typeface="+mj-lt"/>
              </a:rPr>
              <a:t>Loisirs</a:t>
            </a:r>
          </a:p>
        </p:txBody>
      </p:sp>
      <p:sp>
        <p:nvSpPr>
          <p:cNvPr id="13" name="Espace réservé du pied de page 3">
            <a:extLst>
              <a:ext uri="{FF2B5EF4-FFF2-40B4-BE49-F238E27FC236}">
                <a16:creationId xmlns:a16="http://schemas.microsoft.com/office/drawing/2014/main" id="{1726E528-85CD-A247-BA79-A3FE93E6AE8C}"/>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spTree>
    <p:extLst>
      <p:ext uri="{BB962C8B-B14F-4D97-AF65-F5344CB8AC3E}">
        <p14:creationId xmlns:p14="http://schemas.microsoft.com/office/powerpoint/2010/main" val="4255785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39</a:t>
            </a:fld>
            <a:endParaRPr lang="fr-FR"/>
          </a:p>
        </p:txBody>
      </p:sp>
      <p:grpSp>
        <p:nvGrpSpPr>
          <p:cNvPr id="20" name="Groupe 19">
            <a:extLst>
              <a:ext uri="{FF2B5EF4-FFF2-40B4-BE49-F238E27FC236}">
                <a16:creationId xmlns:a16="http://schemas.microsoft.com/office/drawing/2014/main" id="{8787239F-0ADC-2745-8346-5E1A62D574D3}"/>
              </a:ext>
            </a:extLst>
          </p:cNvPr>
          <p:cNvGrpSpPr/>
          <p:nvPr/>
        </p:nvGrpSpPr>
        <p:grpSpPr>
          <a:xfrm>
            <a:off x="5725373" y="372235"/>
            <a:ext cx="4491478" cy="3204980"/>
            <a:chOff x="1272133" y="1921733"/>
            <a:chExt cx="4332801" cy="4878881"/>
          </a:xfrm>
        </p:grpSpPr>
        <p:sp>
          <p:nvSpPr>
            <p:cNvPr id="21" name="ZoneTexte 20">
              <a:extLst>
                <a:ext uri="{FF2B5EF4-FFF2-40B4-BE49-F238E27FC236}">
                  <a16:creationId xmlns:a16="http://schemas.microsoft.com/office/drawing/2014/main" id="{2C88BE1F-E37D-634A-857B-A34135BC4D2C}"/>
                </a:ext>
              </a:extLst>
            </p:cNvPr>
            <p:cNvSpPr txBox="1"/>
            <p:nvPr/>
          </p:nvSpPr>
          <p:spPr>
            <a:xfrm>
              <a:off x="1272133" y="2581895"/>
              <a:ext cx="4332800" cy="4218719"/>
            </a:xfrm>
            <a:prstGeom prst="rect">
              <a:avLst/>
            </a:prstGeom>
            <a:solidFill>
              <a:schemeClr val="bg1"/>
            </a:solidFill>
          </p:spPr>
          <p:txBody>
            <a:bodyPr wrap="square" lIns="0" tIns="4680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Une des régions les moins denses de France en termes de capacité d’accueil ; 750 000 lits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19 400 établissements </a:t>
              </a:r>
              <a:r>
                <a:rPr lang="fr-FR" sz="1100" dirty="0"/>
                <a:t>dont les activités relèvent directement du tourisme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72%</a:t>
              </a:r>
              <a:r>
                <a:rPr lang="fr-FR" sz="1100" dirty="0"/>
                <a:t> des établissements relèvent du secteur de </a:t>
              </a:r>
              <a:r>
                <a:rPr lang="fr-FR" sz="1100" b="1" dirty="0"/>
                <a:t>l’hébergement et de la restauration</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40 000 salariés </a:t>
              </a:r>
              <a:r>
                <a:rPr lang="fr-FR" sz="1100" dirty="0"/>
                <a:t>soit 6% du total en région (8% en France)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Emploi salarié : </a:t>
              </a:r>
              <a:r>
                <a:rPr lang="fr-FR" sz="1100" b="1" dirty="0"/>
                <a:t>+7,5% </a:t>
              </a:r>
              <a:r>
                <a:rPr lang="fr-FR" sz="1100" dirty="0"/>
                <a:t>entre 2013 et 2018</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ESS : 1 200 ETP (1% des emplois ESS) et 5% des ETP du secteur</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5 zones d’emplois (découpage avant 2020) regroupent la moitié des établissements : Dijon, Besançon, Belfort-Montbéliard-Héricourt, Auxerre et Chalon-sur-Saône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Gastronomie</a:t>
              </a:r>
              <a:r>
                <a:rPr lang="fr-FR" sz="1100" dirty="0"/>
                <a:t> et </a:t>
              </a:r>
              <a:r>
                <a:rPr lang="fr-FR" sz="1100" b="1" dirty="0"/>
                <a:t>œnotourisme</a:t>
              </a:r>
              <a:r>
                <a:rPr lang="fr-FR" sz="1100" dirty="0"/>
                <a:t> : des éléments différenciants</a:t>
              </a:r>
            </a:p>
            <a:p>
              <a:pPr marL="358775" lvl="1" indent="-106363">
                <a:lnSpc>
                  <a:spcPct val="75000"/>
                </a:lnSpc>
                <a:spcBef>
                  <a:spcPts val="200"/>
                </a:spcBef>
                <a:spcAft>
                  <a:spcPts val="300"/>
                </a:spcAft>
                <a:buClr>
                  <a:schemeClr val="tx1"/>
                </a:buClr>
                <a:buFont typeface="Calibri" panose="020F0502020204030204" pitchFamily="34" charset="0"/>
                <a:buChar char="-"/>
              </a:pPr>
              <a:r>
                <a:rPr lang="fr-FR" sz="1100" dirty="0"/>
                <a:t>3 Cités du vin (Mâcon, Beaune et Chablis) </a:t>
              </a:r>
            </a:p>
            <a:p>
              <a:pPr marL="358775" lvl="1" indent="-106363">
                <a:lnSpc>
                  <a:spcPct val="75000"/>
                </a:lnSpc>
                <a:spcBef>
                  <a:spcPts val="200"/>
                </a:spcBef>
                <a:spcAft>
                  <a:spcPts val="300"/>
                </a:spcAft>
                <a:buClr>
                  <a:schemeClr val="tx1"/>
                </a:buClr>
                <a:buFont typeface="Calibri" panose="020F0502020204030204" pitchFamily="34" charset="0"/>
                <a:buChar char="-"/>
              </a:pPr>
              <a:r>
                <a:rPr lang="fr-FR" sz="1100" dirty="0"/>
                <a:t>1 Cité de la Gastronomie à Dijon (en cours de construction)</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300" dirty="0"/>
            </a:p>
            <a:p>
              <a:pPr marL="134938" indent="-123825">
                <a:lnSpc>
                  <a:spcPct val="90000"/>
                </a:lnSpc>
                <a:spcBef>
                  <a:spcPts val="200"/>
                </a:spcBef>
                <a:spcAft>
                  <a:spcPts val="900"/>
                </a:spcAft>
                <a:buClr>
                  <a:srgbClr val="FFD83A"/>
                </a:buClr>
                <a:buFont typeface="Arial" panose="020B0604020202020204" pitchFamily="34" charset="0"/>
                <a:buChar char="•"/>
              </a:pPr>
              <a:endParaRPr lang="fr-FR" sz="1300" dirty="0"/>
            </a:p>
          </p:txBody>
        </p:sp>
        <p:sp>
          <p:nvSpPr>
            <p:cNvPr id="22" name="ZoneTexte 21">
              <a:extLst>
                <a:ext uri="{FF2B5EF4-FFF2-40B4-BE49-F238E27FC236}">
                  <a16:creationId xmlns:a16="http://schemas.microsoft.com/office/drawing/2014/main" id="{678E74F4-28FE-F849-9187-B35AA10CE124}"/>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endParaRPr>
            </a:p>
          </p:txBody>
        </p:sp>
      </p:grpSp>
      <p:sp>
        <p:nvSpPr>
          <p:cNvPr id="14" name="ZoneTexte 13">
            <a:extLst>
              <a:ext uri="{FF2B5EF4-FFF2-40B4-BE49-F238E27FC236}">
                <a16:creationId xmlns:a16="http://schemas.microsoft.com/office/drawing/2014/main" id="{D55E6539-19E8-4562-9EB8-609A32AAF077}"/>
              </a:ext>
            </a:extLst>
          </p:cNvPr>
          <p:cNvSpPr txBox="1"/>
          <p:nvPr/>
        </p:nvSpPr>
        <p:spPr>
          <a:xfrm>
            <a:off x="171026" y="535403"/>
            <a:ext cx="857674" cy="400110"/>
          </a:xfrm>
          <a:prstGeom prst="rect">
            <a:avLst/>
          </a:prstGeom>
          <a:solidFill>
            <a:srgbClr val="C740FF"/>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de proximité</a:t>
            </a:r>
          </a:p>
        </p:txBody>
      </p:sp>
      <p:sp>
        <p:nvSpPr>
          <p:cNvPr id="15" name="ZoneTexte 14">
            <a:extLst>
              <a:ext uri="{FF2B5EF4-FFF2-40B4-BE49-F238E27FC236}">
                <a16:creationId xmlns:a16="http://schemas.microsoft.com/office/drawing/2014/main" id="{2631F05E-2849-4888-ABF0-43CF2581CAC0}"/>
              </a:ext>
            </a:extLst>
          </p:cNvPr>
          <p:cNvSpPr txBox="1"/>
          <p:nvPr/>
        </p:nvSpPr>
        <p:spPr>
          <a:xfrm>
            <a:off x="1179069" y="42743"/>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B</a:t>
            </a:r>
            <a:r>
              <a:rPr lang="fr-FR" sz="4200" spc="-165">
                <a:solidFill>
                  <a:srgbClr val="465A64"/>
                </a:solidFill>
                <a:latin typeface="+mj-lt"/>
              </a:rPr>
              <a:t>ien-être</a:t>
            </a:r>
          </a:p>
          <a:p>
            <a:pPr>
              <a:lnSpc>
                <a:spcPct val="70000"/>
              </a:lnSpc>
            </a:pPr>
            <a:r>
              <a:rPr lang="fr-FR" sz="2400" spc="-165">
                <a:solidFill>
                  <a:srgbClr val="465A64"/>
                </a:solidFill>
                <a:latin typeface="+mj-lt"/>
              </a:rPr>
              <a:t>Tourisme</a:t>
            </a:r>
          </a:p>
        </p:txBody>
      </p:sp>
      <p:sp>
        <p:nvSpPr>
          <p:cNvPr id="41" name="Espace réservé du pied de page 3">
            <a:extLst>
              <a:ext uri="{FF2B5EF4-FFF2-40B4-BE49-F238E27FC236}">
                <a16:creationId xmlns:a16="http://schemas.microsoft.com/office/drawing/2014/main" id="{21A60F75-6B8C-0A47-8AA8-2DE18AC5F930}"/>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grpSp>
        <p:nvGrpSpPr>
          <p:cNvPr id="11" name="Groupe 10">
            <a:extLst>
              <a:ext uri="{FF2B5EF4-FFF2-40B4-BE49-F238E27FC236}">
                <a16:creationId xmlns:a16="http://schemas.microsoft.com/office/drawing/2014/main" id="{5657B7F2-E58D-D144-BCE3-9627DFA2C3E3}"/>
              </a:ext>
            </a:extLst>
          </p:cNvPr>
          <p:cNvGrpSpPr/>
          <p:nvPr/>
        </p:nvGrpSpPr>
        <p:grpSpPr>
          <a:xfrm>
            <a:off x="5810433" y="3480762"/>
            <a:ext cx="4546305" cy="3440869"/>
            <a:chOff x="1272134" y="1921733"/>
            <a:chExt cx="4332800" cy="3121493"/>
          </a:xfrm>
        </p:grpSpPr>
        <p:sp>
          <p:nvSpPr>
            <p:cNvPr id="12" name="ZoneTexte 11">
              <a:extLst>
                <a:ext uri="{FF2B5EF4-FFF2-40B4-BE49-F238E27FC236}">
                  <a16:creationId xmlns:a16="http://schemas.microsoft.com/office/drawing/2014/main" id="{5CEE3432-FAB9-E244-B91D-79F1494BF8F5}"/>
                </a:ext>
              </a:extLst>
            </p:cNvPr>
            <p:cNvSpPr txBox="1"/>
            <p:nvPr/>
          </p:nvSpPr>
          <p:spPr>
            <a:xfrm>
              <a:off x="1272134" y="2252345"/>
              <a:ext cx="4332800" cy="2790881"/>
            </a:xfrm>
            <a:prstGeom prst="rect">
              <a:avLst/>
            </a:prstGeom>
            <a:solidFill>
              <a:schemeClr val="bg1"/>
            </a:solidFill>
          </p:spPr>
          <p:txBody>
            <a:bodyPr wrap="square" lIns="0" tIns="46800" rIns="0" rtlCol="0">
              <a:noAutofit/>
            </a:bodyPr>
            <a:lstStyle/>
            <a:p>
              <a:pPr marL="11113">
                <a:lnSpc>
                  <a:spcPct val="75000"/>
                </a:lnSpc>
                <a:spcBef>
                  <a:spcPts val="200"/>
                </a:spcBef>
                <a:spcAft>
                  <a:spcPts val="300"/>
                </a:spcAft>
                <a:buClr>
                  <a:srgbClr val="FFD83A"/>
                </a:buClr>
              </a:pPr>
              <a:r>
                <a:rPr lang="fr-FR" sz="1100" b="1" dirty="0"/>
                <a:t>Enjeux :</a:t>
              </a:r>
            </a:p>
            <a:p>
              <a:pPr marL="182563" indent="-171450">
                <a:lnSpc>
                  <a:spcPct val="75000"/>
                </a:lnSpc>
                <a:spcBef>
                  <a:spcPts val="200"/>
                </a:spcBef>
                <a:spcAft>
                  <a:spcPts val="300"/>
                </a:spcAft>
                <a:buClr>
                  <a:srgbClr val="FFD83A"/>
                </a:buClr>
                <a:buFont typeface="Arial" panose="020B0604020202020204" pitchFamily="34" charset="0"/>
                <a:buChar char="•"/>
              </a:pPr>
              <a:r>
                <a:rPr lang="fr-FR" sz="1100" dirty="0"/>
                <a:t>Créer des groupements d’employeurs qui permettraient de combiner les emplois des saisonniers sur les différentes saisons</a:t>
              </a:r>
            </a:p>
            <a:p>
              <a:pPr marL="182563" indent="-171450">
                <a:lnSpc>
                  <a:spcPct val="75000"/>
                </a:lnSpc>
                <a:spcBef>
                  <a:spcPts val="200"/>
                </a:spcBef>
                <a:spcAft>
                  <a:spcPts val="300"/>
                </a:spcAft>
                <a:buClr>
                  <a:srgbClr val="FFD83A"/>
                </a:buClr>
                <a:buFont typeface="Arial" panose="020B0604020202020204" pitchFamily="34" charset="0"/>
                <a:buChar char="•"/>
              </a:pPr>
              <a:r>
                <a:rPr lang="fr-FR" sz="1100" dirty="0"/>
                <a:t>Valoriser les métiers et les formations de l’hôtellerie et de la restauration qui souffrent de problématiques d’attractivité</a:t>
              </a:r>
            </a:p>
            <a:p>
              <a:pPr marL="182563" indent="-171450">
                <a:lnSpc>
                  <a:spcPct val="75000"/>
                </a:lnSpc>
                <a:spcBef>
                  <a:spcPts val="200"/>
                </a:spcBef>
                <a:spcAft>
                  <a:spcPts val="300"/>
                </a:spcAft>
                <a:buClr>
                  <a:srgbClr val="FFD83A"/>
                </a:buClr>
                <a:buFont typeface="Arial" panose="020B0604020202020204" pitchFamily="34" charset="0"/>
                <a:buChar char="•"/>
              </a:pPr>
              <a:r>
                <a:rPr lang="fr-FR" sz="1100" dirty="0"/>
                <a:t>Relancer le programme de formation spécifique au tourisme ("Booster tourisme")</a:t>
              </a:r>
            </a:p>
            <a:p>
              <a:pPr marL="182563" indent="-171450">
                <a:lnSpc>
                  <a:spcPct val="75000"/>
                </a:lnSpc>
                <a:spcBef>
                  <a:spcPts val="200"/>
                </a:spcBef>
                <a:spcAft>
                  <a:spcPts val="300"/>
                </a:spcAft>
                <a:buClr>
                  <a:srgbClr val="FFD83A"/>
                </a:buClr>
                <a:buFont typeface="Arial" panose="020B0604020202020204" pitchFamily="34" charset="0"/>
                <a:buChar char="•"/>
              </a:pPr>
              <a:r>
                <a:rPr lang="fr-FR" sz="1100" dirty="0"/>
                <a:t>Aider les entreprises face aux difficultés de recrutement dans les métiers de l’hôtellerie et de la restauration</a:t>
              </a:r>
            </a:p>
            <a:p>
              <a:pPr marL="182563" indent="-171450">
                <a:lnSpc>
                  <a:spcPct val="75000"/>
                </a:lnSpc>
                <a:spcBef>
                  <a:spcPts val="200"/>
                </a:spcBef>
                <a:spcAft>
                  <a:spcPts val="300"/>
                </a:spcAft>
                <a:buClr>
                  <a:srgbClr val="FFD83A"/>
                </a:buClr>
                <a:buFont typeface="Arial" panose="020B0604020202020204" pitchFamily="34" charset="0"/>
                <a:buChar char="•"/>
              </a:pPr>
              <a:r>
                <a:rPr lang="fr-FR" sz="1100" dirty="0"/>
                <a:t>Adaptation des opérateurs du secteur, qui passe par un effort important de formation à destination de l’ensemble des acteurs :  condition nécessaire pour rester compétitif dans un secteur de plus en plus concurrentiel</a:t>
              </a:r>
            </a:p>
            <a:p>
              <a:pPr marL="182563" indent="-171450">
                <a:lnSpc>
                  <a:spcPct val="75000"/>
                </a:lnSpc>
                <a:spcBef>
                  <a:spcPts val="200"/>
                </a:spcBef>
                <a:spcAft>
                  <a:spcPts val="300"/>
                </a:spcAft>
                <a:buClr>
                  <a:srgbClr val="FFD83A"/>
                </a:buClr>
                <a:buFont typeface="Arial" panose="020B0604020202020204" pitchFamily="34" charset="0"/>
                <a:buChar char="•"/>
              </a:pPr>
              <a:endParaRPr lang="fr-FR" sz="1100" dirty="0"/>
            </a:p>
            <a:p>
              <a:pPr marL="11113">
                <a:lnSpc>
                  <a:spcPct val="75000"/>
                </a:lnSpc>
                <a:spcBef>
                  <a:spcPts val="200"/>
                </a:spcBef>
                <a:spcAft>
                  <a:spcPts val="300"/>
                </a:spcAft>
                <a:buClr>
                  <a:srgbClr val="FFD83A"/>
                </a:buClr>
              </a:pPr>
              <a:r>
                <a:rPr lang="fr-FR" sz="1100" b="1" dirty="0"/>
                <a:t>Autres :</a:t>
              </a:r>
            </a:p>
            <a:p>
              <a:pPr marL="182563" indent="-171450">
                <a:lnSpc>
                  <a:spcPct val="75000"/>
                </a:lnSpc>
                <a:spcBef>
                  <a:spcPts val="200"/>
                </a:spcBef>
                <a:spcAft>
                  <a:spcPts val="300"/>
                </a:spcAft>
                <a:buClr>
                  <a:srgbClr val="FFD83A"/>
                </a:buClr>
                <a:buFont typeface="Arial" panose="020B0604020202020204" pitchFamily="34" charset="0"/>
                <a:buChar char="•"/>
              </a:pPr>
              <a:r>
                <a:rPr lang="fr-FR" sz="1100" dirty="0"/>
                <a:t>Moderniser le parc de gîtes et chambres d’hôtes</a:t>
              </a:r>
            </a:p>
            <a:p>
              <a:pPr marL="182563" indent="-171450">
                <a:lnSpc>
                  <a:spcPct val="75000"/>
                </a:lnSpc>
                <a:spcBef>
                  <a:spcPts val="200"/>
                </a:spcBef>
                <a:spcAft>
                  <a:spcPts val="300"/>
                </a:spcAft>
                <a:buClr>
                  <a:srgbClr val="FFD83A"/>
                </a:buClr>
                <a:buFont typeface="Arial" panose="020B0604020202020204" pitchFamily="34" charset="0"/>
                <a:buChar char="•"/>
              </a:pPr>
              <a:r>
                <a:rPr lang="fr-FR" sz="1100" dirty="0"/>
                <a:t>Quel positionnement et stratégie de « Dole Jura » en tant qu’aéroport entrant ?</a:t>
              </a:r>
            </a:p>
            <a:p>
              <a:pPr marL="182563" indent="-171450">
                <a:lnSpc>
                  <a:spcPct val="75000"/>
                </a:lnSpc>
                <a:spcBef>
                  <a:spcPts val="200"/>
                </a:spcBef>
                <a:spcAft>
                  <a:spcPts val="300"/>
                </a:spcAft>
                <a:buClr>
                  <a:srgbClr val="FFD83A"/>
                </a:buClr>
                <a:buFont typeface="Arial" panose="020B0604020202020204" pitchFamily="34" charset="0"/>
                <a:buChar char="•"/>
              </a:pPr>
              <a:endParaRPr lang="fr-FR" sz="1100" dirty="0"/>
            </a:p>
            <a:p>
              <a:pPr marL="11113">
                <a:lnSpc>
                  <a:spcPct val="75000"/>
                </a:lnSpc>
                <a:spcBef>
                  <a:spcPts val="200"/>
                </a:spcBef>
                <a:spcAft>
                  <a:spcPts val="300"/>
                </a:spcAft>
                <a:buClr>
                  <a:srgbClr val="FFD83A"/>
                </a:buClr>
              </a:pPr>
              <a:endParaRPr lang="fr-FR" sz="1100" dirty="0"/>
            </a:p>
            <a:p>
              <a:pPr marL="182563" indent="-171450">
                <a:lnSpc>
                  <a:spcPct val="90000"/>
                </a:lnSpc>
                <a:spcBef>
                  <a:spcPts val="200"/>
                </a:spcBef>
                <a:spcAft>
                  <a:spcPts val="900"/>
                </a:spcAft>
                <a:buClr>
                  <a:srgbClr val="FFD83A"/>
                </a:buClr>
                <a:buFont typeface="Arial" panose="020B0604020202020204" pitchFamily="34" charset="0"/>
                <a:buChar char="•"/>
              </a:pPr>
              <a:endParaRPr lang="fr-FR" sz="1100" b="1" dirty="0"/>
            </a:p>
          </p:txBody>
        </p:sp>
        <p:sp>
          <p:nvSpPr>
            <p:cNvPr id="13" name="ZoneTexte 12">
              <a:extLst>
                <a:ext uri="{FF2B5EF4-FFF2-40B4-BE49-F238E27FC236}">
                  <a16:creationId xmlns:a16="http://schemas.microsoft.com/office/drawing/2014/main" id="{70952F23-C6EC-7547-B8A0-C4808A90BAF3}"/>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Enjeux, questionnements</a:t>
              </a:r>
              <a:endParaRPr lang="fr-FR" sz="1400">
                <a:solidFill>
                  <a:srgbClr val="788F9B"/>
                </a:solidFill>
                <a:latin typeface="+mj-lt"/>
              </a:endParaRPr>
            </a:p>
          </p:txBody>
        </p:sp>
      </p:grpSp>
      <p:graphicFrame>
        <p:nvGraphicFramePr>
          <p:cNvPr id="17" name="Tableau 16">
            <a:extLst>
              <a:ext uri="{FF2B5EF4-FFF2-40B4-BE49-F238E27FC236}">
                <a16:creationId xmlns:a16="http://schemas.microsoft.com/office/drawing/2014/main" id="{80090848-DCCC-EF4B-A282-6FA7FECA7B3F}"/>
              </a:ext>
            </a:extLst>
          </p:cNvPr>
          <p:cNvGraphicFramePr>
            <a:graphicFrameLocks noGrp="1"/>
          </p:cNvGraphicFramePr>
          <p:nvPr>
            <p:extLst>
              <p:ext uri="{D42A27DB-BD31-4B8C-83A1-F6EECF244321}">
                <p14:modId xmlns:p14="http://schemas.microsoft.com/office/powerpoint/2010/main" val="1008572243"/>
              </p:ext>
            </p:extLst>
          </p:nvPr>
        </p:nvGraphicFramePr>
        <p:xfrm>
          <a:off x="358634" y="1917389"/>
          <a:ext cx="4934110" cy="1876611"/>
        </p:xfrm>
        <a:graphic>
          <a:graphicData uri="http://schemas.openxmlformats.org/drawingml/2006/table">
            <a:tbl>
              <a:tblPr firstRow="1" firstCol="1" bandRow="1"/>
              <a:tblGrid>
                <a:gridCol w="2467055">
                  <a:extLst>
                    <a:ext uri="{9D8B030D-6E8A-4147-A177-3AD203B41FA5}">
                      <a16:colId xmlns:a16="http://schemas.microsoft.com/office/drawing/2014/main" val="2927450741"/>
                    </a:ext>
                  </a:extLst>
                </a:gridCol>
                <a:gridCol w="2467055">
                  <a:extLst>
                    <a:ext uri="{9D8B030D-6E8A-4147-A177-3AD203B41FA5}">
                      <a16:colId xmlns:a16="http://schemas.microsoft.com/office/drawing/2014/main" val="1004348677"/>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Forces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0">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 nombreux atouts grâce à son patrimoine culturel et naturel d’exception (vins, gastronomie, architecture religieuse, sites naturels…)</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 écosystème «œnotourisme» fonctionnel (clientèle haut de gamme en Côte-d'Or et Saône-et-Loire, restauration haut de gamme et hôtellerie premium)</a:t>
                      </a: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 poids économique faible (en valeur et emplois)</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Une des régions les moins denses de France métropolitaine en termes de capacité d’accueil</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Des hébergements essentiellement composés de résidences secondaires et de gites/chambres d’hôtes</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Une offre hôtelière géographiquement concentrée</a:t>
                      </a:r>
                    </a:p>
                    <a:p>
                      <a:pPr marL="11113" indent="0" algn="l" defTabSz="457200" rtl="0" eaLnBrk="1" latinLnBrk="0" hangingPunct="1">
                        <a:lnSpc>
                          <a:spcPct val="75000"/>
                        </a:lnSpc>
                        <a:spcBef>
                          <a:spcPts val="200"/>
                        </a:spcBef>
                        <a:spcAft>
                          <a:spcPts val="300"/>
                        </a:spcAft>
                        <a:buClr>
                          <a:srgbClr val="FF0000"/>
                        </a:buClr>
                        <a:buFont typeface="Arial" panose="020B0604020202020204" pitchFamily="34" charset="0"/>
                        <a:buNone/>
                        <a:tabLst/>
                      </a:pPr>
                      <a:endParaRPr lang="fr-FR" sz="1100" kern="1200" dirty="0">
                        <a:solidFill>
                          <a:schemeClr val="tx1"/>
                        </a:solidFill>
                        <a:latin typeface="+mn-lt"/>
                        <a:ea typeface="+mn-ea"/>
                        <a:cs typeface="+mn-cs"/>
                      </a:endParaRP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extLst>
                  <a:ext uri="{0D108BD9-81ED-4DB2-BD59-A6C34878D82A}">
                    <a16:rowId xmlns:a16="http://schemas.microsoft.com/office/drawing/2014/main" val="248648041"/>
                  </a:ext>
                </a:extLst>
              </a:tr>
            </a:tbl>
          </a:graphicData>
        </a:graphic>
      </p:graphicFrame>
      <p:graphicFrame>
        <p:nvGraphicFramePr>
          <p:cNvPr id="18" name="Tableau 17">
            <a:extLst>
              <a:ext uri="{FF2B5EF4-FFF2-40B4-BE49-F238E27FC236}">
                <a16:creationId xmlns:a16="http://schemas.microsoft.com/office/drawing/2014/main" id="{F1590FB1-3B23-DA4A-BA69-5235737140D9}"/>
              </a:ext>
            </a:extLst>
          </p:cNvPr>
          <p:cNvGraphicFramePr>
            <a:graphicFrameLocks noGrp="1"/>
          </p:cNvGraphicFramePr>
          <p:nvPr>
            <p:extLst>
              <p:ext uri="{D42A27DB-BD31-4B8C-83A1-F6EECF244321}">
                <p14:modId xmlns:p14="http://schemas.microsoft.com/office/powerpoint/2010/main" val="1538433081"/>
              </p:ext>
            </p:extLst>
          </p:nvPr>
        </p:nvGraphicFramePr>
        <p:xfrm>
          <a:off x="316103" y="4291122"/>
          <a:ext cx="4934110" cy="1030156"/>
        </p:xfrm>
        <a:graphic>
          <a:graphicData uri="http://schemas.openxmlformats.org/drawingml/2006/table">
            <a:tbl>
              <a:tblPr firstRow="1" firstCol="1" bandRow="1"/>
              <a:tblGrid>
                <a:gridCol w="2467055">
                  <a:extLst>
                    <a:ext uri="{9D8B030D-6E8A-4147-A177-3AD203B41FA5}">
                      <a16:colId xmlns:a16="http://schemas.microsoft.com/office/drawing/2014/main" val="3846492149"/>
                    </a:ext>
                  </a:extLst>
                </a:gridCol>
                <a:gridCol w="2467055">
                  <a:extLst>
                    <a:ext uri="{9D8B030D-6E8A-4147-A177-3AD203B41FA5}">
                      <a16:colId xmlns:a16="http://schemas.microsoft.com/office/drawing/2014/main" val="2070262005"/>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Opportunités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Menaces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FF3737"/>
                    </a:solidFill>
                  </a:tcPr>
                </a:tc>
                <a:extLst>
                  <a:ext uri="{0D108BD9-81ED-4DB2-BD59-A6C34878D82A}">
                    <a16:rowId xmlns:a16="http://schemas.microsoft.com/office/drawing/2014/main" val="525585772"/>
                  </a:ext>
                </a:extLst>
              </a:tr>
              <a:tr h="387815">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Une offre répondant à des motifs d’avenir : itinérant, expérientiel (gastronomie, culturel, industriel…), nature, sports de nature/plein air</a:t>
                      </a:r>
                    </a:p>
                  </a:txBody>
                  <a:tcPr marL="68580" marR="68580" marT="36000" marB="36195">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 secteur confronté à de nombreuses mutations qui nécessitent une adaptation des opérateurs pour rester compétitif dans un secteur de plus en plus concurrentiel</a:t>
                      </a:r>
                    </a:p>
                  </a:txBody>
                  <a:tcPr marL="68580" marR="68580" marT="36000" marB="36195">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4909756"/>
                  </a:ext>
                </a:extLst>
              </a:tr>
            </a:tbl>
          </a:graphicData>
        </a:graphic>
      </p:graphicFrame>
    </p:spTree>
    <p:extLst>
      <p:ext uri="{BB962C8B-B14F-4D97-AF65-F5344CB8AC3E}">
        <p14:creationId xmlns:p14="http://schemas.microsoft.com/office/powerpoint/2010/main" val="3854914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R</a:t>
            </a:r>
            <a:r>
              <a:rPr lang="fr-FR" sz="4200" spc="-165">
                <a:solidFill>
                  <a:srgbClr val="465A64"/>
                </a:solidFill>
                <a:latin typeface="+mj-lt"/>
              </a:rPr>
              <a:t>epères et éclairages économiques</a:t>
            </a:r>
          </a:p>
          <a:p>
            <a:pPr>
              <a:lnSpc>
                <a:spcPct val="70000"/>
              </a:lnSpc>
            </a:pPr>
            <a:r>
              <a:rPr lang="fr-FR" sz="2400" spc="-165">
                <a:solidFill>
                  <a:srgbClr val="465A64"/>
                </a:solidFill>
                <a:latin typeface="+mj-lt"/>
              </a:rPr>
              <a:t>Démographie</a:t>
            </a:r>
          </a:p>
        </p:txBody>
      </p:sp>
      <p:sp>
        <p:nvSpPr>
          <p:cNvPr id="16" name="Espace réservé du numéro de diapositive 15"/>
          <p:cNvSpPr>
            <a:spLocks noGrp="1"/>
          </p:cNvSpPr>
          <p:nvPr>
            <p:ph type="sldNum" sz="quarter" idx="11"/>
          </p:nvPr>
        </p:nvSpPr>
        <p:spPr/>
        <p:txBody>
          <a:bodyPr/>
          <a:lstStyle/>
          <a:p>
            <a:fld id="{8ECEC30E-1258-054F-B60D-80152FB12A9F}" type="slidenum">
              <a:rPr lang="fr-FR" smtClean="0"/>
              <a:pPr/>
              <a:t>4</a:t>
            </a:fld>
            <a:endParaRPr lang="fr-F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5" y="404434"/>
            <a:ext cx="1008043" cy="553998"/>
          </a:xfrm>
          <a:prstGeom prst="rect">
            <a:avLst/>
          </a:prstGeom>
          <a:solidFill>
            <a:srgbClr val="00B05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Repères et éclairages économiques </a:t>
            </a:r>
          </a:p>
        </p:txBody>
      </p:sp>
      <p:grpSp>
        <p:nvGrpSpPr>
          <p:cNvPr id="36" name="Groupe 35">
            <a:extLst>
              <a:ext uri="{FF2B5EF4-FFF2-40B4-BE49-F238E27FC236}">
                <a16:creationId xmlns:a16="http://schemas.microsoft.com/office/drawing/2014/main" id="{5657B7F2-E58D-D144-BCE3-9627DFA2C3E3}"/>
              </a:ext>
            </a:extLst>
          </p:cNvPr>
          <p:cNvGrpSpPr/>
          <p:nvPr/>
        </p:nvGrpSpPr>
        <p:grpSpPr>
          <a:xfrm>
            <a:off x="6519672" y="1290619"/>
            <a:ext cx="3752007" cy="5178763"/>
            <a:chOff x="1272134" y="1921733"/>
            <a:chExt cx="4332800" cy="4698079"/>
          </a:xfrm>
        </p:grpSpPr>
        <p:sp>
          <p:nvSpPr>
            <p:cNvPr id="37" name="ZoneTexte 36">
              <a:extLst>
                <a:ext uri="{FF2B5EF4-FFF2-40B4-BE49-F238E27FC236}">
                  <a16:creationId xmlns:a16="http://schemas.microsoft.com/office/drawing/2014/main" id="{5CEE3432-FAB9-E244-B91D-79F1494BF8F5}"/>
                </a:ext>
              </a:extLst>
            </p:cNvPr>
            <p:cNvSpPr txBox="1"/>
            <p:nvPr/>
          </p:nvSpPr>
          <p:spPr>
            <a:xfrm>
              <a:off x="1272134" y="2252345"/>
              <a:ext cx="4332800" cy="4367467"/>
            </a:xfrm>
            <a:prstGeom prst="rect">
              <a:avLst/>
            </a:prstGeom>
            <a:solidFill>
              <a:schemeClr val="bg1"/>
            </a:solidFill>
          </p:spPr>
          <p:txBody>
            <a:bodyPr wrap="square" lIns="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Perspectives : le maintien de la démographie régionale à un niveau constant repose entièrement sur l’arrivée de nouvelles populations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Et si l’essentiel des nouveaux arrivants est constitué de retraités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La problématique des carences de populations actives n’est pas à écarter en BFC</a:t>
              </a:r>
            </a:p>
          </p:txBody>
        </p:sp>
        <p:sp>
          <p:nvSpPr>
            <p:cNvPr id="38" name="ZoneTexte 37">
              <a:extLst>
                <a:ext uri="{FF2B5EF4-FFF2-40B4-BE49-F238E27FC236}">
                  <a16:creationId xmlns:a16="http://schemas.microsoft.com/office/drawing/2014/main" id="{70952F23-C6EC-7547-B8A0-C4808A90BAF3}"/>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Enjeux, questionnements</a:t>
              </a:r>
              <a:endParaRPr lang="fr-FR" sz="1400">
                <a:solidFill>
                  <a:srgbClr val="788F9B"/>
                </a:solidFill>
                <a:latin typeface="+mj-lt"/>
              </a:endParaRPr>
            </a:p>
          </p:txBody>
        </p:sp>
      </p:grpSp>
      <p:graphicFrame>
        <p:nvGraphicFramePr>
          <p:cNvPr id="30" name="Tableau 29">
            <a:extLst>
              <a:ext uri="{FF2B5EF4-FFF2-40B4-BE49-F238E27FC236}">
                <a16:creationId xmlns:a16="http://schemas.microsoft.com/office/drawing/2014/main" id="{80090848-DCCC-EF4B-A282-6FA7FECA7B3F}"/>
              </a:ext>
            </a:extLst>
          </p:cNvPr>
          <p:cNvGraphicFramePr>
            <a:graphicFrameLocks noGrp="1"/>
          </p:cNvGraphicFramePr>
          <p:nvPr>
            <p:extLst>
              <p:ext uri="{D42A27DB-BD31-4B8C-83A1-F6EECF244321}">
                <p14:modId xmlns:p14="http://schemas.microsoft.com/office/powerpoint/2010/main" val="3502026226"/>
              </p:ext>
            </p:extLst>
          </p:nvPr>
        </p:nvGraphicFramePr>
        <p:xfrm>
          <a:off x="411796" y="1305111"/>
          <a:ext cx="4934110" cy="1462782"/>
        </p:xfrm>
        <a:graphic>
          <a:graphicData uri="http://schemas.openxmlformats.org/drawingml/2006/table">
            <a:tbl>
              <a:tblPr firstRow="1" firstCol="1" bandRow="1"/>
              <a:tblGrid>
                <a:gridCol w="2653859">
                  <a:extLst>
                    <a:ext uri="{9D8B030D-6E8A-4147-A177-3AD203B41FA5}">
                      <a16:colId xmlns:a16="http://schemas.microsoft.com/office/drawing/2014/main" val="2927450741"/>
                    </a:ext>
                  </a:extLst>
                </a:gridCol>
                <a:gridCol w="2280251">
                  <a:extLst>
                    <a:ext uri="{9D8B030D-6E8A-4147-A177-3AD203B41FA5}">
                      <a16:colId xmlns:a16="http://schemas.microsoft.com/office/drawing/2014/main" val="1004348677"/>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Forces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370679">
                <a:tc>
                  <a:txBody>
                    <a:bodyPr/>
                    <a:lstStyle/>
                    <a:p>
                      <a:pPr marL="134938" marR="0" lvl="0" indent="-123825" algn="l" defTabSz="457200" rtl="0" eaLnBrk="1" fontAlgn="auto" latinLnBrk="0" hangingPunct="1">
                        <a:lnSpc>
                          <a:spcPct val="80000"/>
                        </a:lnSpc>
                        <a:spcBef>
                          <a:spcPts val="200"/>
                        </a:spcBef>
                        <a:spcAft>
                          <a:spcPts val="4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une dynamique démographique encore positive au sud-est d’une ligne Dijon-Mâcon</a:t>
                      </a: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80000"/>
                        </a:lnSpc>
                        <a:spcBef>
                          <a:spcPts val="200"/>
                        </a:spcBef>
                        <a:spcAft>
                          <a:spcPts val="4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BFC : région dont la baisse de population est la plus précoce et la plus importante</a:t>
                      </a:r>
                    </a:p>
                    <a:p>
                      <a:pPr marL="134938" lvl="0" indent="-123825" algn="l" defTabSz="457200" rtl="0" eaLnBrk="1" latinLnBrk="0" hangingPunct="1">
                        <a:lnSpc>
                          <a:spcPct val="80000"/>
                        </a:lnSpc>
                        <a:spcBef>
                          <a:spcPts val="200"/>
                        </a:spcBef>
                        <a:spcAft>
                          <a:spcPts val="4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seule région à conjuguer déficit naturel et déficit migratoire</a:t>
                      </a:r>
                    </a:p>
                    <a:p>
                      <a:pPr marL="134938" lvl="0" indent="-123825" algn="l" defTabSz="457200" rtl="0" eaLnBrk="1" latinLnBrk="0" hangingPunct="1">
                        <a:lnSpc>
                          <a:spcPct val="80000"/>
                        </a:lnSpc>
                        <a:spcBef>
                          <a:spcPts val="200"/>
                        </a:spcBef>
                        <a:spcAft>
                          <a:spcPts val="4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 tiers ouest de la région en déprise démographique structurelle</a:t>
                      </a: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248648041"/>
                  </a:ext>
                </a:extLst>
              </a:tr>
            </a:tbl>
          </a:graphicData>
        </a:graphic>
      </p:graphicFrame>
      <p:graphicFrame>
        <p:nvGraphicFramePr>
          <p:cNvPr id="33" name="Tableau 32">
            <a:extLst>
              <a:ext uri="{FF2B5EF4-FFF2-40B4-BE49-F238E27FC236}">
                <a16:creationId xmlns:a16="http://schemas.microsoft.com/office/drawing/2014/main" id="{F1590FB1-3B23-DA4A-BA69-5235737140D9}"/>
              </a:ext>
            </a:extLst>
          </p:cNvPr>
          <p:cNvGraphicFramePr>
            <a:graphicFrameLocks noGrp="1"/>
          </p:cNvGraphicFramePr>
          <p:nvPr>
            <p:extLst>
              <p:ext uri="{D42A27DB-BD31-4B8C-83A1-F6EECF244321}">
                <p14:modId xmlns:p14="http://schemas.microsoft.com/office/powerpoint/2010/main" val="897102422"/>
              </p:ext>
            </p:extLst>
          </p:nvPr>
        </p:nvGraphicFramePr>
        <p:xfrm>
          <a:off x="412686" y="3615729"/>
          <a:ext cx="4934110" cy="1154553"/>
        </p:xfrm>
        <a:graphic>
          <a:graphicData uri="http://schemas.openxmlformats.org/drawingml/2006/table">
            <a:tbl>
              <a:tblPr firstRow="1" firstCol="1" bandRow="1"/>
              <a:tblGrid>
                <a:gridCol w="2684154">
                  <a:extLst>
                    <a:ext uri="{9D8B030D-6E8A-4147-A177-3AD203B41FA5}">
                      <a16:colId xmlns:a16="http://schemas.microsoft.com/office/drawing/2014/main" val="3846492149"/>
                    </a:ext>
                  </a:extLst>
                </a:gridCol>
                <a:gridCol w="2249956">
                  <a:extLst>
                    <a:ext uri="{9D8B030D-6E8A-4147-A177-3AD203B41FA5}">
                      <a16:colId xmlns:a16="http://schemas.microsoft.com/office/drawing/2014/main" val="2070262005"/>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Opportunités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Menaces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525585772"/>
                  </a:ext>
                </a:extLst>
              </a:tr>
              <a:tr h="215262">
                <a:tc>
                  <a:txBody>
                    <a:bodyPr/>
                    <a:lstStyle/>
                    <a:p>
                      <a:pPr marL="134938" lvl="0" indent="-123825" algn="l" defTabSz="457200" rtl="0" eaLnBrk="1" latinLnBrk="0" hangingPunct="1">
                        <a:lnSpc>
                          <a:spcPct val="80000"/>
                        </a:lnSpc>
                        <a:spcBef>
                          <a:spcPts val="200"/>
                        </a:spcBef>
                        <a:spcAft>
                          <a:spcPts val="400"/>
                        </a:spcAft>
                        <a:buClr>
                          <a:schemeClr val="accent6"/>
                        </a:buClr>
                        <a:buFont typeface="Arial" panose="020B0604020202020204" pitchFamily="34" charset="0"/>
                        <a:buChar char="•"/>
                        <a:tabLst/>
                      </a:pPr>
                      <a:endParaRPr lang="fr-FR" sz="1100" kern="1200">
                        <a:solidFill>
                          <a:schemeClr val="tx1"/>
                        </a:solidFill>
                        <a:latin typeface="+mn-lt"/>
                        <a:ea typeface="+mn-ea"/>
                        <a:cs typeface="+mn-cs"/>
                      </a:endParaRP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80000"/>
                        </a:lnSpc>
                        <a:spcBef>
                          <a:spcPts val="200"/>
                        </a:spcBef>
                        <a:spcAft>
                          <a:spcPts val="4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la population française continue de vieillir, comme en Europe (doublement des plus de 75 ans d’ici 2070 ?)</a:t>
                      </a:r>
                    </a:p>
                    <a:p>
                      <a:pPr marL="134938" lvl="0" indent="-123825" algn="l" defTabSz="457200" rtl="0" eaLnBrk="1" latinLnBrk="0" hangingPunct="1">
                        <a:lnSpc>
                          <a:spcPct val="80000"/>
                        </a:lnSpc>
                        <a:spcBef>
                          <a:spcPts val="200"/>
                        </a:spcBef>
                        <a:spcAft>
                          <a:spcPts val="4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BFC : un solde naturel de ‑3% en 2040-2050 ? (+3% en 1980-1990)</a:t>
                      </a:r>
                    </a:p>
                  </a:txBody>
                  <a:tcPr marL="68580" marR="68580" marT="36000" marB="36195">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3094909756"/>
                  </a:ext>
                </a:extLst>
              </a:tr>
            </a:tbl>
          </a:graphicData>
        </a:graphic>
      </p:graphicFrame>
      <p:sp>
        <p:nvSpPr>
          <p:cNvPr id="14" name="Espace réservé du pied de page 3">
            <a:extLst>
              <a:ext uri="{FF2B5EF4-FFF2-40B4-BE49-F238E27FC236}">
                <a16:creationId xmlns:a16="http://schemas.microsoft.com/office/drawing/2014/main" id="{29973C66-C36D-6E44-BE26-34BA0A4B4741}"/>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spTree>
    <p:extLst>
      <p:ext uri="{BB962C8B-B14F-4D97-AF65-F5344CB8AC3E}">
        <p14:creationId xmlns:p14="http://schemas.microsoft.com/office/powerpoint/2010/main" val="1369578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40</a:t>
            </a:fld>
            <a:endParaRPr lang="fr-FR"/>
          </a:p>
        </p:txBody>
      </p:sp>
      <p:grpSp>
        <p:nvGrpSpPr>
          <p:cNvPr id="20" name="Groupe 19">
            <a:extLst>
              <a:ext uri="{FF2B5EF4-FFF2-40B4-BE49-F238E27FC236}">
                <a16:creationId xmlns:a16="http://schemas.microsoft.com/office/drawing/2014/main" id="{8787239F-0ADC-2745-8346-5E1A62D574D3}"/>
              </a:ext>
            </a:extLst>
          </p:cNvPr>
          <p:cNvGrpSpPr/>
          <p:nvPr/>
        </p:nvGrpSpPr>
        <p:grpSpPr>
          <a:xfrm>
            <a:off x="171026" y="1290619"/>
            <a:ext cx="2812204" cy="5178763"/>
            <a:chOff x="1272134" y="1921733"/>
            <a:chExt cx="4332800" cy="4698079"/>
          </a:xfrm>
        </p:grpSpPr>
        <p:sp>
          <p:nvSpPr>
            <p:cNvPr id="21" name="ZoneTexte 20">
              <a:extLst>
                <a:ext uri="{FF2B5EF4-FFF2-40B4-BE49-F238E27FC236}">
                  <a16:creationId xmlns:a16="http://schemas.microsoft.com/office/drawing/2014/main" id="{2C88BE1F-E37D-634A-857B-A34135BC4D2C}"/>
                </a:ext>
              </a:extLst>
            </p:cNvPr>
            <p:cNvSpPr txBox="1"/>
            <p:nvPr/>
          </p:nvSpPr>
          <p:spPr>
            <a:xfrm>
              <a:off x="1272134" y="2252345"/>
              <a:ext cx="4332800" cy="4367467"/>
            </a:xfrm>
            <a:prstGeom prst="rect">
              <a:avLst/>
            </a:prstGeom>
            <a:solidFill>
              <a:schemeClr val="bg1"/>
            </a:solidFill>
          </p:spPr>
          <p:txBody>
            <a:bodyPr wrap="square" lIns="0" tIns="46800" rIns="0" rtlCol="0">
              <a:noAutofit/>
            </a:bodyPr>
            <a:lstStyle/>
            <a:p>
              <a:pPr marL="11113">
                <a:lnSpc>
                  <a:spcPct val="75000"/>
                </a:lnSpc>
                <a:spcBef>
                  <a:spcPts val="200"/>
                </a:spcBef>
                <a:spcAft>
                  <a:spcPts val="300"/>
                </a:spcAft>
                <a:buClr>
                  <a:srgbClr val="FFD83A"/>
                </a:buClr>
              </a:pPr>
              <a:r>
                <a:rPr lang="fr-FR" sz="1100" b="1" dirty="0"/>
                <a:t>Place importante de l’ESS en BFC</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Action sociale : 38 800 ETP (43% des emplois ESS) – Premier secteur en BFC</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48% des ETP de l’hébergement médicosocial et social</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92% des ETP de l’aide pour le travail</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83% des ETP de l’aide à domicile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25% des ETP de l’accueil des jeunes enfants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68% des ETP des acteurs action sociale.</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+88% </a:t>
              </a:r>
              <a:r>
                <a:rPr lang="fr-FR" sz="1100" dirty="0"/>
                <a:t>d’Organismes de Services à la Personnes entre 2008 et 2014 (+109% en France)</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p:txBody>
        </p:sp>
        <p:sp>
          <p:nvSpPr>
            <p:cNvPr id="22" name="ZoneTexte 21">
              <a:extLst>
                <a:ext uri="{FF2B5EF4-FFF2-40B4-BE49-F238E27FC236}">
                  <a16:creationId xmlns:a16="http://schemas.microsoft.com/office/drawing/2014/main" id="{678E74F4-28FE-F849-9187-B35AA10CE124}"/>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endParaRPr>
            </a:p>
          </p:txBody>
        </p:sp>
      </p:grpSp>
      <p:graphicFrame>
        <p:nvGraphicFramePr>
          <p:cNvPr id="30" name="Tableau 29">
            <a:extLst>
              <a:ext uri="{FF2B5EF4-FFF2-40B4-BE49-F238E27FC236}">
                <a16:creationId xmlns:a16="http://schemas.microsoft.com/office/drawing/2014/main" id="{80090848-DCCC-EF4B-A282-6FA7FECA7B3F}"/>
              </a:ext>
            </a:extLst>
          </p:cNvPr>
          <p:cNvGraphicFramePr>
            <a:graphicFrameLocks noGrp="1"/>
          </p:cNvGraphicFramePr>
          <p:nvPr>
            <p:extLst>
              <p:ext uri="{D42A27DB-BD31-4B8C-83A1-F6EECF244321}">
                <p14:modId xmlns:p14="http://schemas.microsoft.com/office/powerpoint/2010/main" val="574971306"/>
              </p:ext>
            </p:extLst>
          </p:nvPr>
        </p:nvGraphicFramePr>
        <p:xfrm>
          <a:off x="3268980" y="1305111"/>
          <a:ext cx="4171950" cy="778501"/>
        </p:xfrm>
        <a:graphic>
          <a:graphicData uri="http://schemas.openxmlformats.org/drawingml/2006/table">
            <a:tbl>
              <a:tblPr firstRow="1" firstCol="1" bandRow="1"/>
              <a:tblGrid>
                <a:gridCol w="2085975">
                  <a:extLst>
                    <a:ext uri="{9D8B030D-6E8A-4147-A177-3AD203B41FA5}">
                      <a16:colId xmlns:a16="http://schemas.microsoft.com/office/drawing/2014/main" val="2927450741"/>
                    </a:ext>
                  </a:extLst>
                </a:gridCol>
                <a:gridCol w="2085975">
                  <a:extLst>
                    <a:ext uri="{9D8B030D-6E8A-4147-A177-3AD203B41FA5}">
                      <a16:colId xmlns:a16="http://schemas.microsoft.com/office/drawing/2014/main" val="1004348677"/>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Forces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230694">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acteurs historiques, relevant notamment de l’ESS</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La crise sanitaire a freiné le développement des services à la personne notamment dans le secteur de l’ESS.</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extLst>
                  <a:ext uri="{0D108BD9-81ED-4DB2-BD59-A6C34878D82A}">
                    <a16:rowId xmlns:a16="http://schemas.microsoft.com/office/drawing/2014/main" val="248648041"/>
                  </a:ext>
                </a:extLst>
              </a:tr>
            </a:tbl>
          </a:graphicData>
        </a:graphic>
      </p:graphicFrame>
      <p:graphicFrame>
        <p:nvGraphicFramePr>
          <p:cNvPr id="33" name="Tableau 32">
            <a:extLst>
              <a:ext uri="{FF2B5EF4-FFF2-40B4-BE49-F238E27FC236}">
                <a16:creationId xmlns:a16="http://schemas.microsoft.com/office/drawing/2014/main" id="{F1590FB1-3B23-DA4A-BA69-5235737140D9}"/>
              </a:ext>
            </a:extLst>
          </p:cNvPr>
          <p:cNvGraphicFramePr>
            <a:graphicFrameLocks noGrp="1"/>
          </p:cNvGraphicFramePr>
          <p:nvPr>
            <p:extLst>
              <p:ext uri="{D42A27DB-BD31-4B8C-83A1-F6EECF244321}">
                <p14:modId xmlns:p14="http://schemas.microsoft.com/office/powerpoint/2010/main" val="2718954112"/>
              </p:ext>
            </p:extLst>
          </p:nvPr>
        </p:nvGraphicFramePr>
        <p:xfrm>
          <a:off x="3268980" y="2561837"/>
          <a:ext cx="4171950" cy="527041"/>
        </p:xfrm>
        <a:graphic>
          <a:graphicData uri="http://schemas.openxmlformats.org/drawingml/2006/table">
            <a:tbl>
              <a:tblPr firstRow="1" firstCol="1" bandRow="1"/>
              <a:tblGrid>
                <a:gridCol w="2085975">
                  <a:extLst>
                    <a:ext uri="{9D8B030D-6E8A-4147-A177-3AD203B41FA5}">
                      <a16:colId xmlns:a16="http://schemas.microsoft.com/office/drawing/2014/main" val="3846492149"/>
                    </a:ext>
                  </a:extLst>
                </a:gridCol>
                <a:gridCol w="2085975">
                  <a:extLst>
                    <a:ext uri="{9D8B030D-6E8A-4147-A177-3AD203B41FA5}">
                      <a16:colId xmlns:a16="http://schemas.microsoft.com/office/drawing/2014/main" val="2070262005"/>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Opportunités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Menaces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FF3737"/>
                    </a:solidFill>
                  </a:tcPr>
                </a:tc>
                <a:extLst>
                  <a:ext uri="{0D108BD9-81ED-4DB2-BD59-A6C34878D82A}">
                    <a16:rowId xmlns:a16="http://schemas.microsoft.com/office/drawing/2014/main" val="525585772"/>
                  </a:ext>
                </a:extLst>
              </a:tr>
              <a:tr h="160807">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L’aide à domicile hors ESS en forte croissance</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Une répartition des organismes assez inégale sur le territoire</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4909756"/>
                  </a:ext>
                </a:extLst>
              </a:tr>
            </a:tbl>
          </a:graphicData>
        </a:graphic>
      </p:graphicFrame>
      <p:grpSp>
        <p:nvGrpSpPr>
          <p:cNvPr id="36" name="Groupe 35">
            <a:extLst>
              <a:ext uri="{FF2B5EF4-FFF2-40B4-BE49-F238E27FC236}">
                <a16:creationId xmlns:a16="http://schemas.microsoft.com/office/drawing/2014/main" id="{5657B7F2-E58D-D144-BCE3-9627DFA2C3E3}"/>
              </a:ext>
            </a:extLst>
          </p:cNvPr>
          <p:cNvGrpSpPr/>
          <p:nvPr/>
        </p:nvGrpSpPr>
        <p:grpSpPr>
          <a:xfrm>
            <a:off x="7708584" y="1290619"/>
            <a:ext cx="2812204" cy="5178763"/>
            <a:chOff x="1272134" y="1921733"/>
            <a:chExt cx="4332800" cy="4698079"/>
          </a:xfrm>
        </p:grpSpPr>
        <p:sp>
          <p:nvSpPr>
            <p:cNvPr id="37" name="ZoneTexte 36">
              <a:extLst>
                <a:ext uri="{FF2B5EF4-FFF2-40B4-BE49-F238E27FC236}">
                  <a16:creationId xmlns:a16="http://schemas.microsoft.com/office/drawing/2014/main" id="{5CEE3432-FAB9-E244-B91D-79F1494BF8F5}"/>
                </a:ext>
              </a:extLst>
            </p:cNvPr>
            <p:cNvSpPr txBox="1"/>
            <p:nvPr/>
          </p:nvSpPr>
          <p:spPr>
            <a:xfrm>
              <a:off x="1272134" y="2252345"/>
              <a:ext cx="4332800" cy="4367467"/>
            </a:xfrm>
            <a:prstGeom prst="rect">
              <a:avLst/>
            </a:prstGeom>
            <a:solidFill>
              <a:schemeClr val="bg1"/>
            </a:solidFill>
          </p:spPr>
          <p:txBody>
            <a:bodyPr wrap="square" lIns="0" tIns="4680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endParaRPr lang="fr-FR" sz="1300"/>
            </a:p>
          </p:txBody>
        </p:sp>
        <p:sp>
          <p:nvSpPr>
            <p:cNvPr id="38" name="ZoneTexte 37">
              <a:extLst>
                <a:ext uri="{FF2B5EF4-FFF2-40B4-BE49-F238E27FC236}">
                  <a16:creationId xmlns:a16="http://schemas.microsoft.com/office/drawing/2014/main" id="{70952F23-C6EC-7547-B8A0-C4808A90BAF3}"/>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Enjeux, questionnements</a:t>
              </a:r>
              <a:endParaRPr lang="fr-FR" sz="1400">
                <a:solidFill>
                  <a:srgbClr val="788F9B"/>
                </a:solidFill>
                <a:latin typeface="+mj-lt"/>
              </a:endParaRPr>
            </a:p>
          </p:txBody>
        </p:sp>
      </p:grpSp>
      <p:sp>
        <p:nvSpPr>
          <p:cNvPr id="14" name="ZoneTexte 13">
            <a:extLst>
              <a:ext uri="{FF2B5EF4-FFF2-40B4-BE49-F238E27FC236}">
                <a16:creationId xmlns:a16="http://schemas.microsoft.com/office/drawing/2014/main" id="{D55E6539-19E8-4562-9EB8-609A32AAF077}"/>
              </a:ext>
            </a:extLst>
          </p:cNvPr>
          <p:cNvSpPr txBox="1"/>
          <p:nvPr/>
        </p:nvSpPr>
        <p:spPr>
          <a:xfrm>
            <a:off x="171026" y="535403"/>
            <a:ext cx="857674" cy="400110"/>
          </a:xfrm>
          <a:prstGeom prst="rect">
            <a:avLst/>
          </a:prstGeom>
          <a:solidFill>
            <a:srgbClr val="C740FF"/>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de proximité</a:t>
            </a:r>
          </a:p>
        </p:txBody>
      </p:sp>
      <p:sp>
        <p:nvSpPr>
          <p:cNvPr id="15" name="ZoneTexte 14">
            <a:extLst>
              <a:ext uri="{FF2B5EF4-FFF2-40B4-BE49-F238E27FC236}">
                <a16:creationId xmlns:a16="http://schemas.microsoft.com/office/drawing/2014/main" id="{2631F05E-2849-4888-ABF0-43CF2581CAC0}"/>
              </a:ext>
            </a:extLst>
          </p:cNvPr>
          <p:cNvSpPr txBox="1"/>
          <p:nvPr/>
        </p:nvSpPr>
        <p:spPr>
          <a:xfrm>
            <a:off x="1179069" y="48313"/>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B</a:t>
            </a:r>
            <a:r>
              <a:rPr lang="fr-FR" sz="4200" spc="-165">
                <a:solidFill>
                  <a:srgbClr val="465A64"/>
                </a:solidFill>
                <a:latin typeface="+mj-lt"/>
              </a:rPr>
              <a:t>ien-être</a:t>
            </a:r>
          </a:p>
          <a:p>
            <a:pPr>
              <a:lnSpc>
                <a:spcPct val="70000"/>
              </a:lnSpc>
            </a:pPr>
            <a:r>
              <a:rPr lang="fr-FR" sz="2400" spc="-165">
                <a:solidFill>
                  <a:srgbClr val="465A64"/>
                </a:solidFill>
                <a:latin typeface="+mj-lt"/>
              </a:rPr>
              <a:t>Services à la personne</a:t>
            </a:r>
          </a:p>
        </p:txBody>
      </p:sp>
      <p:sp>
        <p:nvSpPr>
          <p:cNvPr id="13" name="Espace réservé du pied de page 3">
            <a:extLst>
              <a:ext uri="{FF2B5EF4-FFF2-40B4-BE49-F238E27FC236}">
                <a16:creationId xmlns:a16="http://schemas.microsoft.com/office/drawing/2014/main" id="{104865D9-F5F2-9240-8EE2-8F4836D5711E}"/>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sp>
        <p:nvSpPr>
          <p:cNvPr id="17" name="ZoneTexte 16">
            <a:extLst>
              <a:ext uri="{FF2B5EF4-FFF2-40B4-BE49-F238E27FC236}">
                <a16:creationId xmlns:a16="http://schemas.microsoft.com/office/drawing/2014/main" id="{26CAD523-73E9-45A2-9CB0-2BF1259142E7}"/>
              </a:ext>
            </a:extLst>
          </p:cNvPr>
          <p:cNvSpPr txBox="1"/>
          <p:nvPr/>
        </p:nvSpPr>
        <p:spPr>
          <a:xfrm>
            <a:off x="7708584" y="1930506"/>
            <a:ext cx="2669842" cy="3139321"/>
          </a:xfrm>
          <a:prstGeom prst="rect">
            <a:avLst/>
          </a:prstGeom>
          <a:noFill/>
        </p:spPr>
        <p:txBody>
          <a:bodyPr wrap="square">
            <a:spAutoFit/>
          </a:bodyPr>
          <a:lstStyle/>
          <a:p>
            <a:pPr marL="342900" lvl="0" indent="-342900">
              <a:buFont typeface="Wingdings" panose="05000000000000000000" pitchFamily="2" charset="2"/>
              <a:buChar char=""/>
            </a:pP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Attractivité du métiers (conditions de travail, salaires…)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fr-FR" sz="1100" dirty="0">
                <a:effectLst/>
                <a:latin typeface="Calibri" panose="020F0502020204030204" pitchFamily="34" charset="0"/>
                <a:ea typeface="Times New Roman" panose="02020603050405020304" pitchFamily="18" charset="0"/>
              </a:rPr>
              <a:t>problématique compte tenu du vieillissement plus marqué de la BFC, et de l’Est en général, par rapport à d’autres régions, même si le vieillissement de la population française est un phénomène global suite au baby-boom d’après-guerre et années 60</a:t>
            </a:r>
            <a:endParaRPr lang="fr-FR"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fr-FR" sz="1100" dirty="0">
                <a:effectLst/>
                <a:latin typeface="Calibri" panose="020F0502020204030204" pitchFamily="34" charset="0"/>
                <a:ea typeface="Times New Roman" panose="02020603050405020304" pitchFamily="18" charset="0"/>
              </a:rPr>
              <a:t>les intervenants vieillissent aussi</a:t>
            </a:r>
            <a:endParaRPr lang="fr-FR"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fr-FR" sz="1100" dirty="0">
                <a:effectLst/>
                <a:latin typeface="Calibri" panose="020F0502020204030204" pitchFamily="34" charset="0"/>
                <a:ea typeface="Times New Roman" panose="02020603050405020304" pitchFamily="18" charset="0"/>
              </a:rPr>
              <a:t>beaucoup de turn-over</a:t>
            </a:r>
            <a:endParaRPr lang="fr-FR"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fr-FR" sz="1100" dirty="0">
                <a:effectLst/>
                <a:latin typeface="Calibri" panose="020F0502020204030204" pitchFamily="34" charset="0"/>
                <a:ea typeface="Times New Roman" panose="02020603050405020304" pitchFamily="18" charset="0"/>
              </a:rPr>
              <a:t>…</a:t>
            </a:r>
            <a:endParaRPr lang="fr-FR" sz="1100" dirty="0">
              <a:effectLst/>
              <a:latin typeface="Calibri" panose="020F0502020204030204" pitchFamily="34" charset="0"/>
              <a:ea typeface="Calibri" panose="020F0502020204030204" pitchFamily="34" charset="0"/>
            </a:endParaRPr>
          </a:p>
          <a:p>
            <a:pPr marL="342900" lvl="0" indent="-342900">
              <a:buFont typeface="Wingdings" panose="05000000000000000000" pitchFamily="2" charset="2"/>
              <a:buChar char=""/>
            </a:pPr>
            <a:r>
              <a:rPr lang="fr-FR" sz="1100" dirty="0">
                <a:effectLst/>
                <a:latin typeface="Calibri" panose="020F0502020204030204" pitchFamily="34" charset="0"/>
                <a:ea typeface="Times New Roman" panose="02020603050405020304" pitchFamily="18" charset="0"/>
                <a:cs typeface="Times New Roman" panose="02020603050405020304" pitchFamily="18" charset="0"/>
              </a:rPr>
              <a:t>La pérennité économique des structures compte tenu de leur modèle de financement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7707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41</a:t>
            </a:fld>
            <a:endParaRPr lang="fr-FR"/>
          </a:p>
        </p:txBody>
      </p:sp>
      <p:grpSp>
        <p:nvGrpSpPr>
          <p:cNvPr id="20" name="Groupe 19">
            <a:extLst>
              <a:ext uri="{FF2B5EF4-FFF2-40B4-BE49-F238E27FC236}">
                <a16:creationId xmlns:a16="http://schemas.microsoft.com/office/drawing/2014/main" id="{8787239F-0ADC-2745-8346-5E1A62D574D3}"/>
              </a:ext>
            </a:extLst>
          </p:cNvPr>
          <p:cNvGrpSpPr/>
          <p:nvPr/>
        </p:nvGrpSpPr>
        <p:grpSpPr>
          <a:xfrm>
            <a:off x="171026" y="1290619"/>
            <a:ext cx="2812204" cy="5178763"/>
            <a:chOff x="1272134" y="1921733"/>
            <a:chExt cx="4332800" cy="4698079"/>
          </a:xfrm>
        </p:grpSpPr>
        <p:sp>
          <p:nvSpPr>
            <p:cNvPr id="21" name="ZoneTexte 20">
              <a:extLst>
                <a:ext uri="{FF2B5EF4-FFF2-40B4-BE49-F238E27FC236}">
                  <a16:creationId xmlns:a16="http://schemas.microsoft.com/office/drawing/2014/main" id="{2C88BE1F-E37D-634A-857B-A34135BC4D2C}"/>
                </a:ext>
              </a:extLst>
            </p:cNvPr>
            <p:cNvSpPr txBox="1"/>
            <p:nvPr/>
          </p:nvSpPr>
          <p:spPr>
            <a:xfrm>
              <a:off x="1272134" y="2252345"/>
              <a:ext cx="4332800" cy="4367467"/>
            </a:xfrm>
            <a:prstGeom prst="rect">
              <a:avLst/>
            </a:prstGeom>
            <a:solidFill>
              <a:schemeClr val="bg1"/>
            </a:solidFill>
          </p:spPr>
          <p:txBody>
            <a:bodyPr wrap="square" lIns="0" tIns="4680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8</a:t>
              </a:r>
              <a:r>
                <a:rPr lang="fr-FR" sz="1100" baseline="30000" dirty="0"/>
                <a:t>e</a:t>
              </a:r>
              <a:r>
                <a:rPr lang="fr-FR" sz="1100" dirty="0"/>
                <a:t> région pour les surfaces en eau</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9</a:t>
              </a:r>
              <a:r>
                <a:rPr lang="fr-FR" sz="1100" baseline="30000" dirty="0"/>
                <a:t>e</a:t>
              </a:r>
              <a:r>
                <a:rPr lang="fr-FR" sz="1100" dirty="0"/>
                <a:t> région pour ses zones humides</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p:txBody>
        </p:sp>
        <p:sp>
          <p:nvSpPr>
            <p:cNvPr id="22" name="ZoneTexte 21">
              <a:extLst>
                <a:ext uri="{FF2B5EF4-FFF2-40B4-BE49-F238E27FC236}">
                  <a16:creationId xmlns:a16="http://schemas.microsoft.com/office/drawing/2014/main" id="{678E74F4-28FE-F849-9187-B35AA10CE124}"/>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endParaRPr>
            </a:p>
          </p:txBody>
        </p:sp>
      </p:grpSp>
      <p:graphicFrame>
        <p:nvGraphicFramePr>
          <p:cNvPr id="30" name="Tableau 29">
            <a:extLst>
              <a:ext uri="{FF2B5EF4-FFF2-40B4-BE49-F238E27FC236}">
                <a16:creationId xmlns:a16="http://schemas.microsoft.com/office/drawing/2014/main" id="{80090848-DCCC-EF4B-A282-6FA7FECA7B3F}"/>
              </a:ext>
            </a:extLst>
          </p:cNvPr>
          <p:cNvGraphicFramePr>
            <a:graphicFrameLocks noGrp="1"/>
          </p:cNvGraphicFramePr>
          <p:nvPr>
            <p:extLst>
              <p:ext uri="{D42A27DB-BD31-4B8C-83A1-F6EECF244321}">
                <p14:modId xmlns:p14="http://schemas.microsoft.com/office/powerpoint/2010/main" val="294518802"/>
              </p:ext>
            </p:extLst>
          </p:nvPr>
        </p:nvGraphicFramePr>
        <p:xfrm>
          <a:off x="3268980" y="1305111"/>
          <a:ext cx="4171950" cy="778501"/>
        </p:xfrm>
        <a:graphic>
          <a:graphicData uri="http://schemas.openxmlformats.org/drawingml/2006/table">
            <a:tbl>
              <a:tblPr firstRow="1" firstCol="1" bandRow="1"/>
              <a:tblGrid>
                <a:gridCol w="2085975">
                  <a:extLst>
                    <a:ext uri="{9D8B030D-6E8A-4147-A177-3AD203B41FA5}">
                      <a16:colId xmlns:a16="http://schemas.microsoft.com/office/drawing/2014/main" val="2927450741"/>
                    </a:ext>
                  </a:extLst>
                </a:gridCol>
                <a:gridCol w="2085975">
                  <a:extLst>
                    <a:ext uri="{9D8B030D-6E8A-4147-A177-3AD203B41FA5}">
                      <a16:colId xmlns:a16="http://schemas.microsoft.com/office/drawing/2014/main" val="1004348677"/>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Forces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230694">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Les ressources en eau souterraines sont en bon état d’un point de vue quantitatif et qualitatif.</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 état inquiétant de nombre d’eaux superficielles (écologique, chimique, morphologique).</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extLst>
                  <a:ext uri="{0D108BD9-81ED-4DB2-BD59-A6C34878D82A}">
                    <a16:rowId xmlns:a16="http://schemas.microsoft.com/office/drawing/2014/main" val="248648041"/>
                  </a:ext>
                </a:extLst>
              </a:tr>
            </a:tbl>
          </a:graphicData>
        </a:graphic>
      </p:graphicFrame>
      <p:graphicFrame>
        <p:nvGraphicFramePr>
          <p:cNvPr id="33" name="Tableau 32">
            <a:extLst>
              <a:ext uri="{FF2B5EF4-FFF2-40B4-BE49-F238E27FC236}">
                <a16:creationId xmlns:a16="http://schemas.microsoft.com/office/drawing/2014/main" id="{F1590FB1-3B23-DA4A-BA69-5235737140D9}"/>
              </a:ext>
            </a:extLst>
          </p:cNvPr>
          <p:cNvGraphicFramePr>
            <a:graphicFrameLocks noGrp="1"/>
          </p:cNvGraphicFramePr>
          <p:nvPr>
            <p:extLst>
              <p:ext uri="{D42A27DB-BD31-4B8C-83A1-F6EECF244321}">
                <p14:modId xmlns:p14="http://schemas.microsoft.com/office/powerpoint/2010/main" val="3706047563"/>
              </p:ext>
            </p:extLst>
          </p:nvPr>
        </p:nvGraphicFramePr>
        <p:xfrm>
          <a:off x="3268980" y="3041096"/>
          <a:ext cx="4171950" cy="1219191"/>
        </p:xfrm>
        <a:graphic>
          <a:graphicData uri="http://schemas.openxmlformats.org/drawingml/2006/table">
            <a:tbl>
              <a:tblPr firstRow="1" firstCol="1" bandRow="1"/>
              <a:tblGrid>
                <a:gridCol w="2085975">
                  <a:extLst>
                    <a:ext uri="{9D8B030D-6E8A-4147-A177-3AD203B41FA5}">
                      <a16:colId xmlns:a16="http://schemas.microsoft.com/office/drawing/2014/main" val="3846492149"/>
                    </a:ext>
                  </a:extLst>
                </a:gridCol>
                <a:gridCol w="2085975">
                  <a:extLst>
                    <a:ext uri="{9D8B030D-6E8A-4147-A177-3AD203B41FA5}">
                      <a16:colId xmlns:a16="http://schemas.microsoft.com/office/drawing/2014/main" val="2070262005"/>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Opportunités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Menaces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FF3737"/>
                    </a:solidFill>
                  </a:tcPr>
                </a:tc>
                <a:extLst>
                  <a:ext uri="{0D108BD9-81ED-4DB2-BD59-A6C34878D82A}">
                    <a16:rowId xmlns:a16="http://schemas.microsoft.com/office/drawing/2014/main" val="525585772"/>
                  </a:ext>
                </a:extLst>
              </a:tr>
              <a:tr h="160807">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 réseau de voies d’eau important, atout touristique et commercial.</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directives européennes qui définissent le cadre pour la préservation des ressources en eau et des milieux aquatiques.</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Des besoins conséquents d’eau douce qui témoignent de l’importance de préserver les milieux aquatiques.</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4909756"/>
                  </a:ext>
                </a:extLst>
              </a:tr>
            </a:tbl>
          </a:graphicData>
        </a:graphic>
      </p:graphicFrame>
      <p:grpSp>
        <p:nvGrpSpPr>
          <p:cNvPr id="36" name="Groupe 35">
            <a:extLst>
              <a:ext uri="{FF2B5EF4-FFF2-40B4-BE49-F238E27FC236}">
                <a16:creationId xmlns:a16="http://schemas.microsoft.com/office/drawing/2014/main" id="{5657B7F2-E58D-D144-BCE3-9627DFA2C3E3}"/>
              </a:ext>
            </a:extLst>
          </p:cNvPr>
          <p:cNvGrpSpPr/>
          <p:nvPr/>
        </p:nvGrpSpPr>
        <p:grpSpPr>
          <a:xfrm>
            <a:off x="7680536" y="1290619"/>
            <a:ext cx="2812204" cy="5178763"/>
            <a:chOff x="1272134" y="1921733"/>
            <a:chExt cx="4332800" cy="4698079"/>
          </a:xfrm>
        </p:grpSpPr>
        <p:sp>
          <p:nvSpPr>
            <p:cNvPr id="37" name="ZoneTexte 36">
              <a:extLst>
                <a:ext uri="{FF2B5EF4-FFF2-40B4-BE49-F238E27FC236}">
                  <a16:creationId xmlns:a16="http://schemas.microsoft.com/office/drawing/2014/main" id="{5CEE3432-FAB9-E244-B91D-79F1494BF8F5}"/>
                </a:ext>
              </a:extLst>
            </p:cNvPr>
            <p:cNvSpPr txBox="1"/>
            <p:nvPr/>
          </p:nvSpPr>
          <p:spPr>
            <a:xfrm>
              <a:off x="1272134" y="2252345"/>
              <a:ext cx="4332800" cy="4367467"/>
            </a:xfrm>
            <a:prstGeom prst="rect">
              <a:avLst/>
            </a:prstGeom>
            <a:solidFill>
              <a:schemeClr val="bg1"/>
            </a:solidFill>
          </p:spPr>
          <p:txBody>
            <a:bodyPr wrap="square" lIns="0" tIns="4680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endParaRPr lang="fr-FR" sz="1300"/>
            </a:p>
          </p:txBody>
        </p:sp>
        <p:sp>
          <p:nvSpPr>
            <p:cNvPr id="38" name="ZoneTexte 37">
              <a:extLst>
                <a:ext uri="{FF2B5EF4-FFF2-40B4-BE49-F238E27FC236}">
                  <a16:creationId xmlns:a16="http://schemas.microsoft.com/office/drawing/2014/main" id="{70952F23-C6EC-7547-B8A0-C4808A90BAF3}"/>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Enjeux, questionnements</a:t>
              </a:r>
              <a:endParaRPr lang="fr-FR" sz="1400">
                <a:solidFill>
                  <a:srgbClr val="788F9B"/>
                </a:solidFill>
                <a:latin typeface="+mj-lt"/>
              </a:endParaRPr>
            </a:p>
          </p:txBody>
        </p:sp>
      </p:grpSp>
      <p:sp>
        <p:nvSpPr>
          <p:cNvPr id="17" name="Espace réservé du pied de page 3">
            <a:extLst>
              <a:ext uri="{FF2B5EF4-FFF2-40B4-BE49-F238E27FC236}">
                <a16:creationId xmlns:a16="http://schemas.microsoft.com/office/drawing/2014/main" id="{EE5D1A7E-E3D6-4A45-8635-453285128AE5}"/>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sp>
        <p:nvSpPr>
          <p:cNvPr id="14" name="ZoneTexte 13">
            <a:extLst>
              <a:ext uri="{FF2B5EF4-FFF2-40B4-BE49-F238E27FC236}">
                <a16:creationId xmlns:a16="http://schemas.microsoft.com/office/drawing/2014/main" id="{D55E6539-19E8-4562-9EB8-609A32AAF077}"/>
              </a:ext>
            </a:extLst>
          </p:cNvPr>
          <p:cNvSpPr txBox="1"/>
          <p:nvPr/>
        </p:nvSpPr>
        <p:spPr>
          <a:xfrm>
            <a:off x="171026" y="535403"/>
            <a:ext cx="857674" cy="400110"/>
          </a:xfrm>
          <a:prstGeom prst="rect">
            <a:avLst/>
          </a:prstGeom>
          <a:solidFill>
            <a:srgbClr val="C740FF"/>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de proximité</a:t>
            </a:r>
          </a:p>
        </p:txBody>
      </p:sp>
      <p:sp>
        <p:nvSpPr>
          <p:cNvPr id="15" name="ZoneTexte 14">
            <a:extLst>
              <a:ext uri="{FF2B5EF4-FFF2-40B4-BE49-F238E27FC236}">
                <a16:creationId xmlns:a16="http://schemas.microsoft.com/office/drawing/2014/main" id="{2631F05E-2849-4888-ABF0-43CF2581CAC0}"/>
              </a:ext>
            </a:extLst>
          </p:cNvPr>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E</a:t>
            </a:r>
            <a:r>
              <a:rPr lang="fr-FR" sz="4200" spc="-165">
                <a:solidFill>
                  <a:srgbClr val="465A64"/>
                </a:solidFill>
                <a:latin typeface="+mj-lt"/>
              </a:rPr>
              <a:t>au, déchets, transports, production d’énergie locale </a:t>
            </a:r>
            <a:r>
              <a:rPr lang="fr-FR" sz="2400" spc="-165">
                <a:solidFill>
                  <a:srgbClr val="465A64"/>
                </a:solidFill>
              </a:rPr>
              <a:t>–</a:t>
            </a:r>
            <a:r>
              <a:rPr lang="fr-FR" sz="2400" spc="-165">
                <a:solidFill>
                  <a:srgbClr val="465A64"/>
                </a:solidFill>
                <a:latin typeface="+mj-lt"/>
              </a:rPr>
              <a:t> Eau</a:t>
            </a:r>
          </a:p>
        </p:txBody>
      </p:sp>
    </p:spTree>
    <p:extLst>
      <p:ext uri="{BB962C8B-B14F-4D97-AF65-F5344CB8AC3E}">
        <p14:creationId xmlns:p14="http://schemas.microsoft.com/office/powerpoint/2010/main" val="2385433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42</a:t>
            </a:fld>
            <a:endParaRPr lang="fr-FR"/>
          </a:p>
        </p:txBody>
      </p:sp>
      <p:grpSp>
        <p:nvGrpSpPr>
          <p:cNvPr id="20" name="Groupe 19">
            <a:extLst>
              <a:ext uri="{FF2B5EF4-FFF2-40B4-BE49-F238E27FC236}">
                <a16:creationId xmlns:a16="http://schemas.microsoft.com/office/drawing/2014/main" id="{8787239F-0ADC-2745-8346-5E1A62D574D3}"/>
              </a:ext>
            </a:extLst>
          </p:cNvPr>
          <p:cNvGrpSpPr/>
          <p:nvPr/>
        </p:nvGrpSpPr>
        <p:grpSpPr>
          <a:xfrm>
            <a:off x="5805470" y="735458"/>
            <a:ext cx="4830743" cy="2771600"/>
            <a:chOff x="1272134" y="1921733"/>
            <a:chExt cx="4332800" cy="2514345"/>
          </a:xfrm>
        </p:grpSpPr>
        <p:sp>
          <p:nvSpPr>
            <p:cNvPr id="21" name="ZoneTexte 20">
              <a:extLst>
                <a:ext uri="{FF2B5EF4-FFF2-40B4-BE49-F238E27FC236}">
                  <a16:creationId xmlns:a16="http://schemas.microsoft.com/office/drawing/2014/main" id="{2C88BE1F-E37D-634A-857B-A34135BC4D2C}"/>
                </a:ext>
              </a:extLst>
            </p:cNvPr>
            <p:cNvSpPr txBox="1"/>
            <p:nvPr/>
          </p:nvSpPr>
          <p:spPr>
            <a:xfrm>
              <a:off x="1272134" y="2252345"/>
              <a:ext cx="4332800" cy="2183733"/>
            </a:xfrm>
            <a:prstGeom prst="rect">
              <a:avLst/>
            </a:prstGeom>
            <a:solidFill>
              <a:schemeClr val="bg1"/>
            </a:solidFill>
          </p:spPr>
          <p:txBody>
            <a:bodyPr wrap="square" lIns="0" tIns="4680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30%</a:t>
              </a:r>
              <a:r>
                <a:rPr lang="fr-FR" sz="1100" dirty="0"/>
                <a:t> de la population régionale est concernée par une </a:t>
              </a:r>
              <a:r>
                <a:rPr lang="fr-FR" sz="1100" b="1" dirty="0"/>
                <a:t>tarification incitative : 2</a:t>
              </a:r>
              <a:r>
                <a:rPr lang="fr-FR" sz="1100" b="1" baseline="30000" dirty="0"/>
                <a:t>e</a:t>
              </a:r>
              <a:r>
                <a:rPr lang="fr-FR" sz="1100" b="1" dirty="0"/>
                <a:t> région française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13 territoires lauréats des appels à projets nationaux « </a:t>
              </a:r>
              <a:r>
                <a:rPr lang="fr-FR" sz="1100" b="1" dirty="0"/>
                <a:t>zéro déchet, zéro gaspillage </a:t>
              </a:r>
              <a:r>
                <a:rPr lang="fr-FR" sz="1100" dirty="0"/>
                <a:t>» : </a:t>
              </a:r>
              <a:r>
                <a:rPr lang="fr-FR" sz="1100" b="1" dirty="0"/>
                <a:t>54% </a:t>
              </a:r>
              <a:r>
                <a:rPr lang="fr-FR" sz="1100" dirty="0"/>
                <a:t>de la population</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463</a:t>
              </a:r>
              <a:r>
                <a:rPr lang="fr-FR" sz="1100" dirty="0"/>
                <a:t> structures de </a:t>
              </a:r>
              <a:r>
                <a:rPr lang="fr-FR" sz="1100" b="1" dirty="0"/>
                <a:t>réemploi/réutilisation, </a:t>
              </a:r>
              <a:r>
                <a:rPr lang="fr-FR" sz="1100" dirty="0"/>
                <a:t>intégrant les acteurs de l’ESS</a:t>
              </a:r>
            </a:p>
            <a:p>
              <a:pPr marL="11113">
                <a:lnSpc>
                  <a:spcPct val="75000"/>
                </a:lnSpc>
                <a:spcBef>
                  <a:spcPts val="200"/>
                </a:spcBef>
                <a:spcAft>
                  <a:spcPts val="300"/>
                </a:spcAft>
                <a:buClr>
                  <a:srgbClr val="FFD83A"/>
                </a:buCl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Une </a:t>
              </a:r>
              <a:r>
                <a:rPr lang="fr-FR" sz="1100" b="1" dirty="0"/>
                <a:t>production de DMA </a:t>
              </a:r>
              <a:r>
                <a:rPr lang="fr-FR" sz="1100" dirty="0"/>
                <a:t>bien en dessous de la moyenne nationale : </a:t>
              </a:r>
              <a:r>
                <a:rPr lang="fr-FR" sz="1100" b="1" dirty="0"/>
                <a:t>541</a:t>
              </a:r>
              <a:r>
                <a:rPr lang="fr-FR" sz="1100" dirty="0"/>
                <a:t> kg/</a:t>
              </a:r>
              <a:r>
                <a:rPr lang="fr-FR" sz="1100" dirty="0" err="1"/>
                <a:t>hab</a:t>
              </a:r>
              <a:r>
                <a:rPr lang="fr-FR" sz="1100" dirty="0"/>
                <a:t>/an en 2017 (France : </a:t>
              </a:r>
              <a:r>
                <a:rPr lang="fr-FR" sz="1100" b="1" dirty="0"/>
                <a:t>580</a:t>
              </a:r>
              <a:r>
                <a:rPr lang="fr-FR" sz="1100" dirty="0"/>
                <a:t> kg)</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Une </a:t>
              </a:r>
              <a:r>
                <a:rPr lang="fr-FR" sz="1100" b="1" dirty="0"/>
                <a:t>production d’</a:t>
              </a:r>
              <a:r>
                <a:rPr lang="fr-FR" sz="1100" b="1" dirty="0" err="1"/>
                <a:t>OMr</a:t>
              </a:r>
              <a:r>
                <a:rPr lang="fr-FR" sz="1100" b="1" dirty="0"/>
                <a:t> </a:t>
              </a:r>
              <a:r>
                <a:rPr lang="fr-FR" sz="1100" dirty="0"/>
                <a:t>réduite de façon conséquente depuis 2010 : </a:t>
              </a:r>
              <a:r>
                <a:rPr lang="fr-FR" sz="1100" b="1" dirty="0"/>
                <a:t>Podium des régions françaises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Des variations territoriales : la </a:t>
              </a:r>
              <a:r>
                <a:rPr lang="fr-FR" sz="1100" b="1" dirty="0"/>
                <a:t>Haute-Saône</a:t>
              </a:r>
              <a:r>
                <a:rPr lang="fr-FR" sz="1100" dirty="0"/>
                <a:t> et le </a:t>
              </a:r>
              <a:r>
                <a:rPr lang="fr-FR" sz="1100" b="1" dirty="0"/>
                <a:t>Doubs</a:t>
              </a:r>
              <a:r>
                <a:rPr lang="fr-FR" sz="1100" dirty="0"/>
                <a:t> présentent les plus fortes baisses de DMA entre 2010 et 2017 alors que l’</a:t>
              </a:r>
              <a:r>
                <a:rPr lang="fr-FR" sz="1100" b="1" dirty="0"/>
                <a:t>Yonne</a:t>
              </a:r>
              <a:r>
                <a:rPr lang="fr-FR" sz="1100" dirty="0"/>
                <a:t> connait une hausse des DMA.</a:t>
              </a:r>
            </a:p>
            <a:p>
              <a:pPr marL="11113">
                <a:lnSpc>
                  <a:spcPct val="75000"/>
                </a:lnSpc>
                <a:spcBef>
                  <a:spcPts val="200"/>
                </a:spcBef>
                <a:spcAft>
                  <a:spcPts val="300"/>
                </a:spcAft>
                <a:buClr>
                  <a:srgbClr val="FFD83A"/>
                </a:buClr>
              </a:pPr>
              <a:endParaRPr lang="fr-FR" sz="1100" dirty="0"/>
            </a:p>
          </p:txBody>
        </p:sp>
        <p:sp>
          <p:nvSpPr>
            <p:cNvPr id="22" name="ZoneTexte 21">
              <a:extLst>
                <a:ext uri="{FF2B5EF4-FFF2-40B4-BE49-F238E27FC236}">
                  <a16:creationId xmlns:a16="http://schemas.microsoft.com/office/drawing/2014/main" id="{678E74F4-28FE-F849-9187-B35AA10CE124}"/>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endParaRPr>
            </a:p>
          </p:txBody>
        </p:sp>
      </p:grpSp>
      <p:sp>
        <p:nvSpPr>
          <p:cNvPr id="14" name="ZoneTexte 13">
            <a:extLst>
              <a:ext uri="{FF2B5EF4-FFF2-40B4-BE49-F238E27FC236}">
                <a16:creationId xmlns:a16="http://schemas.microsoft.com/office/drawing/2014/main" id="{D55E6539-19E8-4562-9EB8-609A32AAF077}"/>
              </a:ext>
            </a:extLst>
          </p:cNvPr>
          <p:cNvSpPr txBox="1"/>
          <p:nvPr/>
        </p:nvSpPr>
        <p:spPr>
          <a:xfrm>
            <a:off x="171026" y="535403"/>
            <a:ext cx="857674" cy="400110"/>
          </a:xfrm>
          <a:prstGeom prst="rect">
            <a:avLst/>
          </a:prstGeom>
          <a:solidFill>
            <a:srgbClr val="C740FF"/>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de proximité</a:t>
            </a:r>
          </a:p>
        </p:txBody>
      </p:sp>
      <p:sp>
        <p:nvSpPr>
          <p:cNvPr id="23" name="Espace réservé du pied de page 3">
            <a:extLst>
              <a:ext uri="{FF2B5EF4-FFF2-40B4-BE49-F238E27FC236}">
                <a16:creationId xmlns:a16="http://schemas.microsoft.com/office/drawing/2014/main" id="{6FC25E77-878A-DD44-8C73-6825723D27F8}"/>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sp>
        <p:nvSpPr>
          <p:cNvPr id="24" name="ZoneTexte 23">
            <a:extLst>
              <a:ext uri="{FF2B5EF4-FFF2-40B4-BE49-F238E27FC236}">
                <a16:creationId xmlns:a16="http://schemas.microsoft.com/office/drawing/2014/main" id="{5FD8F611-3200-48F4-960F-B9B428A75192}"/>
              </a:ext>
            </a:extLst>
          </p:cNvPr>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E</a:t>
            </a:r>
            <a:r>
              <a:rPr lang="fr-FR" sz="4200" spc="-165">
                <a:solidFill>
                  <a:srgbClr val="465A64"/>
                </a:solidFill>
                <a:latin typeface="+mj-lt"/>
              </a:rPr>
              <a:t>au, déchets, transports, production d’énergie locale </a:t>
            </a:r>
            <a:r>
              <a:rPr lang="fr-FR" sz="2400" spc="-165">
                <a:solidFill>
                  <a:srgbClr val="465A64"/>
                </a:solidFill>
              </a:rPr>
              <a:t>–</a:t>
            </a:r>
            <a:r>
              <a:rPr lang="fr-FR" sz="2400" spc="-165">
                <a:solidFill>
                  <a:srgbClr val="465A64"/>
                </a:solidFill>
                <a:latin typeface="+mj-lt"/>
              </a:rPr>
              <a:t> Déchets</a:t>
            </a:r>
          </a:p>
        </p:txBody>
      </p:sp>
      <p:grpSp>
        <p:nvGrpSpPr>
          <p:cNvPr id="13" name="Groupe 12">
            <a:extLst>
              <a:ext uri="{FF2B5EF4-FFF2-40B4-BE49-F238E27FC236}">
                <a16:creationId xmlns:a16="http://schemas.microsoft.com/office/drawing/2014/main" id="{5657B7F2-E58D-D144-BCE3-9627DFA2C3E3}"/>
              </a:ext>
            </a:extLst>
          </p:cNvPr>
          <p:cNvGrpSpPr/>
          <p:nvPr/>
        </p:nvGrpSpPr>
        <p:grpSpPr>
          <a:xfrm>
            <a:off x="5725374" y="3325397"/>
            <a:ext cx="4938377" cy="3575133"/>
            <a:chOff x="1272134" y="1921734"/>
            <a:chExt cx="4332800" cy="3108771"/>
          </a:xfrm>
        </p:grpSpPr>
        <p:sp>
          <p:nvSpPr>
            <p:cNvPr id="15" name="ZoneTexte 14">
              <a:extLst>
                <a:ext uri="{FF2B5EF4-FFF2-40B4-BE49-F238E27FC236}">
                  <a16:creationId xmlns:a16="http://schemas.microsoft.com/office/drawing/2014/main" id="{5CEE3432-FAB9-E244-B91D-79F1494BF8F5}"/>
                </a:ext>
              </a:extLst>
            </p:cNvPr>
            <p:cNvSpPr txBox="1"/>
            <p:nvPr/>
          </p:nvSpPr>
          <p:spPr>
            <a:xfrm>
              <a:off x="1272134" y="2252345"/>
              <a:ext cx="4332800" cy="2778160"/>
            </a:xfrm>
            <a:prstGeom prst="rect">
              <a:avLst/>
            </a:prstGeom>
            <a:solidFill>
              <a:schemeClr val="bg1"/>
            </a:solidFill>
          </p:spPr>
          <p:txBody>
            <a:bodyPr wrap="square" lIns="0" tIns="46800" rIns="0" rtlCol="0">
              <a:noAutofit/>
            </a:bodyPr>
            <a:lstStyle/>
            <a:p>
              <a:pPr marL="11113">
                <a:lnSpc>
                  <a:spcPct val="75000"/>
                </a:lnSpc>
                <a:spcBef>
                  <a:spcPts val="200"/>
                </a:spcBef>
                <a:spcAft>
                  <a:spcPts val="300"/>
                </a:spcAft>
                <a:buClr>
                  <a:srgbClr val="FFD83A"/>
                </a:buClr>
              </a:pPr>
              <a:r>
                <a:rPr lang="fr-FR" sz="1100" b="1" dirty="0"/>
                <a:t>SRADDET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La prévention des déchets, un levier essentiel pour réduire les pressions que font peser nos modes de production et de consommation sur les ressources.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Diminuer, recycler et valoriser au mieux les déchets ménagers (notamment les biodéchets), les déchets issus des activités économiques et du BTP (contrats de filières...) dangereux et non dangereux.</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Tendre vers une région zéro déchet d’ici 2050</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L’organisation du traitement des déchets et du stockage en dernier lieu doit se raisonner dans des installations respectueuses de l’environnement au plus près des lieux de production afin de limiter les déplacements.</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1113">
                <a:lnSpc>
                  <a:spcPct val="75000"/>
                </a:lnSpc>
                <a:spcBef>
                  <a:spcPts val="200"/>
                </a:spcBef>
                <a:spcAft>
                  <a:spcPts val="300"/>
                </a:spcAft>
                <a:buClr>
                  <a:srgbClr val="FFD83A"/>
                </a:buClr>
              </a:pPr>
              <a:r>
                <a:rPr lang="fr-FR" sz="1100" b="1" dirty="0"/>
                <a:t>Autres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Mettre en place des actions globales de prévention portant sur la totalité des déchets et plus seulement les </a:t>
              </a:r>
              <a:r>
                <a:rPr lang="fr-FR" sz="1100" dirty="0" err="1"/>
                <a:t>OMr</a:t>
              </a:r>
              <a:r>
                <a:rPr lang="fr-FR" sz="1100" dirty="0"/>
                <a:t>.</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Réduire les déchets issus d’activités économiques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Des signaux ont montré que durant les périodes de confinement, certains comportements récents ont été accélérés : e-commerce, livraison à domicile, usage unique… Ces comportements engendrent des déchets d’emballage en volumes supérieurs. Ces tendances perdureront-elles à la crise ?</a:t>
              </a:r>
            </a:p>
            <a:p>
              <a:pPr marL="134938" indent="-123825">
                <a:lnSpc>
                  <a:spcPct val="90000"/>
                </a:lnSpc>
                <a:spcBef>
                  <a:spcPts val="200"/>
                </a:spcBef>
                <a:spcAft>
                  <a:spcPts val="900"/>
                </a:spcAft>
                <a:buClr>
                  <a:srgbClr val="FFD83A"/>
                </a:buClr>
                <a:buFont typeface="Arial" panose="020B0604020202020204" pitchFamily="34" charset="0"/>
                <a:buChar char="•"/>
              </a:pPr>
              <a:endParaRPr lang="fr-FR" sz="1100" dirty="0"/>
            </a:p>
          </p:txBody>
        </p:sp>
        <p:sp>
          <p:nvSpPr>
            <p:cNvPr id="17" name="ZoneTexte 16">
              <a:extLst>
                <a:ext uri="{FF2B5EF4-FFF2-40B4-BE49-F238E27FC236}">
                  <a16:creationId xmlns:a16="http://schemas.microsoft.com/office/drawing/2014/main" id="{70952F23-C6EC-7547-B8A0-C4808A90BAF3}"/>
                </a:ext>
              </a:extLst>
            </p:cNvPr>
            <p:cNvSpPr txBox="1"/>
            <p:nvPr/>
          </p:nvSpPr>
          <p:spPr>
            <a:xfrm>
              <a:off x="1272134" y="1921734"/>
              <a:ext cx="4332800" cy="279210"/>
            </a:xfrm>
            <a:prstGeom prst="rect">
              <a:avLst/>
            </a:prstGeom>
            <a:solidFill>
              <a:srgbClr val="FFD83A"/>
            </a:solidFill>
          </p:spPr>
          <p:txBody>
            <a:bodyPr wrap="square" rtlCol="0">
              <a:spAutoFit/>
            </a:bodyPr>
            <a:lstStyle/>
            <a:p>
              <a:pPr algn="just"/>
              <a:r>
                <a:rPr lang="fr-FR" sz="1400" b="1">
                  <a:solidFill>
                    <a:srgbClr val="263338"/>
                  </a:solidFill>
                </a:rPr>
                <a:t>Enjeux, questionnements</a:t>
              </a:r>
              <a:endParaRPr lang="fr-FR" sz="1400">
                <a:solidFill>
                  <a:srgbClr val="788F9B"/>
                </a:solidFill>
                <a:latin typeface="+mj-lt"/>
              </a:endParaRPr>
            </a:p>
          </p:txBody>
        </p:sp>
      </p:grpSp>
      <p:graphicFrame>
        <p:nvGraphicFramePr>
          <p:cNvPr id="12" name="Tableau 11">
            <a:extLst>
              <a:ext uri="{FF2B5EF4-FFF2-40B4-BE49-F238E27FC236}">
                <a16:creationId xmlns:a16="http://schemas.microsoft.com/office/drawing/2014/main" id="{43711B6D-63DC-4153-9860-BE0448F79830}"/>
              </a:ext>
            </a:extLst>
          </p:cNvPr>
          <p:cNvGraphicFramePr>
            <a:graphicFrameLocks noGrp="1"/>
          </p:cNvGraphicFramePr>
          <p:nvPr>
            <p:extLst>
              <p:ext uri="{D42A27DB-BD31-4B8C-83A1-F6EECF244321}">
                <p14:modId xmlns:p14="http://schemas.microsoft.com/office/powerpoint/2010/main" val="1582009309"/>
              </p:ext>
            </p:extLst>
          </p:nvPr>
        </p:nvGraphicFramePr>
        <p:xfrm>
          <a:off x="226535" y="1266934"/>
          <a:ext cx="4934110" cy="3479410"/>
        </p:xfrm>
        <a:graphic>
          <a:graphicData uri="http://schemas.openxmlformats.org/drawingml/2006/table">
            <a:tbl>
              <a:tblPr firstRow="1" firstCol="1" bandRow="1"/>
              <a:tblGrid>
                <a:gridCol w="2477319">
                  <a:extLst>
                    <a:ext uri="{9D8B030D-6E8A-4147-A177-3AD203B41FA5}">
                      <a16:colId xmlns:a16="http://schemas.microsoft.com/office/drawing/2014/main" val="2927450741"/>
                    </a:ext>
                  </a:extLst>
                </a:gridCol>
                <a:gridCol w="2456791">
                  <a:extLst>
                    <a:ext uri="{9D8B030D-6E8A-4147-A177-3AD203B41FA5}">
                      <a16:colId xmlns:a16="http://schemas.microsoft.com/office/drawing/2014/main" val="1004348677"/>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Forces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230694">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La production d’</a:t>
                      </a:r>
                      <a:r>
                        <a:rPr lang="fr-FR" sz="1100" kern="1200" dirty="0" err="1">
                          <a:solidFill>
                            <a:schemeClr val="tx1"/>
                          </a:solidFill>
                          <a:latin typeface="+mn-lt"/>
                          <a:ea typeface="+mn-ea"/>
                          <a:cs typeface="+mn-cs"/>
                        </a:rPr>
                        <a:t>OMr</a:t>
                      </a:r>
                      <a:r>
                        <a:rPr lang="fr-FR" sz="1100" kern="1200" dirty="0">
                          <a:solidFill>
                            <a:schemeClr val="tx1"/>
                          </a:solidFill>
                          <a:latin typeface="+mn-lt"/>
                          <a:ea typeface="+mn-ea"/>
                          <a:cs typeface="+mn-cs"/>
                        </a:rPr>
                        <a:t> a été réduite de façon conséquente : une des trois régions les plus performantes en France.</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Deuxième région française en termes de part de population concernée par une tarification incitative effective.</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Sur le podium des régions produisant le moins de DMA en France.</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résultats supérieurs au national et aux objectifs fixés par la loi dans le cadre des filières à responsabilité élargie du producteur</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Une application volontariste des expérimentations et des dispositifs d’économie circulaire en région (ex : ZDZG) : 54 % de la population est concernée par la démarche ZDZG.</a:t>
                      </a:r>
                    </a:p>
                    <a:p>
                      <a:pPr marL="134938" marR="0" lvl="0" indent="-123825" algn="l" defTabSz="457200" rtl="0" eaLnBrk="1" fontAlgn="auto" latinLnBrk="0" hangingPunct="1">
                        <a:lnSpc>
                          <a:spcPct val="75000"/>
                        </a:lnSpc>
                        <a:spcBef>
                          <a:spcPts val="200"/>
                        </a:spcBef>
                        <a:spcAft>
                          <a:spcPts val="300"/>
                        </a:spcAft>
                        <a:buClr>
                          <a:schemeClr val="accent6"/>
                        </a:buClr>
                        <a:buSzTx/>
                        <a:buFont typeface="Arial" panose="020B0604020202020204" pitchFamily="34" charset="0"/>
                        <a:buChar char="•"/>
                        <a:tabLst/>
                        <a:defRPr/>
                      </a:pPr>
                      <a:r>
                        <a:rPr lang="fr-FR" sz="1100" kern="1200" dirty="0">
                          <a:solidFill>
                            <a:schemeClr val="tx1"/>
                          </a:solidFill>
                          <a:latin typeface="+mn-lt"/>
                          <a:ea typeface="+mn-ea"/>
                          <a:cs typeface="+mn-cs"/>
                        </a:rPr>
                        <a:t>Nombreux exemples de réussite des politiques locales : de prévention (traitement différencié des déchets), de prise de conscience par les entreprises.</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Des difficultés pour réduire les quantités collectées par habitant afin atteindre les objectifs nationaux</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 rythme de diminution des DMA en dessous de celui attendu</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Seulement 28 % de déchets dangereux traités valorisés (recyclage, régénération, combustible solide de substitution)</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endParaRPr lang="fr-FR" sz="1100" kern="1200" dirty="0">
                        <a:solidFill>
                          <a:schemeClr val="tx1"/>
                        </a:solidFill>
                        <a:latin typeface="+mn-lt"/>
                        <a:ea typeface="+mn-ea"/>
                        <a:cs typeface="+mn-cs"/>
                      </a:endParaRP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extLst>
                  <a:ext uri="{0D108BD9-81ED-4DB2-BD59-A6C34878D82A}">
                    <a16:rowId xmlns:a16="http://schemas.microsoft.com/office/drawing/2014/main" val="248648041"/>
                  </a:ext>
                </a:extLst>
              </a:tr>
            </a:tbl>
          </a:graphicData>
        </a:graphic>
      </p:graphicFrame>
      <p:graphicFrame>
        <p:nvGraphicFramePr>
          <p:cNvPr id="18" name="Tableau 17">
            <a:extLst>
              <a:ext uri="{FF2B5EF4-FFF2-40B4-BE49-F238E27FC236}">
                <a16:creationId xmlns:a16="http://schemas.microsoft.com/office/drawing/2014/main" id="{2E0ACDFE-2072-4D90-BE0A-55C6AB9B5AE6}"/>
              </a:ext>
            </a:extLst>
          </p:cNvPr>
          <p:cNvGraphicFramePr>
            <a:graphicFrameLocks noGrp="1"/>
          </p:cNvGraphicFramePr>
          <p:nvPr>
            <p:extLst>
              <p:ext uri="{D42A27DB-BD31-4B8C-83A1-F6EECF244321}">
                <p14:modId xmlns:p14="http://schemas.microsoft.com/office/powerpoint/2010/main" val="1857258146"/>
              </p:ext>
            </p:extLst>
          </p:nvPr>
        </p:nvGraphicFramePr>
        <p:xfrm>
          <a:off x="226535" y="5258577"/>
          <a:ext cx="4934110" cy="1288660"/>
        </p:xfrm>
        <a:graphic>
          <a:graphicData uri="http://schemas.openxmlformats.org/drawingml/2006/table">
            <a:tbl>
              <a:tblPr firstRow="1" firstCol="1" bandRow="1"/>
              <a:tblGrid>
                <a:gridCol w="2477319">
                  <a:extLst>
                    <a:ext uri="{9D8B030D-6E8A-4147-A177-3AD203B41FA5}">
                      <a16:colId xmlns:a16="http://schemas.microsoft.com/office/drawing/2014/main" val="3846492149"/>
                    </a:ext>
                  </a:extLst>
                </a:gridCol>
                <a:gridCol w="2456791">
                  <a:extLst>
                    <a:ext uri="{9D8B030D-6E8A-4147-A177-3AD203B41FA5}">
                      <a16:colId xmlns:a16="http://schemas.microsoft.com/office/drawing/2014/main" val="2070262005"/>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Opportunités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Menaces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FF3737"/>
                    </a:solidFill>
                  </a:tcPr>
                </a:tc>
                <a:extLst>
                  <a:ext uri="{0D108BD9-81ED-4DB2-BD59-A6C34878D82A}">
                    <a16:rowId xmlns:a16="http://schemas.microsoft.com/office/drawing/2014/main" val="525585772"/>
                  </a:ext>
                </a:extLst>
              </a:tr>
              <a:tr h="160807">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mesures européennes pour limiter la production de déchets et favoriser l’économie circulaire.</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La Région, un nouvel acteur impliqué dans la conduite des politiques publiques « déchets ».</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endParaRPr lang="fr-FR" sz="1200" kern="1200" dirty="0">
                        <a:solidFill>
                          <a:schemeClr val="tx1"/>
                        </a:solidFill>
                        <a:latin typeface="+mn-lt"/>
                        <a:ea typeface="+mn-ea"/>
                        <a:cs typeface="+mn-cs"/>
                      </a:endParaRP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Une quantité de ressources consommées plus de trois fois supérieure à la moyenne mondiale.</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4909756"/>
                  </a:ext>
                </a:extLst>
              </a:tr>
            </a:tbl>
          </a:graphicData>
        </a:graphic>
      </p:graphicFrame>
    </p:spTree>
    <p:extLst>
      <p:ext uri="{BB962C8B-B14F-4D97-AF65-F5344CB8AC3E}">
        <p14:creationId xmlns:p14="http://schemas.microsoft.com/office/powerpoint/2010/main" val="2287311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43</a:t>
            </a:fld>
            <a:endParaRPr lang="fr-FR"/>
          </a:p>
        </p:txBody>
      </p:sp>
      <p:grpSp>
        <p:nvGrpSpPr>
          <p:cNvPr id="20" name="Groupe 19">
            <a:extLst>
              <a:ext uri="{FF2B5EF4-FFF2-40B4-BE49-F238E27FC236}">
                <a16:creationId xmlns:a16="http://schemas.microsoft.com/office/drawing/2014/main" id="{8787239F-0ADC-2745-8346-5E1A62D574D3}"/>
              </a:ext>
            </a:extLst>
          </p:cNvPr>
          <p:cNvGrpSpPr/>
          <p:nvPr/>
        </p:nvGrpSpPr>
        <p:grpSpPr>
          <a:xfrm>
            <a:off x="5725374" y="1132723"/>
            <a:ext cx="4830743" cy="2880352"/>
            <a:chOff x="1272134" y="1921733"/>
            <a:chExt cx="4332800" cy="4698079"/>
          </a:xfrm>
        </p:grpSpPr>
        <p:sp>
          <p:nvSpPr>
            <p:cNvPr id="21" name="ZoneTexte 20">
              <a:extLst>
                <a:ext uri="{FF2B5EF4-FFF2-40B4-BE49-F238E27FC236}">
                  <a16:creationId xmlns:a16="http://schemas.microsoft.com/office/drawing/2014/main" id="{2C88BE1F-E37D-634A-857B-A34135BC4D2C}"/>
                </a:ext>
              </a:extLst>
            </p:cNvPr>
            <p:cNvSpPr txBox="1"/>
            <p:nvPr/>
          </p:nvSpPr>
          <p:spPr>
            <a:xfrm>
              <a:off x="1272134" y="2623915"/>
              <a:ext cx="4332800" cy="3995897"/>
            </a:xfrm>
            <a:prstGeom prst="rect">
              <a:avLst/>
            </a:prstGeom>
            <a:solidFill>
              <a:schemeClr val="bg1"/>
            </a:solidFill>
          </p:spPr>
          <p:txBody>
            <a:bodyPr wrap="square" lIns="0" tIns="4680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4 600 établissements</a:t>
              </a:r>
            </a:p>
            <a:p>
              <a:pPr marL="447675" lvl="1" indent="-171450">
                <a:lnSpc>
                  <a:spcPct val="75000"/>
                </a:lnSpc>
                <a:spcBef>
                  <a:spcPts val="200"/>
                </a:spcBef>
                <a:spcAft>
                  <a:spcPts val="300"/>
                </a:spcAft>
                <a:buClr>
                  <a:schemeClr val="tx1"/>
                </a:buClr>
                <a:buFont typeface="Calibri" panose="020F0502020204030204" pitchFamily="34" charset="0"/>
                <a:buChar char="-"/>
              </a:pPr>
              <a:r>
                <a:rPr lang="fr-FR" sz="1100" dirty="0"/>
                <a:t>66% transports terrestres et transports par conduites (France : 73%)</a:t>
              </a:r>
            </a:p>
            <a:p>
              <a:pPr marL="447675" lvl="1" indent="-171450">
                <a:lnSpc>
                  <a:spcPct val="75000"/>
                </a:lnSpc>
                <a:spcBef>
                  <a:spcPts val="200"/>
                </a:spcBef>
                <a:spcAft>
                  <a:spcPts val="300"/>
                </a:spcAft>
                <a:buClr>
                  <a:schemeClr val="tx1"/>
                </a:buClr>
                <a:buFont typeface="Calibri" panose="020F0502020204030204" pitchFamily="34" charset="0"/>
                <a:buChar char="-"/>
              </a:pPr>
              <a:r>
                <a:rPr lang="fr-FR" sz="1100" dirty="0"/>
                <a:t>1% transports par eau (France : 1%)</a:t>
              </a:r>
            </a:p>
            <a:p>
              <a:pPr marL="447675" lvl="1" indent="-171450">
                <a:lnSpc>
                  <a:spcPct val="75000"/>
                </a:lnSpc>
                <a:spcBef>
                  <a:spcPts val="200"/>
                </a:spcBef>
                <a:spcAft>
                  <a:spcPts val="300"/>
                </a:spcAft>
                <a:buClr>
                  <a:schemeClr val="tx1"/>
                </a:buClr>
                <a:buFont typeface="Calibri" panose="020F0502020204030204" pitchFamily="34" charset="0"/>
                <a:buChar char="-"/>
              </a:pPr>
              <a:r>
                <a:rPr lang="fr-FR" sz="1100" dirty="0"/>
                <a:t>0,4% transports aériens (France : 0,8%)</a:t>
              </a:r>
            </a:p>
            <a:p>
              <a:pPr marL="447675" lvl="1" indent="-171450">
                <a:lnSpc>
                  <a:spcPct val="75000"/>
                </a:lnSpc>
                <a:spcBef>
                  <a:spcPts val="200"/>
                </a:spcBef>
                <a:spcAft>
                  <a:spcPts val="300"/>
                </a:spcAft>
                <a:buClr>
                  <a:schemeClr val="tx1"/>
                </a:buClr>
                <a:buFont typeface="Calibri" panose="020F0502020204030204" pitchFamily="34" charset="0"/>
                <a:buChar char="-"/>
              </a:pPr>
              <a:r>
                <a:rPr lang="fr-FR" sz="1100" dirty="0"/>
                <a:t>17% entreposage et services auxiliaires (France : 14%)</a:t>
              </a:r>
            </a:p>
            <a:p>
              <a:pPr marL="447675" lvl="1" indent="-171450">
                <a:lnSpc>
                  <a:spcPct val="75000"/>
                </a:lnSpc>
                <a:spcBef>
                  <a:spcPts val="200"/>
                </a:spcBef>
                <a:spcAft>
                  <a:spcPts val="300"/>
                </a:spcAft>
                <a:buClr>
                  <a:schemeClr val="tx1"/>
                </a:buClr>
                <a:buFont typeface="Calibri" panose="020F0502020204030204" pitchFamily="34" charset="0"/>
                <a:buChar char="-"/>
              </a:pPr>
              <a:r>
                <a:rPr lang="fr-FR" sz="1100" dirty="0"/>
                <a:t>15% activités de poste et de courrier (France:  12%)</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b="1"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50 000 postes salariés</a:t>
              </a:r>
            </a:p>
            <a:p>
              <a:pPr marL="447675" lvl="1" indent="-171450">
                <a:lnSpc>
                  <a:spcPct val="75000"/>
                </a:lnSpc>
                <a:spcBef>
                  <a:spcPts val="200"/>
                </a:spcBef>
                <a:spcAft>
                  <a:spcPts val="300"/>
                </a:spcAft>
                <a:buClr>
                  <a:schemeClr val="tx1"/>
                </a:buClr>
                <a:buFont typeface="Calibri" panose="020F0502020204030204" pitchFamily="34" charset="0"/>
                <a:buChar char="-"/>
              </a:pPr>
              <a:r>
                <a:rPr lang="fr-FR" sz="1100" dirty="0"/>
                <a:t>58% transports terrestres et transports par conduites (France : 52%)</a:t>
              </a:r>
            </a:p>
            <a:p>
              <a:pPr marL="447675" lvl="1" indent="-171450">
                <a:lnSpc>
                  <a:spcPct val="75000"/>
                </a:lnSpc>
                <a:spcBef>
                  <a:spcPts val="200"/>
                </a:spcBef>
                <a:spcAft>
                  <a:spcPts val="300"/>
                </a:spcAft>
                <a:buClr>
                  <a:schemeClr val="tx1"/>
                </a:buClr>
                <a:buFont typeface="Calibri" panose="020F0502020204030204" pitchFamily="34" charset="0"/>
                <a:buChar char="-"/>
              </a:pPr>
              <a:r>
                <a:rPr lang="fr-FR" sz="1100" dirty="0"/>
                <a:t>0,1% transports par eau (France : 1%)</a:t>
              </a:r>
            </a:p>
            <a:p>
              <a:pPr marL="447675" lvl="1" indent="-171450">
                <a:lnSpc>
                  <a:spcPct val="75000"/>
                </a:lnSpc>
                <a:spcBef>
                  <a:spcPts val="200"/>
                </a:spcBef>
                <a:spcAft>
                  <a:spcPts val="300"/>
                </a:spcAft>
                <a:buClr>
                  <a:schemeClr val="tx1"/>
                </a:buClr>
                <a:buFont typeface="Calibri" panose="020F0502020204030204" pitchFamily="34" charset="0"/>
                <a:buChar char="-"/>
              </a:pPr>
              <a:r>
                <a:rPr lang="fr-FR" sz="1100" dirty="0"/>
                <a:t>0% transports aériens (France : 5%)</a:t>
              </a:r>
            </a:p>
            <a:p>
              <a:pPr marL="447675" lvl="1" indent="-171450">
                <a:lnSpc>
                  <a:spcPct val="75000"/>
                </a:lnSpc>
                <a:spcBef>
                  <a:spcPts val="200"/>
                </a:spcBef>
                <a:spcAft>
                  <a:spcPts val="300"/>
                </a:spcAft>
                <a:buClr>
                  <a:schemeClr val="tx1"/>
                </a:buClr>
                <a:buFont typeface="Calibri" panose="020F0502020204030204" pitchFamily="34" charset="0"/>
                <a:buChar char="-"/>
              </a:pPr>
              <a:r>
                <a:rPr lang="fr-FR" sz="1100" dirty="0"/>
                <a:t>23% entreposage et services auxiliaires (France : 24%)</a:t>
              </a:r>
            </a:p>
            <a:p>
              <a:pPr marL="447675" lvl="1" indent="-171450">
                <a:lnSpc>
                  <a:spcPct val="75000"/>
                </a:lnSpc>
                <a:spcBef>
                  <a:spcPts val="200"/>
                </a:spcBef>
                <a:spcAft>
                  <a:spcPts val="300"/>
                </a:spcAft>
                <a:buClr>
                  <a:schemeClr val="tx1"/>
                </a:buClr>
                <a:buFont typeface="Calibri" panose="020F0502020204030204" pitchFamily="34" charset="0"/>
                <a:buChar char="-"/>
              </a:pPr>
              <a:r>
                <a:rPr lang="fr-FR" sz="1100" dirty="0"/>
                <a:t>20% activités de poste et de courrier (France:  18%)</a:t>
              </a:r>
            </a:p>
          </p:txBody>
        </p:sp>
        <p:sp>
          <p:nvSpPr>
            <p:cNvPr id="22" name="ZoneTexte 21">
              <a:extLst>
                <a:ext uri="{FF2B5EF4-FFF2-40B4-BE49-F238E27FC236}">
                  <a16:creationId xmlns:a16="http://schemas.microsoft.com/office/drawing/2014/main" id="{678E74F4-28FE-F849-9187-B35AA10CE124}"/>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endParaRPr>
            </a:p>
          </p:txBody>
        </p:sp>
      </p:grpSp>
      <p:sp>
        <p:nvSpPr>
          <p:cNvPr id="14" name="ZoneTexte 13">
            <a:extLst>
              <a:ext uri="{FF2B5EF4-FFF2-40B4-BE49-F238E27FC236}">
                <a16:creationId xmlns:a16="http://schemas.microsoft.com/office/drawing/2014/main" id="{D55E6539-19E8-4562-9EB8-609A32AAF077}"/>
              </a:ext>
            </a:extLst>
          </p:cNvPr>
          <p:cNvSpPr txBox="1"/>
          <p:nvPr/>
        </p:nvSpPr>
        <p:spPr>
          <a:xfrm>
            <a:off x="171026" y="535403"/>
            <a:ext cx="857674" cy="400110"/>
          </a:xfrm>
          <a:prstGeom prst="rect">
            <a:avLst/>
          </a:prstGeom>
          <a:solidFill>
            <a:srgbClr val="C740FF"/>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de proximité</a:t>
            </a:r>
          </a:p>
        </p:txBody>
      </p:sp>
      <p:sp>
        <p:nvSpPr>
          <p:cNvPr id="23" name="Espace réservé du pied de page 3">
            <a:extLst>
              <a:ext uri="{FF2B5EF4-FFF2-40B4-BE49-F238E27FC236}">
                <a16:creationId xmlns:a16="http://schemas.microsoft.com/office/drawing/2014/main" id="{6FC25E77-878A-DD44-8C73-6825723D27F8}"/>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sp>
        <p:nvSpPr>
          <p:cNvPr id="24" name="ZoneTexte 23">
            <a:extLst>
              <a:ext uri="{FF2B5EF4-FFF2-40B4-BE49-F238E27FC236}">
                <a16:creationId xmlns:a16="http://schemas.microsoft.com/office/drawing/2014/main" id="{5FD8F611-3200-48F4-960F-B9B428A75192}"/>
              </a:ext>
            </a:extLst>
          </p:cNvPr>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dirty="0">
                <a:solidFill>
                  <a:srgbClr val="FFD83A"/>
                </a:solidFill>
                <a:latin typeface="+mj-lt"/>
              </a:rPr>
              <a:t>E</a:t>
            </a:r>
            <a:r>
              <a:rPr lang="fr-FR" sz="4200" spc="-165" dirty="0">
                <a:solidFill>
                  <a:srgbClr val="465A64"/>
                </a:solidFill>
                <a:latin typeface="+mj-lt"/>
              </a:rPr>
              <a:t>au, déchets, transports, production d’énergie locale </a:t>
            </a:r>
            <a:r>
              <a:rPr lang="fr-FR" sz="2400" spc="-165" dirty="0">
                <a:solidFill>
                  <a:srgbClr val="465A64"/>
                </a:solidFill>
              </a:rPr>
              <a:t>–</a:t>
            </a:r>
            <a:r>
              <a:rPr lang="fr-FR" sz="2400" spc="-165" dirty="0">
                <a:solidFill>
                  <a:srgbClr val="465A64"/>
                </a:solidFill>
                <a:latin typeface="+mj-lt"/>
              </a:rPr>
              <a:t> Transports</a:t>
            </a:r>
          </a:p>
        </p:txBody>
      </p:sp>
      <p:grpSp>
        <p:nvGrpSpPr>
          <p:cNvPr id="11" name="Groupe 10">
            <a:extLst>
              <a:ext uri="{FF2B5EF4-FFF2-40B4-BE49-F238E27FC236}">
                <a16:creationId xmlns:a16="http://schemas.microsoft.com/office/drawing/2014/main" id="{5657B7F2-E58D-D144-BCE3-9627DFA2C3E3}"/>
              </a:ext>
            </a:extLst>
          </p:cNvPr>
          <p:cNvGrpSpPr/>
          <p:nvPr/>
        </p:nvGrpSpPr>
        <p:grpSpPr>
          <a:xfrm>
            <a:off x="5464420" y="4307788"/>
            <a:ext cx="5095175" cy="2507681"/>
            <a:chOff x="1272134" y="1921733"/>
            <a:chExt cx="4332800" cy="5544368"/>
          </a:xfrm>
        </p:grpSpPr>
        <p:sp>
          <p:nvSpPr>
            <p:cNvPr id="12" name="ZoneTexte 11">
              <a:extLst>
                <a:ext uri="{FF2B5EF4-FFF2-40B4-BE49-F238E27FC236}">
                  <a16:creationId xmlns:a16="http://schemas.microsoft.com/office/drawing/2014/main" id="{5CEE3432-FAB9-E244-B91D-79F1494BF8F5}"/>
                </a:ext>
              </a:extLst>
            </p:cNvPr>
            <p:cNvSpPr txBox="1"/>
            <p:nvPr/>
          </p:nvSpPr>
          <p:spPr>
            <a:xfrm>
              <a:off x="1272134" y="2882021"/>
              <a:ext cx="4332800" cy="4584080"/>
            </a:xfrm>
            <a:prstGeom prst="rect">
              <a:avLst/>
            </a:prstGeom>
            <a:solidFill>
              <a:schemeClr val="bg1"/>
            </a:solidFill>
          </p:spPr>
          <p:txBody>
            <a:bodyPr wrap="square" lIns="0" tIns="46800" rIns="0" rtlCol="0">
              <a:noAutofit/>
            </a:bodyPr>
            <a:lstStyle/>
            <a:p>
              <a:pPr marL="11113">
                <a:lnSpc>
                  <a:spcPct val="75000"/>
                </a:lnSpc>
                <a:spcBef>
                  <a:spcPts val="200"/>
                </a:spcBef>
                <a:spcAft>
                  <a:spcPts val="300"/>
                </a:spcAft>
                <a:buClr>
                  <a:srgbClr val="FFD83A"/>
                </a:buClr>
              </a:pPr>
              <a:r>
                <a:rPr lang="fr-FR" sz="1100" b="1" dirty="0"/>
                <a:t>Enjeux SRADDET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Mieux profiter de la situation géographique privilégiée de la région.</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Renforcer les infrastructures de transports, en travaillant sur une intégration et une connexion de tous les réseaux de transports (ferroviaire, routier, cyclable, …) pour permettre une garantie d’accès à au moins un réseau sur l’ensemble du territoire régional.</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Disposer d’une complémentarité entre les différents modes de transport</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Encourager le report modal vers des modes de transport moins polluants tant pour les voyageurs que pour les marchandises</a:t>
              </a:r>
            </a:p>
          </p:txBody>
        </p:sp>
        <p:sp>
          <p:nvSpPr>
            <p:cNvPr id="13" name="ZoneTexte 12">
              <a:extLst>
                <a:ext uri="{FF2B5EF4-FFF2-40B4-BE49-F238E27FC236}">
                  <a16:creationId xmlns:a16="http://schemas.microsoft.com/office/drawing/2014/main" id="{70952F23-C6EC-7547-B8A0-C4808A90BAF3}"/>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Enjeux, questionnements</a:t>
              </a:r>
              <a:endParaRPr lang="fr-FR" sz="1400">
                <a:solidFill>
                  <a:srgbClr val="788F9B"/>
                </a:solidFill>
                <a:latin typeface="+mj-lt"/>
              </a:endParaRPr>
            </a:p>
          </p:txBody>
        </p:sp>
      </p:grpSp>
      <p:graphicFrame>
        <p:nvGraphicFramePr>
          <p:cNvPr id="15" name="Tableau 14">
            <a:extLst>
              <a:ext uri="{FF2B5EF4-FFF2-40B4-BE49-F238E27FC236}">
                <a16:creationId xmlns:a16="http://schemas.microsoft.com/office/drawing/2014/main" id="{43711B6D-63DC-4153-9860-BE0448F79830}"/>
              </a:ext>
            </a:extLst>
          </p:cNvPr>
          <p:cNvGraphicFramePr>
            <a:graphicFrameLocks noGrp="1"/>
          </p:cNvGraphicFramePr>
          <p:nvPr>
            <p:extLst>
              <p:ext uri="{D42A27DB-BD31-4B8C-83A1-F6EECF244321}">
                <p14:modId xmlns:p14="http://schemas.microsoft.com/office/powerpoint/2010/main" val="3953255221"/>
              </p:ext>
            </p:extLst>
          </p:nvPr>
        </p:nvGraphicFramePr>
        <p:xfrm>
          <a:off x="411796" y="1290619"/>
          <a:ext cx="4579607" cy="1654420"/>
        </p:xfrm>
        <a:graphic>
          <a:graphicData uri="http://schemas.openxmlformats.org/drawingml/2006/table">
            <a:tbl>
              <a:tblPr firstRow="1" firstCol="1" bandRow="1"/>
              <a:tblGrid>
                <a:gridCol w="2299330">
                  <a:extLst>
                    <a:ext uri="{9D8B030D-6E8A-4147-A177-3AD203B41FA5}">
                      <a16:colId xmlns:a16="http://schemas.microsoft.com/office/drawing/2014/main" val="2927450741"/>
                    </a:ext>
                  </a:extLst>
                </a:gridCol>
                <a:gridCol w="2280277">
                  <a:extLst>
                    <a:ext uri="{9D8B030D-6E8A-4147-A177-3AD203B41FA5}">
                      <a16:colId xmlns:a16="http://schemas.microsoft.com/office/drawing/2014/main" val="1004348677"/>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Forces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Faiblesses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230694">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 réseau routier et autoroutier qui irrigue bien la région, dans toutes ses directions.</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Trois ports sur la Saône et le port de </a:t>
                      </a:r>
                      <a:r>
                        <a:rPr lang="fr-FR" sz="1100" kern="1200" dirty="0" err="1">
                          <a:solidFill>
                            <a:schemeClr val="tx1"/>
                          </a:solidFill>
                          <a:latin typeface="+mn-lt"/>
                          <a:ea typeface="+mn-ea"/>
                          <a:cs typeface="+mn-cs"/>
                        </a:rPr>
                        <a:t>Gron</a:t>
                      </a:r>
                      <a:r>
                        <a:rPr lang="fr-FR" sz="1100" kern="1200" dirty="0">
                          <a:solidFill>
                            <a:schemeClr val="tx1"/>
                          </a:solidFill>
                          <a:latin typeface="+mn-lt"/>
                          <a:ea typeface="+mn-ea"/>
                          <a:cs typeface="+mn-cs"/>
                        </a:rPr>
                        <a:t> proposent une tri-modalité pour faciliter les transports de marchandises.</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La plateforme de Saint-Yan, un lieu de formation majeur pour l’école nationale d’aviation civile.</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La traversée d’est en ouest se fait plus difficilement par la RCEA située au sud de la région (Bourgogne).</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Des capacités importantes et sous-exploitées de transport fluvial et ferroviaire.</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extLst>
                  <a:ext uri="{0D108BD9-81ED-4DB2-BD59-A6C34878D82A}">
                    <a16:rowId xmlns:a16="http://schemas.microsoft.com/office/drawing/2014/main" val="248648041"/>
                  </a:ext>
                </a:extLst>
              </a:tr>
            </a:tbl>
          </a:graphicData>
        </a:graphic>
      </p:graphicFrame>
      <p:graphicFrame>
        <p:nvGraphicFramePr>
          <p:cNvPr id="17" name="Tableau 16">
            <a:extLst>
              <a:ext uri="{FF2B5EF4-FFF2-40B4-BE49-F238E27FC236}">
                <a16:creationId xmlns:a16="http://schemas.microsoft.com/office/drawing/2014/main" id="{2E0ACDFE-2072-4D90-BE0A-55C6AB9B5AE6}"/>
              </a:ext>
            </a:extLst>
          </p:cNvPr>
          <p:cNvGraphicFramePr>
            <a:graphicFrameLocks noGrp="1"/>
          </p:cNvGraphicFramePr>
          <p:nvPr>
            <p:extLst>
              <p:ext uri="{D42A27DB-BD31-4B8C-83A1-F6EECF244321}">
                <p14:modId xmlns:p14="http://schemas.microsoft.com/office/powerpoint/2010/main" val="1160903229"/>
              </p:ext>
            </p:extLst>
          </p:nvPr>
        </p:nvGraphicFramePr>
        <p:xfrm>
          <a:off x="411796" y="3369106"/>
          <a:ext cx="4579607" cy="973700"/>
        </p:xfrm>
        <a:graphic>
          <a:graphicData uri="http://schemas.openxmlformats.org/drawingml/2006/table">
            <a:tbl>
              <a:tblPr firstRow="1" firstCol="1" bandRow="1"/>
              <a:tblGrid>
                <a:gridCol w="2299330">
                  <a:extLst>
                    <a:ext uri="{9D8B030D-6E8A-4147-A177-3AD203B41FA5}">
                      <a16:colId xmlns:a16="http://schemas.microsoft.com/office/drawing/2014/main" val="3846492149"/>
                    </a:ext>
                  </a:extLst>
                </a:gridCol>
                <a:gridCol w="2280277">
                  <a:extLst>
                    <a:ext uri="{9D8B030D-6E8A-4147-A177-3AD203B41FA5}">
                      <a16:colId xmlns:a16="http://schemas.microsoft.com/office/drawing/2014/main" val="2070262005"/>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Opportunités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Menaces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FF3737"/>
                    </a:solidFill>
                  </a:tcPr>
                </a:tc>
                <a:extLst>
                  <a:ext uri="{0D108BD9-81ED-4DB2-BD59-A6C34878D82A}">
                    <a16:rowId xmlns:a16="http://schemas.microsoft.com/office/drawing/2014/main" val="525585772"/>
                  </a:ext>
                </a:extLst>
              </a:tr>
              <a:tr h="160807">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règlementations ouvrant des perspectives de développement.</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Des bassins de mobilité permettent de couvrir l’ensemble des territoires</a:t>
                      </a:r>
                      <a:r>
                        <a:rPr lang="fr-FR" sz="1200" kern="1200" dirty="0">
                          <a:solidFill>
                            <a:schemeClr val="tx1"/>
                          </a:solidFill>
                          <a:latin typeface="+mn-lt"/>
                          <a:ea typeface="+mn-ea"/>
                          <a:cs typeface="+mn-cs"/>
                        </a:rPr>
                        <a:t>.</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 fort taux de véhicules de fret.</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4909756"/>
                  </a:ext>
                </a:extLst>
              </a:tr>
            </a:tbl>
          </a:graphicData>
        </a:graphic>
      </p:graphicFrame>
    </p:spTree>
    <p:extLst>
      <p:ext uri="{BB962C8B-B14F-4D97-AF65-F5344CB8AC3E}">
        <p14:creationId xmlns:p14="http://schemas.microsoft.com/office/powerpoint/2010/main" val="2794097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Image 24">
            <a:extLst>
              <a:ext uri="{FF2B5EF4-FFF2-40B4-BE49-F238E27FC236}">
                <a16:creationId xmlns:a16="http://schemas.microsoft.com/office/drawing/2014/main" id="{BFD77FC4-0C7B-4429-BE34-957E4A8EB2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77"/>
          <a:stretch/>
        </p:blipFill>
        <p:spPr bwMode="auto">
          <a:xfrm>
            <a:off x="4609933" y="3382465"/>
            <a:ext cx="4945498" cy="3485336"/>
          </a:xfrm>
          <a:prstGeom prst="rect">
            <a:avLst/>
          </a:prstGeom>
          <a:noFill/>
          <a:extLst>
            <a:ext uri="{909E8E84-426E-40DD-AFC4-6F175D3DCCD1}">
              <a14:hiddenFill xmlns:a14="http://schemas.microsoft.com/office/drawing/2010/main">
                <a:solidFill>
                  <a:srgbClr val="FFFFFF"/>
                </a:solidFill>
              </a14:hiddenFill>
            </a:ext>
          </a:extLst>
        </p:spPr>
      </p:pic>
      <p:sp>
        <p:nvSpPr>
          <p:cNvPr id="16" name="Espace réservé du numéro de diapositive 15"/>
          <p:cNvSpPr>
            <a:spLocks noGrp="1"/>
          </p:cNvSpPr>
          <p:nvPr>
            <p:ph type="sldNum" sz="quarter" idx="11"/>
          </p:nvPr>
        </p:nvSpPr>
        <p:spPr/>
        <p:txBody>
          <a:bodyPr/>
          <a:lstStyle/>
          <a:p>
            <a:fld id="{8ECEC30E-1258-054F-B60D-80152FB12A9F}" type="slidenum">
              <a:rPr lang="fr-FR" smtClean="0"/>
              <a:pPr/>
              <a:t>44</a:t>
            </a:fld>
            <a:endParaRPr lang="fr-FR"/>
          </a:p>
        </p:txBody>
      </p:sp>
      <p:grpSp>
        <p:nvGrpSpPr>
          <p:cNvPr id="20" name="Groupe 19">
            <a:extLst>
              <a:ext uri="{FF2B5EF4-FFF2-40B4-BE49-F238E27FC236}">
                <a16:creationId xmlns:a16="http://schemas.microsoft.com/office/drawing/2014/main" id="{8787239F-0ADC-2745-8346-5E1A62D574D3}"/>
              </a:ext>
            </a:extLst>
          </p:cNvPr>
          <p:cNvGrpSpPr/>
          <p:nvPr/>
        </p:nvGrpSpPr>
        <p:grpSpPr>
          <a:xfrm>
            <a:off x="420432" y="1290619"/>
            <a:ext cx="4346121" cy="5178763"/>
            <a:chOff x="1272134" y="1921733"/>
            <a:chExt cx="4332800" cy="4698079"/>
          </a:xfrm>
        </p:grpSpPr>
        <p:sp>
          <p:nvSpPr>
            <p:cNvPr id="21" name="ZoneTexte 20">
              <a:extLst>
                <a:ext uri="{FF2B5EF4-FFF2-40B4-BE49-F238E27FC236}">
                  <a16:creationId xmlns:a16="http://schemas.microsoft.com/office/drawing/2014/main" id="{2C88BE1F-E37D-634A-857B-A34135BC4D2C}"/>
                </a:ext>
              </a:extLst>
            </p:cNvPr>
            <p:cNvSpPr txBox="1"/>
            <p:nvPr/>
          </p:nvSpPr>
          <p:spPr>
            <a:xfrm>
              <a:off x="1272134" y="2252345"/>
              <a:ext cx="4332800" cy="4367467"/>
            </a:xfrm>
            <a:prstGeom prst="rect">
              <a:avLst/>
            </a:prstGeom>
            <a:solidFill>
              <a:schemeClr val="bg1"/>
            </a:solidFill>
          </p:spPr>
          <p:txBody>
            <a:bodyPr wrap="square" lIns="0" tIns="46800" rIns="0" rtlCol="0">
              <a:noAutofit/>
            </a:bodyPr>
            <a:lstStyle/>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Énergies renouvelables : </a:t>
              </a:r>
              <a:r>
                <a:rPr lang="fr-FR" sz="1100" b="1" dirty="0"/>
                <a:t>15%</a:t>
              </a:r>
              <a:r>
                <a:rPr lang="fr-FR" sz="1100" dirty="0"/>
                <a:t> de la consommation finale d'énergie (BFC : </a:t>
              </a:r>
              <a:r>
                <a:rPr lang="fr-FR" sz="1100" b="1" dirty="0"/>
                <a:t>+4% </a:t>
              </a:r>
              <a:r>
                <a:rPr lang="fr-FR" sz="1100" dirty="0"/>
                <a:t>depuis 2010 / France : </a:t>
              </a:r>
              <a:r>
                <a:rPr lang="fr-FR" sz="1100" b="1" dirty="0"/>
                <a:t>+17%</a:t>
              </a:r>
              <a:r>
                <a:rPr lang="fr-FR" sz="1100" dirty="0"/>
                <a:t>)</a:t>
              </a:r>
              <a:endParaRPr lang="fr-FR" sz="1100" b="1"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80 %</a:t>
              </a:r>
              <a:r>
                <a:rPr lang="fr-FR" sz="1100" dirty="0"/>
                <a:t> de la production d’électricité est d’origine renouvelable (+21% depuis 2010)</a:t>
              </a:r>
            </a:p>
            <a:p>
              <a:pPr marL="11113">
                <a:lnSpc>
                  <a:spcPct val="75000"/>
                </a:lnSpc>
                <a:spcBef>
                  <a:spcPts val="200"/>
                </a:spcBef>
                <a:spcAft>
                  <a:spcPts val="300"/>
                </a:spcAft>
                <a:buClr>
                  <a:srgbClr val="FFD83A"/>
                </a:buCl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Bois : </a:t>
              </a:r>
              <a:r>
                <a:rPr lang="fr-FR" sz="1100" b="1" dirty="0"/>
                <a:t>69% </a:t>
              </a:r>
              <a:r>
                <a:rPr lang="fr-FR" sz="1100" dirty="0"/>
                <a:t>de la production globale d’ENR</a:t>
              </a:r>
            </a:p>
            <a:p>
              <a:pPr marL="11113">
                <a:lnSpc>
                  <a:spcPct val="75000"/>
                </a:lnSpc>
                <a:spcBef>
                  <a:spcPts val="200"/>
                </a:spcBef>
                <a:spcAft>
                  <a:spcPts val="300"/>
                </a:spcAft>
                <a:buClr>
                  <a:srgbClr val="FFD83A"/>
                </a:buCl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Éolien : </a:t>
              </a:r>
              <a:r>
                <a:rPr lang="fr-FR" sz="1100" b="1" dirty="0"/>
                <a:t>14%</a:t>
              </a:r>
              <a:r>
                <a:rPr lang="fr-FR" sz="1100" dirty="0"/>
                <a:t> de la production globale d’ENR (6</a:t>
              </a:r>
              <a:r>
                <a:rPr lang="fr-FR" sz="1100" baseline="30000" dirty="0"/>
                <a:t>e</a:t>
              </a:r>
              <a:r>
                <a:rPr lang="fr-FR" sz="1100" dirty="0"/>
                <a:t> région française)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365</a:t>
              </a:r>
              <a:r>
                <a:rPr lang="fr-FR" sz="1100" dirty="0"/>
                <a:t> aérogénérateurs</a:t>
              </a:r>
            </a:p>
            <a:p>
              <a:pPr marL="11113">
                <a:lnSpc>
                  <a:spcPct val="75000"/>
                </a:lnSpc>
                <a:spcBef>
                  <a:spcPts val="200"/>
                </a:spcBef>
                <a:spcAft>
                  <a:spcPts val="300"/>
                </a:spcAft>
                <a:buClr>
                  <a:srgbClr val="FFD83A"/>
                </a:buCl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Hydraulique : </a:t>
              </a:r>
              <a:r>
                <a:rPr lang="fr-FR" sz="1100" b="1" dirty="0"/>
                <a:t>8%</a:t>
              </a:r>
              <a:r>
                <a:rPr lang="fr-FR" sz="1100" dirty="0"/>
                <a:t> de la production globale d’ENR</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b="1" dirty="0"/>
                <a:t>230</a:t>
              </a:r>
              <a:r>
                <a:rPr lang="fr-FR" sz="1100" dirty="0"/>
                <a:t> sites de production</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Solaire photovoltaïque : </a:t>
              </a:r>
              <a:r>
                <a:rPr lang="fr-FR" sz="1100" b="1" dirty="0"/>
                <a:t>14 % </a:t>
              </a:r>
              <a:r>
                <a:rPr lang="fr-FR" sz="1100" dirty="0"/>
                <a:t>de la production globale d’ENR</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10 centrales au sol et 23 000 installations de panneaux solaires</a:t>
              </a:r>
            </a:p>
            <a:p>
              <a:pPr marL="11113">
                <a:lnSpc>
                  <a:spcPct val="75000"/>
                </a:lnSpc>
                <a:spcBef>
                  <a:spcPts val="200"/>
                </a:spcBef>
                <a:spcAft>
                  <a:spcPts val="300"/>
                </a:spcAft>
                <a:buClr>
                  <a:srgbClr val="FFD83A"/>
                </a:buCl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Biogaz : </a:t>
              </a:r>
              <a:r>
                <a:rPr lang="fr-FR" sz="1100" b="1" dirty="0"/>
                <a:t>1% </a:t>
              </a:r>
              <a:r>
                <a:rPr lang="fr-FR" sz="1100" dirty="0"/>
                <a:t>de la production globale d’ENR</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14 installations</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Méthanisation : </a:t>
              </a:r>
              <a:r>
                <a:rPr lang="fr-FR" sz="1100" b="1" dirty="0"/>
                <a:t>2% </a:t>
              </a:r>
              <a:r>
                <a:rPr lang="fr-FR" sz="1100" dirty="0"/>
                <a:t>de la production globale d’ENR</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56 installations</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Cluster Wind for Future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Vallée de l’Energie</a:t>
              </a:r>
            </a:p>
          </p:txBody>
        </p:sp>
        <p:sp>
          <p:nvSpPr>
            <p:cNvPr id="22" name="ZoneTexte 21">
              <a:extLst>
                <a:ext uri="{FF2B5EF4-FFF2-40B4-BE49-F238E27FC236}">
                  <a16:creationId xmlns:a16="http://schemas.microsoft.com/office/drawing/2014/main" id="{678E74F4-28FE-F849-9187-B35AA10CE124}"/>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endParaRPr>
            </a:p>
          </p:txBody>
        </p:sp>
      </p:grpSp>
      <p:sp>
        <p:nvSpPr>
          <p:cNvPr id="14" name="ZoneTexte 13">
            <a:extLst>
              <a:ext uri="{FF2B5EF4-FFF2-40B4-BE49-F238E27FC236}">
                <a16:creationId xmlns:a16="http://schemas.microsoft.com/office/drawing/2014/main" id="{D55E6539-19E8-4562-9EB8-609A32AAF077}"/>
              </a:ext>
            </a:extLst>
          </p:cNvPr>
          <p:cNvSpPr txBox="1"/>
          <p:nvPr/>
        </p:nvSpPr>
        <p:spPr>
          <a:xfrm>
            <a:off x="171026" y="535403"/>
            <a:ext cx="857674" cy="400110"/>
          </a:xfrm>
          <a:prstGeom prst="rect">
            <a:avLst/>
          </a:prstGeom>
          <a:solidFill>
            <a:srgbClr val="C740FF"/>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de proximité</a:t>
            </a:r>
          </a:p>
        </p:txBody>
      </p:sp>
      <p:sp>
        <p:nvSpPr>
          <p:cNvPr id="23" name="Espace réservé du pied de page 3">
            <a:extLst>
              <a:ext uri="{FF2B5EF4-FFF2-40B4-BE49-F238E27FC236}">
                <a16:creationId xmlns:a16="http://schemas.microsoft.com/office/drawing/2014/main" id="{6FC25E77-878A-DD44-8C73-6825723D27F8}"/>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sp>
        <p:nvSpPr>
          <p:cNvPr id="24" name="ZoneTexte 23">
            <a:extLst>
              <a:ext uri="{FF2B5EF4-FFF2-40B4-BE49-F238E27FC236}">
                <a16:creationId xmlns:a16="http://schemas.microsoft.com/office/drawing/2014/main" id="{5FD8F611-3200-48F4-960F-B9B428A75192}"/>
              </a:ext>
            </a:extLst>
          </p:cNvPr>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E</a:t>
            </a:r>
            <a:r>
              <a:rPr lang="fr-FR" sz="4200" spc="-165">
                <a:solidFill>
                  <a:srgbClr val="465A64"/>
                </a:solidFill>
                <a:latin typeface="+mj-lt"/>
              </a:rPr>
              <a:t>au, déchets, transports, production d’énergie locale </a:t>
            </a:r>
            <a:r>
              <a:rPr lang="fr-FR" sz="2400" spc="-165">
                <a:solidFill>
                  <a:srgbClr val="465A64"/>
                </a:solidFill>
              </a:rPr>
              <a:t>–</a:t>
            </a:r>
            <a:r>
              <a:rPr lang="fr-FR" sz="2400" spc="-165">
                <a:solidFill>
                  <a:srgbClr val="465A64"/>
                </a:solidFill>
                <a:latin typeface="+mj-lt"/>
              </a:rPr>
              <a:t> Production d’énergie locale</a:t>
            </a:r>
          </a:p>
        </p:txBody>
      </p:sp>
      <p:sp>
        <p:nvSpPr>
          <p:cNvPr id="4" name="Rectangle 3">
            <a:extLst>
              <a:ext uri="{FF2B5EF4-FFF2-40B4-BE49-F238E27FC236}">
                <a16:creationId xmlns:a16="http://schemas.microsoft.com/office/drawing/2014/main" id="{5D4BBEB4-C58D-40A1-9C22-F4A1C4EE2F62}"/>
              </a:ext>
            </a:extLst>
          </p:cNvPr>
          <p:cNvSpPr>
            <a:spLocks noChangeArrowheads="1"/>
          </p:cNvSpPr>
          <p:nvPr/>
        </p:nvSpPr>
        <p:spPr bwMode="auto">
          <a:xfrm>
            <a:off x="6083212" y="6652357"/>
            <a:ext cx="3677689" cy="21544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1" u="none" strike="noStrike" cap="none" normalizeH="0" baseline="30000" dirty="0">
                <a:ln>
                  <a:noFill/>
                </a:ln>
                <a:solidFill>
                  <a:srgbClr val="1F497D"/>
                </a:solidFill>
                <a:effectLst/>
                <a:latin typeface="Calibri" panose="020F0502020204030204" pitchFamily="34" charset="0"/>
                <a:ea typeface="MS Mincho" panose="02020609040205080304" pitchFamily="49" charset="-128"/>
                <a:cs typeface="Calibri" panose="020F0502020204030204" pitchFamily="34" charset="0"/>
              </a:rPr>
              <a:t>180</a:t>
            </a:r>
            <a:r>
              <a:rPr kumimoji="0" lang="fr-FR" altLang="fr-FR" sz="800" b="0" i="1" u="none" strike="noStrike" cap="none" normalizeH="0" baseline="0" dirty="0">
                <a:ln>
                  <a:noFill/>
                </a:ln>
                <a:solidFill>
                  <a:srgbClr val="1F497D"/>
                </a:solidFill>
                <a:effectLst/>
                <a:latin typeface="Calibri" panose="020F0502020204030204" pitchFamily="34" charset="0"/>
                <a:ea typeface="MS Mincho" panose="02020609040205080304" pitchFamily="49" charset="-128"/>
                <a:cs typeface="Calibri" panose="020F0502020204030204" pitchFamily="34" charset="0"/>
              </a:rPr>
              <a:t> Production d’ENR à l’échelle des intercommunalités (2017)</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pic>
        <p:nvPicPr>
          <p:cNvPr id="6151" name="Image 13">
            <a:extLst>
              <a:ext uri="{FF2B5EF4-FFF2-40B4-BE49-F238E27FC236}">
                <a16:creationId xmlns:a16="http://schemas.microsoft.com/office/drawing/2014/main" id="{81348148-EDC7-4DD9-9ED0-3081DDB76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0679" y="1229308"/>
            <a:ext cx="4461134" cy="20732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9">
            <a:extLst>
              <a:ext uri="{FF2B5EF4-FFF2-40B4-BE49-F238E27FC236}">
                <a16:creationId xmlns:a16="http://schemas.microsoft.com/office/drawing/2014/main" id="{57DDEF8D-3425-4D3E-A61D-DE49C6700D66}"/>
              </a:ext>
            </a:extLst>
          </p:cNvPr>
          <p:cNvSpPr>
            <a:spLocks noChangeArrowheads="1"/>
          </p:cNvSpPr>
          <p:nvPr/>
        </p:nvSpPr>
        <p:spPr bwMode="auto">
          <a:xfrm>
            <a:off x="8078405" y="2927795"/>
            <a:ext cx="2289943"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1" u="none" strike="noStrike" cap="none" normalizeH="0" baseline="30000">
                <a:ln>
                  <a:noFill/>
                </a:ln>
                <a:solidFill>
                  <a:srgbClr val="1F497D"/>
                </a:solidFill>
                <a:effectLst/>
                <a:latin typeface="Calibri" panose="020F0502020204030204" pitchFamily="34" charset="0"/>
                <a:ea typeface="MS Mincho" panose="02020609040205080304" pitchFamily="49" charset="-128"/>
                <a:cs typeface="Calibri" panose="020F0502020204030204" pitchFamily="34" charset="0"/>
              </a:rPr>
              <a:t>179</a:t>
            </a:r>
            <a:r>
              <a:rPr kumimoji="0" lang="fr-FR" altLang="fr-FR" sz="800" b="0" i="1" u="none" strike="noStrike" cap="none" normalizeH="0" baseline="0">
                <a:ln>
                  <a:noFill/>
                </a:ln>
                <a:solidFill>
                  <a:srgbClr val="1F497D"/>
                </a:solidFill>
                <a:effectLst/>
                <a:latin typeface="Calibri" panose="020F0502020204030204" pitchFamily="34" charset="0"/>
                <a:ea typeface="MS Mincho" panose="02020609040205080304" pitchFamily="49" charset="-128"/>
                <a:cs typeface="Calibri" panose="020F0502020204030204" pitchFamily="34" charset="0"/>
              </a:rPr>
              <a:t> Production d’ENR et objectifs du SRADDET</a:t>
            </a:r>
            <a:endParaRPr kumimoji="0" lang="fr-FR" altLang="fr-FR" sz="16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51076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1"/>
          </p:nvPr>
        </p:nvSpPr>
        <p:spPr/>
        <p:txBody>
          <a:bodyPr/>
          <a:lstStyle/>
          <a:p>
            <a:fld id="{8ECEC30E-1258-054F-B60D-80152FB12A9F}" type="slidenum">
              <a:rPr lang="fr-FR" smtClean="0"/>
              <a:pPr/>
              <a:t>45</a:t>
            </a:fld>
            <a:endParaRPr lang="fr-F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6" y="535403"/>
            <a:ext cx="857674" cy="400110"/>
          </a:xfrm>
          <a:prstGeom prst="rect">
            <a:avLst/>
          </a:prstGeom>
          <a:solidFill>
            <a:srgbClr val="C740FF"/>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Économie de proximité</a:t>
            </a:r>
          </a:p>
        </p:txBody>
      </p:sp>
      <p:grpSp>
        <p:nvGrpSpPr>
          <p:cNvPr id="36" name="Groupe 35">
            <a:extLst>
              <a:ext uri="{FF2B5EF4-FFF2-40B4-BE49-F238E27FC236}">
                <a16:creationId xmlns:a16="http://schemas.microsoft.com/office/drawing/2014/main" id="{5657B7F2-E58D-D144-BCE3-9627DFA2C3E3}"/>
              </a:ext>
            </a:extLst>
          </p:cNvPr>
          <p:cNvGrpSpPr/>
          <p:nvPr/>
        </p:nvGrpSpPr>
        <p:grpSpPr>
          <a:xfrm>
            <a:off x="6537960" y="1290619"/>
            <a:ext cx="3742057" cy="5178763"/>
            <a:chOff x="1272134" y="1921733"/>
            <a:chExt cx="4332800" cy="4698079"/>
          </a:xfrm>
        </p:grpSpPr>
        <p:sp>
          <p:nvSpPr>
            <p:cNvPr id="37" name="ZoneTexte 36">
              <a:extLst>
                <a:ext uri="{FF2B5EF4-FFF2-40B4-BE49-F238E27FC236}">
                  <a16:creationId xmlns:a16="http://schemas.microsoft.com/office/drawing/2014/main" id="{5CEE3432-FAB9-E244-B91D-79F1494BF8F5}"/>
                </a:ext>
              </a:extLst>
            </p:cNvPr>
            <p:cNvSpPr txBox="1"/>
            <p:nvPr/>
          </p:nvSpPr>
          <p:spPr>
            <a:xfrm>
              <a:off x="1272134" y="2252345"/>
              <a:ext cx="4332800" cy="4367467"/>
            </a:xfrm>
            <a:prstGeom prst="rect">
              <a:avLst/>
            </a:prstGeom>
            <a:solidFill>
              <a:schemeClr val="bg1"/>
            </a:solidFill>
          </p:spPr>
          <p:txBody>
            <a:bodyPr wrap="square" lIns="0" tIns="46800" rIns="0" rtlCol="0">
              <a:noAutofit/>
            </a:bodyPr>
            <a:lstStyle/>
            <a:p>
              <a:pPr marL="11113">
                <a:lnSpc>
                  <a:spcPct val="75000"/>
                </a:lnSpc>
                <a:spcBef>
                  <a:spcPts val="200"/>
                </a:spcBef>
                <a:spcAft>
                  <a:spcPts val="300"/>
                </a:spcAft>
                <a:buClr>
                  <a:srgbClr val="FFD83A"/>
                </a:buClr>
              </a:pPr>
              <a:r>
                <a:rPr lang="fr-FR" sz="1100" b="1" dirty="0"/>
                <a:t>SRADDET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Il existe un vrai potentiel pour la méthanisation, filière émergente essentiellement d’origine agricole.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La récupération et la valorisation de l’énergie fatale constituent également un potentiel d’économie d’énergie non négligeable.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Faire de la transition énergétique le pivot de la stratégie des transitions avec en premier lieu un enjeu de sobriété et d’efficacité.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Tendre d’ici 2050 vers une région à énergie positive en visant d’abord la réduction des besoins d’énergie au maximum, par la sobriété et l'efficacité énergétiques, puis de les couvrir par les énergies renouvelables locales.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Faciliter l’émergence de modes de développement plus durables et plus équitables</a:t>
              </a:r>
            </a:p>
            <a:p>
              <a:pPr marL="134938" indent="-123825">
                <a:lnSpc>
                  <a:spcPct val="90000"/>
                </a:lnSpc>
                <a:spcBef>
                  <a:spcPts val="200"/>
                </a:spcBef>
                <a:spcAft>
                  <a:spcPts val="900"/>
                </a:spcAft>
                <a:buClr>
                  <a:srgbClr val="FFD83A"/>
                </a:buClr>
                <a:buFont typeface="Arial" panose="020B0604020202020204" pitchFamily="34" charset="0"/>
                <a:buChar char="•"/>
              </a:pPr>
              <a:endParaRPr lang="fr-FR" sz="1100" dirty="0"/>
            </a:p>
          </p:txBody>
        </p:sp>
        <p:sp>
          <p:nvSpPr>
            <p:cNvPr id="38" name="ZoneTexte 37">
              <a:extLst>
                <a:ext uri="{FF2B5EF4-FFF2-40B4-BE49-F238E27FC236}">
                  <a16:creationId xmlns:a16="http://schemas.microsoft.com/office/drawing/2014/main" id="{70952F23-C6EC-7547-B8A0-C4808A90BAF3}"/>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Enjeux, questionnements</a:t>
              </a:r>
              <a:endParaRPr lang="fr-FR" sz="1400">
                <a:solidFill>
                  <a:srgbClr val="788F9B"/>
                </a:solidFill>
                <a:latin typeface="+mj-lt"/>
              </a:endParaRPr>
            </a:p>
          </p:txBody>
        </p:sp>
      </p:grpSp>
      <p:sp>
        <p:nvSpPr>
          <p:cNvPr id="15" name="Espace réservé du pied de page 3">
            <a:extLst>
              <a:ext uri="{FF2B5EF4-FFF2-40B4-BE49-F238E27FC236}">
                <a16:creationId xmlns:a16="http://schemas.microsoft.com/office/drawing/2014/main" id="{EC301A6B-6EB3-B44D-B7CC-FB076CD74263}"/>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sp>
        <p:nvSpPr>
          <p:cNvPr id="11" name="ZoneTexte 10">
            <a:extLst>
              <a:ext uri="{FF2B5EF4-FFF2-40B4-BE49-F238E27FC236}">
                <a16:creationId xmlns:a16="http://schemas.microsoft.com/office/drawing/2014/main" id="{B34FA340-8E5F-4DF6-B2C9-0F40AFC28A33}"/>
              </a:ext>
            </a:extLst>
          </p:cNvPr>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E</a:t>
            </a:r>
            <a:r>
              <a:rPr lang="fr-FR" sz="4200" spc="-165">
                <a:solidFill>
                  <a:srgbClr val="465A64"/>
                </a:solidFill>
                <a:latin typeface="+mj-lt"/>
              </a:rPr>
              <a:t>au, déchets, transports, production d’énergie locale </a:t>
            </a:r>
            <a:r>
              <a:rPr lang="fr-FR" sz="2400" spc="-165">
                <a:solidFill>
                  <a:srgbClr val="465A64"/>
                </a:solidFill>
              </a:rPr>
              <a:t>–</a:t>
            </a:r>
            <a:r>
              <a:rPr lang="fr-FR" sz="2400" spc="-165">
                <a:solidFill>
                  <a:srgbClr val="465A64"/>
                </a:solidFill>
                <a:latin typeface="+mj-lt"/>
              </a:rPr>
              <a:t> Production d’énergie locale</a:t>
            </a:r>
          </a:p>
        </p:txBody>
      </p:sp>
      <p:graphicFrame>
        <p:nvGraphicFramePr>
          <p:cNvPr id="12" name="Tableau 11">
            <a:extLst>
              <a:ext uri="{FF2B5EF4-FFF2-40B4-BE49-F238E27FC236}">
                <a16:creationId xmlns:a16="http://schemas.microsoft.com/office/drawing/2014/main" id="{43711B6D-63DC-4153-9860-BE0448F79830}"/>
              </a:ext>
            </a:extLst>
          </p:cNvPr>
          <p:cNvGraphicFramePr>
            <a:graphicFrameLocks noGrp="1"/>
          </p:cNvGraphicFramePr>
          <p:nvPr>
            <p:extLst>
              <p:ext uri="{D42A27DB-BD31-4B8C-83A1-F6EECF244321}">
                <p14:modId xmlns:p14="http://schemas.microsoft.com/office/powerpoint/2010/main" val="3821137217"/>
              </p:ext>
            </p:extLst>
          </p:nvPr>
        </p:nvGraphicFramePr>
        <p:xfrm>
          <a:off x="411796" y="1290619"/>
          <a:ext cx="4934110" cy="2535800"/>
        </p:xfrm>
        <a:graphic>
          <a:graphicData uri="http://schemas.openxmlformats.org/drawingml/2006/table">
            <a:tbl>
              <a:tblPr firstRow="1" firstCol="1" bandRow="1"/>
              <a:tblGrid>
                <a:gridCol w="2477319">
                  <a:extLst>
                    <a:ext uri="{9D8B030D-6E8A-4147-A177-3AD203B41FA5}">
                      <a16:colId xmlns:a16="http://schemas.microsoft.com/office/drawing/2014/main" val="2927450741"/>
                    </a:ext>
                  </a:extLst>
                </a:gridCol>
                <a:gridCol w="2456791">
                  <a:extLst>
                    <a:ext uri="{9D8B030D-6E8A-4147-A177-3AD203B41FA5}">
                      <a16:colId xmlns:a16="http://schemas.microsoft.com/office/drawing/2014/main" val="1004348677"/>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Forces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230694">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La production d’électricité en est majoritairement d’origines renouvelables (80 %) et présente un fort potentiel de développement.</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La disponibilité de la ressource n’est pas un facteur limitant au développement du bois énergie.</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BFC : 6e rang des régions françaises en termes de production d’hydroélectricité.</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La méthanisation connait un fort développement depuis 2014</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Quasi inexistantes en 2009, les installations en toiture de panneaux photovoltaïques se sont généralisées en BFC.</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La part des énergies renouvelables est inférieure à la moyenne nationale</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Une utilisation encore trop faible de la ressource bois et des bois non destinés à d'autres usages.</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Une gestion aléatoire de la ressource bois (coupes, plantation, élagage ...).</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endParaRPr lang="fr-FR" sz="1100" kern="1200" dirty="0">
                        <a:solidFill>
                          <a:schemeClr val="tx1"/>
                        </a:solidFill>
                        <a:latin typeface="+mn-lt"/>
                        <a:ea typeface="+mn-ea"/>
                        <a:cs typeface="+mn-cs"/>
                      </a:endParaRP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tcPr>
                </a:tc>
                <a:extLst>
                  <a:ext uri="{0D108BD9-81ED-4DB2-BD59-A6C34878D82A}">
                    <a16:rowId xmlns:a16="http://schemas.microsoft.com/office/drawing/2014/main" val="248648041"/>
                  </a:ext>
                </a:extLst>
              </a:tr>
            </a:tbl>
          </a:graphicData>
        </a:graphic>
      </p:graphicFrame>
      <p:graphicFrame>
        <p:nvGraphicFramePr>
          <p:cNvPr id="17" name="Tableau 16">
            <a:extLst>
              <a:ext uri="{FF2B5EF4-FFF2-40B4-BE49-F238E27FC236}">
                <a16:creationId xmlns:a16="http://schemas.microsoft.com/office/drawing/2014/main" id="{2E0ACDFE-2072-4D90-BE0A-55C6AB9B5AE6}"/>
              </a:ext>
            </a:extLst>
          </p:cNvPr>
          <p:cNvGraphicFramePr>
            <a:graphicFrameLocks noGrp="1"/>
          </p:cNvGraphicFramePr>
          <p:nvPr>
            <p:extLst>
              <p:ext uri="{D42A27DB-BD31-4B8C-83A1-F6EECF244321}">
                <p14:modId xmlns:p14="http://schemas.microsoft.com/office/powerpoint/2010/main" val="3401044985"/>
              </p:ext>
            </p:extLst>
          </p:nvPr>
        </p:nvGraphicFramePr>
        <p:xfrm>
          <a:off x="411796" y="4368173"/>
          <a:ext cx="4934110" cy="2220840"/>
        </p:xfrm>
        <a:graphic>
          <a:graphicData uri="http://schemas.openxmlformats.org/drawingml/2006/table">
            <a:tbl>
              <a:tblPr firstRow="1" firstCol="1" bandRow="1"/>
              <a:tblGrid>
                <a:gridCol w="2477319">
                  <a:extLst>
                    <a:ext uri="{9D8B030D-6E8A-4147-A177-3AD203B41FA5}">
                      <a16:colId xmlns:a16="http://schemas.microsoft.com/office/drawing/2014/main" val="3846492149"/>
                    </a:ext>
                  </a:extLst>
                </a:gridCol>
                <a:gridCol w="2456791">
                  <a:extLst>
                    <a:ext uri="{9D8B030D-6E8A-4147-A177-3AD203B41FA5}">
                      <a16:colId xmlns:a16="http://schemas.microsoft.com/office/drawing/2014/main" val="2070262005"/>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Opportunités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Menaces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rgbClr val="FF3737"/>
                    </a:solidFill>
                  </a:tcPr>
                </a:tc>
                <a:extLst>
                  <a:ext uri="{0D108BD9-81ED-4DB2-BD59-A6C34878D82A}">
                    <a16:rowId xmlns:a16="http://schemas.microsoft.com/office/drawing/2014/main" val="525585772"/>
                  </a:ext>
                </a:extLst>
              </a:tr>
              <a:tr h="160807">
                <a:tc>
                  <a:txBody>
                    <a:bodyPr/>
                    <a:lstStyle/>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Une dynamique de développement des énergies renouvelables, mais l’atteinte des objectifs doit passer par une accélération du développement de certaines filières, comme l’éolien ou le solaire photovoltaïque.</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Une règlementation européenne qui favorise le développement de énergies renouvelables.</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Le potentiel de développement de la filière hydroélectricité passe par les microcentrales</a:t>
                      </a:r>
                    </a:p>
                    <a:p>
                      <a:pPr marL="134938" indent="-123825" algn="l" defTabSz="457200" rtl="0" eaLnBrk="1" latinLnBrk="0" hangingPunct="1">
                        <a:lnSpc>
                          <a:spcPct val="75000"/>
                        </a:lnSpc>
                        <a:spcBef>
                          <a:spcPts val="200"/>
                        </a:spcBef>
                        <a:spcAft>
                          <a:spcPts val="3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La méthanisation peut devenir une filière de traitement des biodéchets.</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Monopole chinois sur les panneaux photovoltaïques.</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Les écosystèmes dont dépend la biomasse, sont fortement impactés par le changement climatique.</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Les impacts du changement climatique sur la ressource en eau font qu’il est compliqué de compter sur la filière hydroélectricité.</a:t>
                      </a:r>
                    </a:p>
                    <a:p>
                      <a:pPr marL="134938" indent="-123825" algn="l" defTabSz="457200" rtl="0" eaLnBrk="1" latinLnBrk="0" hangingPunct="1">
                        <a:lnSpc>
                          <a:spcPct val="75000"/>
                        </a:lnSpc>
                        <a:spcBef>
                          <a:spcPts val="200"/>
                        </a:spcBef>
                        <a:spcAft>
                          <a:spcPts val="3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Une opposition des habitants se trouvant à proximité de certains projets notamment éoliens ou de méthanisation.</a:t>
                      </a:r>
                    </a:p>
                  </a:txBody>
                  <a:tcPr marL="68580" marR="68580" marT="36000" marB="3600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4909756"/>
                  </a:ext>
                </a:extLst>
              </a:tr>
            </a:tbl>
          </a:graphicData>
        </a:graphic>
      </p:graphicFrame>
    </p:spTree>
    <p:extLst>
      <p:ext uri="{BB962C8B-B14F-4D97-AF65-F5344CB8AC3E}">
        <p14:creationId xmlns:p14="http://schemas.microsoft.com/office/powerpoint/2010/main" val="2858020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107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R</a:t>
            </a:r>
            <a:r>
              <a:rPr lang="fr-FR" sz="4200" spc="-165">
                <a:solidFill>
                  <a:srgbClr val="465A64"/>
                </a:solidFill>
                <a:latin typeface="+mj-lt"/>
              </a:rPr>
              <a:t>epères et éclairages économiques</a:t>
            </a:r>
          </a:p>
          <a:p>
            <a:pPr>
              <a:lnSpc>
                <a:spcPct val="70000"/>
              </a:lnSpc>
            </a:pPr>
            <a:r>
              <a:rPr lang="fr-FR" sz="2400" spc="-165">
                <a:solidFill>
                  <a:srgbClr val="465A64"/>
                </a:solidFill>
                <a:latin typeface="+mj-lt"/>
              </a:rPr>
              <a:t>Emploi</a:t>
            </a:r>
          </a:p>
        </p:txBody>
      </p:sp>
      <p:sp>
        <p:nvSpPr>
          <p:cNvPr id="16" name="Espace réservé du numéro de diapositive 15"/>
          <p:cNvSpPr>
            <a:spLocks noGrp="1"/>
          </p:cNvSpPr>
          <p:nvPr>
            <p:ph type="sldNum" sz="quarter" idx="11"/>
          </p:nvPr>
        </p:nvSpPr>
        <p:spPr/>
        <p:txBody>
          <a:bodyPr/>
          <a:lstStyle/>
          <a:p>
            <a:fld id="{8ECEC30E-1258-054F-B60D-80152FB12A9F}" type="slidenum">
              <a:rPr lang="fr-FR" smtClean="0"/>
              <a:pPr/>
              <a:t>5</a:t>
            </a:fld>
            <a:endParaRPr lang="fr-FR"/>
          </a:p>
        </p:txBody>
      </p:sp>
      <p:grpSp>
        <p:nvGrpSpPr>
          <p:cNvPr id="20" name="Groupe 19">
            <a:extLst>
              <a:ext uri="{FF2B5EF4-FFF2-40B4-BE49-F238E27FC236}">
                <a16:creationId xmlns:a16="http://schemas.microsoft.com/office/drawing/2014/main" id="{8787239F-0ADC-2745-8346-5E1A62D574D3}"/>
              </a:ext>
            </a:extLst>
          </p:cNvPr>
          <p:cNvGrpSpPr/>
          <p:nvPr/>
        </p:nvGrpSpPr>
        <p:grpSpPr>
          <a:xfrm>
            <a:off x="430402" y="1313274"/>
            <a:ext cx="4749358" cy="5178763"/>
            <a:chOff x="1272133" y="1921733"/>
            <a:chExt cx="4332801" cy="4698079"/>
          </a:xfrm>
        </p:grpSpPr>
        <p:sp>
          <p:nvSpPr>
            <p:cNvPr id="21" name="ZoneTexte 20">
              <a:extLst>
                <a:ext uri="{FF2B5EF4-FFF2-40B4-BE49-F238E27FC236}">
                  <a16:creationId xmlns:a16="http://schemas.microsoft.com/office/drawing/2014/main" id="{2C88BE1F-E37D-634A-857B-A34135BC4D2C}"/>
                </a:ext>
              </a:extLst>
            </p:cNvPr>
            <p:cNvSpPr txBox="1"/>
            <p:nvPr/>
          </p:nvSpPr>
          <p:spPr>
            <a:xfrm>
              <a:off x="1272133" y="2252345"/>
              <a:ext cx="4332800" cy="4367467"/>
            </a:xfrm>
            <a:prstGeom prst="rect">
              <a:avLst/>
            </a:prstGeom>
            <a:solidFill>
              <a:schemeClr val="bg1"/>
            </a:solidFill>
          </p:spPr>
          <p:txBody>
            <a:bodyPr wrap="square" lIns="0" tIns="46800" rIns="0" rtlCol="0">
              <a:noAutofit/>
            </a:bodyPr>
            <a:lstStyle/>
            <a:p>
              <a:pPr marL="134938" indent="-123825">
                <a:lnSpc>
                  <a:spcPct val="75000"/>
                </a:lnSpc>
                <a:spcBef>
                  <a:spcPts val="200"/>
                </a:spcBef>
                <a:spcAft>
                  <a:spcPts val="400"/>
                </a:spcAft>
                <a:buClr>
                  <a:srgbClr val="FFD83A"/>
                </a:buClr>
                <a:buFont typeface="Arial" panose="020B0604020202020204" pitchFamily="34" charset="0"/>
                <a:buChar char="•"/>
              </a:pPr>
              <a:r>
                <a:rPr lang="fr-FR" sz="1100" dirty="0"/>
                <a:t>Taux d’activité 2018 : France 72%, UE 74%</a:t>
              </a:r>
            </a:p>
            <a:p>
              <a:pPr marL="134938" indent="-123825">
                <a:lnSpc>
                  <a:spcPct val="75000"/>
                </a:lnSpc>
                <a:spcBef>
                  <a:spcPts val="200"/>
                </a:spcBef>
                <a:spcAft>
                  <a:spcPts val="400"/>
                </a:spcAft>
                <a:buClr>
                  <a:srgbClr val="FFD83A"/>
                </a:buClr>
                <a:buFont typeface="Arial" panose="020B0604020202020204" pitchFamily="34" charset="0"/>
                <a:buChar char="•"/>
              </a:pPr>
              <a:r>
                <a:rPr lang="fr-FR" sz="1100" dirty="0"/>
                <a:t>1,1 M emplois en BFC fin 2019, en hausse sur un an  de 0,3% (France 1,4%)</a:t>
              </a:r>
            </a:p>
            <a:p>
              <a:pPr marL="134938" indent="-123825">
                <a:lnSpc>
                  <a:spcPct val="75000"/>
                </a:lnSpc>
                <a:spcBef>
                  <a:spcPts val="200"/>
                </a:spcBef>
                <a:spcAft>
                  <a:spcPts val="400"/>
                </a:spcAft>
                <a:buClr>
                  <a:srgbClr val="FFD83A"/>
                </a:buClr>
                <a:buFont typeface="Arial" panose="020B0604020202020204" pitchFamily="34" charset="0"/>
                <a:buChar char="•"/>
              </a:pPr>
              <a:r>
                <a:rPr lang="fr-FR" sz="1100" dirty="0"/>
                <a:t>Un appel à l’intérim en forte hausse depuis 2015, en BFC comme en France</a:t>
              </a:r>
            </a:p>
            <a:p>
              <a:pPr marL="134938" indent="-123825">
                <a:lnSpc>
                  <a:spcPct val="75000"/>
                </a:lnSpc>
                <a:spcBef>
                  <a:spcPts val="200"/>
                </a:spcBef>
                <a:spcAft>
                  <a:spcPts val="400"/>
                </a:spcAft>
                <a:buClr>
                  <a:srgbClr val="FFD83A"/>
                </a:buClr>
                <a:buFont typeface="Arial" panose="020B0604020202020204" pitchFamily="34" charset="0"/>
                <a:buChar char="•"/>
              </a:pPr>
              <a:r>
                <a:rPr lang="fr-FR" sz="1100" dirty="0"/>
                <a:t>Taux de chômage : 6,6% début 2021 (régulièrement 1 point sous la moyenne nationale ; BFC 4</a:t>
              </a:r>
              <a:r>
                <a:rPr lang="fr-FR" sz="1100" baseline="30000" dirty="0"/>
                <a:t>e</a:t>
              </a:r>
              <a:r>
                <a:rPr lang="fr-FR" sz="1100" dirty="0"/>
                <a:t> région) ; le Jura 4</a:t>
              </a:r>
              <a:r>
                <a:rPr lang="fr-FR" sz="1100" baseline="30000" dirty="0"/>
                <a:t>e</a:t>
              </a:r>
              <a:r>
                <a:rPr lang="fr-FR" sz="1100" dirty="0"/>
                <a:t> département de France le moins touché</a:t>
              </a:r>
            </a:p>
            <a:p>
              <a:pPr marL="134938" indent="-123825">
                <a:lnSpc>
                  <a:spcPct val="75000"/>
                </a:lnSpc>
                <a:spcBef>
                  <a:spcPts val="200"/>
                </a:spcBef>
                <a:spcAft>
                  <a:spcPts val="400"/>
                </a:spcAft>
                <a:buClr>
                  <a:srgbClr val="FFD83A"/>
                </a:buClr>
                <a:buFont typeface="Arial" panose="020B0604020202020204" pitchFamily="34" charset="0"/>
                <a:buChar char="•"/>
              </a:pPr>
              <a:r>
                <a:rPr lang="fr-FR" sz="1100" dirty="0"/>
                <a:t>Hausse régulière du nombre de demandeurs d’emplois, plus forte en BFC qu’en France (+40% entre 2010 et fin 2018, France +28% ; accentuation avec la crise (+ 6 pts en 18 mois)</a:t>
              </a:r>
            </a:p>
            <a:p>
              <a:pPr marL="134938" indent="-123825">
                <a:lnSpc>
                  <a:spcPct val="75000"/>
                </a:lnSpc>
                <a:spcBef>
                  <a:spcPts val="200"/>
                </a:spcBef>
                <a:spcAft>
                  <a:spcPts val="400"/>
                </a:spcAft>
                <a:buClr>
                  <a:srgbClr val="FFD83A"/>
                </a:buClr>
                <a:buFont typeface="Arial" panose="020B0604020202020204" pitchFamily="34" charset="0"/>
                <a:buChar char="•"/>
              </a:pPr>
              <a:r>
                <a:rPr lang="fr-FR" sz="1100" dirty="0"/>
                <a:t>BFC : 49% de la population non scolarisée âgée de 15 à 64 ans possède au minimum un diplôme de niveau baccalauréat, soit moins que la moyenne française (54%). Plus de CAP-BEP (31%)</a:t>
              </a:r>
            </a:p>
            <a:p>
              <a:pPr marL="134938" indent="-123825">
                <a:lnSpc>
                  <a:spcPct val="75000"/>
                </a:lnSpc>
                <a:spcBef>
                  <a:spcPts val="200"/>
                </a:spcBef>
                <a:spcAft>
                  <a:spcPts val="400"/>
                </a:spcAft>
                <a:buClr>
                  <a:srgbClr val="FFD83A"/>
                </a:buClr>
                <a:buFont typeface="Arial" panose="020B0604020202020204" pitchFamily="34" charset="0"/>
                <a:buChar char="•"/>
              </a:pPr>
              <a:r>
                <a:rPr lang="fr-FR" sz="1100" dirty="0"/>
                <a:t>Des besoins en main d’ouvre en hausse en 2021 par rapport à 2019 en BFC : 94 300 projets (+1 900)</a:t>
              </a:r>
            </a:p>
            <a:p>
              <a:pPr marL="134938" indent="-123825">
                <a:lnSpc>
                  <a:spcPct val="80000"/>
                </a:lnSpc>
                <a:spcBef>
                  <a:spcPts val="200"/>
                </a:spcBef>
                <a:spcAft>
                  <a:spcPts val="900"/>
                </a:spcAft>
                <a:buClr>
                  <a:srgbClr val="FFD83A"/>
                </a:buClr>
                <a:buFont typeface="Arial" panose="020B0604020202020204" pitchFamily="34" charset="0"/>
                <a:buChar char="•"/>
              </a:pPr>
              <a:endParaRPr lang="fr-FR" sz="1100" dirty="0"/>
            </a:p>
          </p:txBody>
        </p:sp>
        <p:sp>
          <p:nvSpPr>
            <p:cNvPr id="22" name="ZoneTexte 21">
              <a:extLst>
                <a:ext uri="{FF2B5EF4-FFF2-40B4-BE49-F238E27FC236}">
                  <a16:creationId xmlns:a16="http://schemas.microsoft.com/office/drawing/2014/main" id="{678E74F4-28FE-F849-9187-B35AA10CE124}"/>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latin typeface="+mj-lt"/>
              </a:endParaRPr>
            </a:p>
          </p:txBody>
        </p:sp>
      </p:grpSp>
      <p:sp>
        <p:nvSpPr>
          <p:cNvPr id="13" name="ZoneTexte 12">
            <a:extLst>
              <a:ext uri="{FF2B5EF4-FFF2-40B4-BE49-F238E27FC236}">
                <a16:creationId xmlns:a16="http://schemas.microsoft.com/office/drawing/2014/main" id="{A0678889-B1F4-974E-A2D1-C5EC53D8A643}"/>
              </a:ext>
            </a:extLst>
          </p:cNvPr>
          <p:cNvSpPr txBox="1"/>
          <p:nvPr/>
        </p:nvSpPr>
        <p:spPr>
          <a:xfrm>
            <a:off x="171025" y="404434"/>
            <a:ext cx="1008043" cy="553998"/>
          </a:xfrm>
          <a:prstGeom prst="rect">
            <a:avLst/>
          </a:prstGeom>
          <a:solidFill>
            <a:srgbClr val="00B05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Repères et éclairages économiques </a:t>
            </a:r>
          </a:p>
        </p:txBody>
      </p:sp>
      <p:sp>
        <p:nvSpPr>
          <p:cNvPr id="14" name="Espace réservé du pied de page 3">
            <a:extLst>
              <a:ext uri="{FF2B5EF4-FFF2-40B4-BE49-F238E27FC236}">
                <a16:creationId xmlns:a16="http://schemas.microsoft.com/office/drawing/2014/main" id="{9C787169-1720-3444-BF49-8BB2A0D12485}"/>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pic>
        <p:nvPicPr>
          <p:cNvPr id="17" name="Image 115">
            <a:extLst>
              <a:ext uri="{FF2B5EF4-FFF2-40B4-BE49-F238E27FC236}">
                <a16:creationId xmlns:a16="http://schemas.microsoft.com/office/drawing/2014/main" id="{C1DC6A23-8AC9-9E47-8690-571990C0C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647" y="1621051"/>
            <a:ext cx="5141192" cy="410008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7">
            <a:extLst>
              <a:ext uri="{FF2B5EF4-FFF2-40B4-BE49-F238E27FC236}">
                <a16:creationId xmlns:a16="http://schemas.microsoft.com/office/drawing/2014/main" id="{2B9689CF-23C4-F940-B5C6-05A3A566DA82}"/>
              </a:ext>
            </a:extLst>
          </p:cNvPr>
          <p:cNvSpPr>
            <a:spLocks noChangeArrowheads="1"/>
          </p:cNvSpPr>
          <p:nvPr/>
        </p:nvSpPr>
        <p:spPr bwMode="auto">
          <a:xfrm>
            <a:off x="6888432" y="6030372"/>
            <a:ext cx="1993494"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1" u="none" strike="noStrike" cap="none" normalizeH="0" baseline="3000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297</a:t>
            </a:r>
            <a:r>
              <a:rPr kumimoji="0" lang="fr-FR" altLang="fr-FR" sz="800" b="0" i="1" u="none" strike="noStrike" cap="none" normalizeH="0" baseline="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 Projets de recrutement et par des établissements recruteurs par secteur d’activité (2021)</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pic>
        <p:nvPicPr>
          <p:cNvPr id="19" name="Image 80">
            <a:extLst>
              <a:ext uri="{FF2B5EF4-FFF2-40B4-BE49-F238E27FC236}">
                <a16:creationId xmlns:a16="http://schemas.microsoft.com/office/drawing/2014/main" id="{E7EF515A-21FF-7744-B506-4166C4A7D1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82"/>
          <a:stretch/>
        </p:blipFill>
        <p:spPr bwMode="auto">
          <a:xfrm>
            <a:off x="1028700" y="3882855"/>
            <a:ext cx="3240677" cy="286155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9">
            <a:extLst>
              <a:ext uri="{FF2B5EF4-FFF2-40B4-BE49-F238E27FC236}">
                <a16:creationId xmlns:a16="http://schemas.microsoft.com/office/drawing/2014/main" id="{A3FD1E9B-1494-4847-8A7D-CD47BEF87D5F}"/>
              </a:ext>
            </a:extLst>
          </p:cNvPr>
          <p:cNvSpPr>
            <a:spLocks noChangeArrowheads="1"/>
          </p:cNvSpPr>
          <p:nvPr/>
        </p:nvSpPr>
        <p:spPr bwMode="auto">
          <a:xfrm>
            <a:off x="2060117" y="6769043"/>
            <a:ext cx="2717002"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1" u="none" strike="noStrike" cap="none" normalizeH="0" baseline="3000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47</a:t>
            </a:r>
            <a:r>
              <a:rPr kumimoji="0" lang="fr-FR" altLang="fr-FR" sz="800" b="0" i="1" u="none" strike="noStrike" cap="none" normalizeH="0" baseline="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 Évolution du taux de chômage depuis 2011</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97211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R</a:t>
            </a:r>
            <a:r>
              <a:rPr lang="fr-FR" sz="4200" spc="-165">
                <a:solidFill>
                  <a:srgbClr val="465A64"/>
                </a:solidFill>
                <a:latin typeface="+mj-lt"/>
              </a:rPr>
              <a:t>epères et éclairages économiques</a:t>
            </a:r>
          </a:p>
          <a:p>
            <a:pPr>
              <a:lnSpc>
                <a:spcPct val="70000"/>
              </a:lnSpc>
            </a:pPr>
            <a:r>
              <a:rPr lang="fr-FR" sz="2400" spc="-165">
                <a:solidFill>
                  <a:srgbClr val="465A64"/>
                </a:solidFill>
                <a:latin typeface="+mj-lt"/>
              </a:rPr>
              <a:t>Emploi</a:t>
            </a:r>
          </a:p>
        </p:txBody>
      </p:sp>
      <p:sp>
        <p:nvSpPr>
          <p:cNvPr id="16" name="Espace réservé du numéro de diapositive 15"/>
          <p:cNvSpPr>
            <a:spLocks noGrp="1"/>
          </p:cNvSpPr>
          <p:nvPr>
            <p:ph type="sldNum" sz="quarter" idx="11"/>
          </p:nvPr>
        </p:nvSpPr>
        <p:spPr/>
        <p:txBody>
          <a:bodyPr/>
          <a:lstStyle/>
          <a:p>
            <a:fld id="{8ECEC30E-1258-054F-B60D-80152FB12A9F}" type="slidenum">
              <a:rPr lang="fr-FR" smtClean="0"/>
              <a:pPr/>
              <a:t>6</a:t>
            </a:fld>
            <a:endParaRPr lang="fr-F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5" y="404434"/>
            <a:ext cx="1008043" cy="553998"/>
          </a:xfrm>
          <a:prstGeom prst="rect">
            <a:avLst/>
          </a:prstGeom>
          <a:solidFill>
            <a:srgbClr val="00B05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Repères et éclairages économiques </a:t>
            </a:r>
          </a:p>
        </p:txBody>
      </p:sp>
      <p:grpSp>
        <p:nvGrpSpPr>
          <p:cNvPr id="36" name="Groupe 35">
            <a:extLst>
              <a:ext uri="{FF2B5EF4-FFF2-40B4-BE49-F238E27FC236}">
                <a16:creationId xmlns:a16="http://schemas.microsoft.com/office/drawing/2014/main" id="{5657B7F2-E58D-D144-BCE3-9627DFA2C3E3}"/>
              </a:ext>
            </a:extLst>
          </p:cNvPr>
          <p:cNvGrpSpPr/>
          <p:nvPr/>
        </p:nvGrpSpPr>
        <p:grpSpPr>
          <a:xfrm>
            <a:off x="6528816" y="1290619"/>
            <a:ext cx="3742863" cy="5178763"/>
            <a:chOff x="1272134" y="1921733"/>
            <a:chExt cx="4332800" cy="4698079"/>
          </a:xfrm>
        </p:grpSpPr>
        <p:sp>
          <p:nvSpPr>
            <p:cNvPr id="37" name="ZoneTexte 36">
              <a:extLst>
                <a:ext uri="{FF2B5EF4-FFF2-40B4-BE49-F238E27FC236}">
                  <a16:creationId xmlns:a16="http://schemas.microsoft.com/office/drawing/2014/main" id="{5CEE3432-FAB9-E244-B91D-79F1494BF8F5}"/>
                </a:ext>
              </a:extLst>
            </p:cNvPr>
            <p:cNvSpPr txBox="1"/>
            <p:nvPr/>
          </p:nvSpPr>
          <p:spPr>
            <a:xfrm>
              <a:off x="1272134" y="2252345"/>
              <a:ext cx="4332800" cy="4367467"/>
            </a:xfrm>
            <a:prstGeom prst="rect">
              <a:avLst/>
            </a:prstGeom>
            <a:solidFill>
              <a:schemeClr val="bg1"/>
            </a:solidFill>
          </p:spPr>
          <p:txBody>
            <a:bodyPr wrap="square" lIns="0" rIns="0" rtlCol="0">
              <a:noAutofit/>
            </a:bodyPr>
            <a:lstStyle/>
            <a:p>
              <a:pPr marL="134938" lvl="0" indent="-123825">
                <a:lnSpc>
                  <a:spcPct val="75000"/>
                </a:lnSpc>
                <a:spcBef>
                  <a:spcPts val="200"/>
                </a:spcBef>
                <a:spcAft>
                  <a:spcPts val="300"/>
                </a:spcAft>
                <a:buClr>
                  <a:srgbClr val="FFD83A"/>
                </a:buClr>
                <a:buFont typeface="Arial" panose="020B0604020202020204" pitchFamily="34" charset="0"/>
                <a:buChar char="•"/>
              </a:pPr>
              <a:r>
                <a:rPr lang="fr-FR" sz="1100" dirty="0"/>
                <a:t>Temps partiel : condition de travail en hausse depuis 60 ans, plutôt subie, et concernant plutôt les femmes, les jeunes, les seniors, les personnes peu qualifiées </a:t>
              </a:r>
              <a:r>
                <a:rPr lang="fr-FR" sz="1100" dirty="0">
                  <a:sym typeface="Wingdings" pitchFamily="2" charset="2"/>
                </a:rPr>
                <a:t> sous-emploi</a:t>
              </a:r>
            </a:p>
            <a:p>
              <a:pPr marL="134938" lvl="0" indent="-123825">
                <a:lnSpc>
                  <a:spcPct val="75000"/>
                </a:lnSpc>
                <a:spcBef>
                  <a:spcPts val="200"/>
                </a:spcBef>
                <a:spcAft>
                  <a:spcPts val="300"/>
                </a:spcAft>
                <a:buClr>
                  <a:srgbClr val="FFD83A"/>
                </a:buClr>
                <a:buFont typeface="Arial" panose="020B0604020202020204" pitchFamily="34" charset="0"/>
                <a:buChar char="•"/>
              </a:pPr>
              <a:r>
                <a:rPr lang="fr-FR" sz="1100" dirty="0">
                  <a:sym typeface="Wingdings" pitchFamily="2" charset="2"/>
                </a:rPr>
                <a:t>L’intérim reste une variable d’ajustement des ressources humaines pour les entreprises</a:t>
              </a:r>
            </a:p>
            <a:p>
              <a:pPr marL="134938" lvl="0" indent="-123825">
                <a:lnSpc>
                  <a:spcPct val="75000"/>
                </a:lnSpc>
                <a:spcBef>
                  <a:spcPts val="200"/>
                </a:spcBef>
                <a:spcAft>
                  <a:spcPts val="300"/>
                </a:spcAft>
                <a:buClr>
                  <a:srgbClr val="FFD83A"/>
                </a:buClr>
                <a:buFont typeface="Arial" panose="020B0604020202020204" pitchFamily="34" charset="0"/>
                <a:buChar char="•"/>
              </a:pPr>
              <a:r>
                <a:rPr lang="fr-FR" sz="1100" dirty="0">
                  <a:sym typeface="Wingdings" pitchFamily="2" charset="2"/>
                </a:rPr>
                <a:t>Une forte spécialisation dans l’emploi industriel est-elle une force ou une faiblesse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Trompe l’œil : accentuation de la baisse tendancielle du taux de chômage, grâce à la crise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Réduire les inégalités sociales implique une hausse des formations et une meilleure insertion des jeunes sur  le marché du travail</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Des métiers plus difficiles à pourvoir : construction, sanitaire-social, restauration</a:t>
              </a:r>
            </a:p>
            <a:p>
              <a:pPr marL="134938" lvl="0" indent="-123825">
                <a:lnSpc>
                  <a:spcPct val="80000"/>
                </a:lnSpc>
                <a:spcBef>
                  <a:spcPts val="200"/>
                </a:spcBef>
                <a:spcAft>
                  <a:spcPts val="400"/>
                </a:spcAft>
                <a:buClr>
                  <a:srgbClr val="FF0000"/>
                </a:buClr>
                <a:buFont typeface="Arial" panose="020B0604020202020204" pitchFamily="34" charset="0"/>
                <a:buChar char="•"/>
              </a:pPr>
              <a:endParaRPr lang="fr-FR" sz="1100" dirty="0"/>
            </a:p>
          </p:txBody>
        </p:sp>
        <p:sp>
          <p:nvSpPr>
            <p:cNvPr id="38" name="ZoneTexte 37">
              <a:extLst>
                <a:ext uri="{FF2B5EF4-FFF2-40B4-BE49-F238E27FC236}">
                  <a16:creationId xmlns:a16="http://schemas.microsoft.com/office/drawing/2014/main" id="{70952F23-C6EC-7547-B8A0-C4808A90BAF3}"/>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Enjeux, questionnements</a:t>
              </a:r>
              <a:endParaRPr lang="fr-FR" sz="1400">
                <a:solidFill>
                  <a:srgbClr val="788F9B"/>
                </a:solidFill>
                <a:latin typeface="+mj-lt"/>
              </a:endParaRPr>
            </a:p>
          </p:txBody>
        </p:sp>
      </p:grpSp>
      <p:graphicFrame>
        <p:nvGraphicFramePr>
          <p:cNvPr id="30" name="Tableau 29">
            <a:extLst>
              <a:ext uri="{FF2B5EF4-FFF2-40B4-BE49-F238E27FC236}">
                <a16:creationId xmlns:a16="http://schemas.microsoft.com/office/drawing/2014/main" id="{80090848-DCCC-EF4B-A282-6FA7FECA7B3F}"/>
              </a:ext>
            </a:extLst>
          </p:cNvPr>
          <p:cNvGraphicFramePr>
            <a:graphicFrameLocks noGrp="1"/>
          </p:cNvGraphicFramePr>
          <p:nvPr>
            <p:extLst>
              <p:ext uri="{D42A27DB-BD31-4B8C-83A1-F6EECF244321}">
                <p14:modId xmlns:p14="http://schemas.microsoft.com/office/powerpoint/2010/main" val="1373036379"/>
              </p:ext>
            </p:extLst>
          </p:nvPr>
        </p:nvGraphicFramePr>
        <p:xfrm>
          <a:off x="411796" y="1305111"/>
          <a:ext cx="4933220" cy="1675951"/>
        </p:xfrm>
        <a:graphic>
          <a:graphicData uri="http://schemas.openxmlformats.org/drawingml/2006/table">
            <a:tbl>
              <a:tblPr firstRow="1" firstCol="1" bandRow="1"/>
              <a:tblGrid>
                <a:gridCol w="2303972">
                  <a:extLst>
                    <a:ext uri="{9D8B030D-6E8A-4147-A177-3AD203B41FA5}">
                      <a16:colId xmlns:a16="http://schemas.microsoft.com/office/drawing/2014/main" val="2927450741"/>
                    </a:ext>
                  </a:extLst>
                </a:gridCol>
                <a:gridCol w="2629248">
                  <a:extLst>
                    <a:ext uri="{9D8B030D-6E8A-4147-A177-3AD203B41FA5}">
                      <a16:colId xmlns:a16="http://schemas.microsoft.com/office/drawing/2014/main" val="1004348677"/>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Forces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Faiblesses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370679">
                <a:tc>
                  <a:txBody>
                    <a:bodyPr/>
                    <a:lstStyle/>
                    <a:p>
                      <a:pPr marL="134938" marR="0" lvl="0" indent="-123825" algn="l" defTabSz="457200" rtl="0" eaLnBrk="1" fontAlgn="auto" latinLnBrk="0" hangingPunct="1">
                        <a:lnSpc>
                          <a:spcPct val="75000"/>
                        </a:lnSpc>
                        <a:spcBef>
                          <a:spcPts val="200"/>
                        </a:spcBef>
                        <a:spcAft>
                          <a:spcPts val="400"/>
                        </a:spcAft>
                        <a:buClr>
                          <a:schemeClr val="accent6"/>
                        </a:buClr>
                        <a:buSzTx/>
                        <a:buFont typeface="Arial" panose="020B0604020202020204" pitchFamily="34" charset="0"/>
                        <a:buChar char="•"/>
                        <a:tabLst/>
                        <a:defRPr/>
                      </a:pPr>
                      <a:r>
                        <a:rPr lang="fr-FR" sz="1100" dirty="0"/>
                        <a:t>La part de l’industrie dans l’emploi total est la plus élevée de France (notamment Jura et Haute-Saône)</a:t>
                      </a:r>
                    </a:p>
                    <a:p>
                      <a:pPr marL="134938" marR="0" lvl="0" indent="-123825" algn="l" defTabSz="457200" rtl="0" eaLnBrk="1" fontAlgn="auto" latinLnBrk="0" hangingPunct="1">
                        <a:lnSpc>
                          <a:spcPct val="75000"/>
                        </a:lnSpc>
                        <a:spcBef>
                          <a:spcPts val="200"/>
                        </a:spcBef>
                        <a:spcAft>
                          <a:spcPts val="400"/>
                        </a:spcAft>
                        <a:buClr>
                          <a:schemeClr val="accent6"/>
                        </a:buClr>
                        <a:buSzTx/>
                        <a:buFont typeface="Arial" panose="020B0604020202020204" pitchFamily="34" charset="0"/>
                        <a:buChar char="•"/>
                        <a:tabLst/>
                        <a:defRPr/>
                      </a:pPr>
                      <a:r>
                        <a:rPr lang="fr-FR" sz="1100" dirty="0"/>
                        <a:t>Taux de chômage structurellement bas (notamment sud-est de la région)</a:t>
                      </a: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4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Faible hausse de l’emploi</a:t>
                      </a:r>
                    </a:p>
                    <a:p>
                      <a:pPr marL="134938" lvl="0" indent="-123825" algn="l" defTabSz="457200" rtl="0" eaLnBrk="1" latinLnBrk="0" hangingPunct="1">
                        <a:lnSpc>
                          <a:spcPct val="75000"/>
                        </a:lnSpc>
                        <a:spcBef>
                          <a:spcPts val="200"/>
                        </a:spcBef>
                        <a:spcAft>
                          <a:spcPts val="4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 chômage élevé dans le Nord Franche-Comté</a:t>
                      </a:r>
                    </a:p>
                    <a:p>
                      <a:pPr marL="134938" lvl="0" indent="-123825" algn="l" defTabSz="457200" rtl="0" eaLnBrk="1" latinLnBrk="0" hangingPunct="1">
                        <a:lnSpc>
                          <a:spcPct val="75000"/>
                        </a:lnSpc>
                        <a:spcBef>
                          <a:spcPts val="200"/>
                        </a:spcBef>
                        <a:spcAft>
                          <a:spcPts val="4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Une demande d’emploi en hausse tendancielle</a:t>
                      </a:r>
                    </a:p>
                    <a:p>
                      <a:pPr marL="134938" lvl="0" indent="-123825" algn="l" defTabSz="457200" rtl="0" eaLnBrk="1" latinLnBrk="0" hangingPunct="1">
                        <a:lnSpc>
                          <a:spcPct val="75000"/>
                        </a:lnSpc>
                        <a:spcBef>
                          <a:spcPts val="200"/>
                        </a:spcBef>
                        <a:spcAft>
                          <a:spcPts val="4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Des adultes en âge de travailler moins diplômés</a:t>
                      </a:r>
                    </a:p>
                    <a:p>
                      <a:pPr marL="134938" lvl="0" indent="-123825" algn="l" defTabSz="457200" rtl="0" eaLnBrk="1" latinLnBrk="0" hangingPunct="1">
                        <a:lnSpc>
                          <a:spcPct val="75000"/>
                        </a:lnSpc>
                        <a:spcBef>
                          <a:spcPts val="200"/>
                        </a:spcBef>
                        <a:spcAft>
                          <a:spcPts val="4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Insertion des jeunes dans la vie active : l’ouest de BFC en difficulté</a:t>
                      </a: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248648041"/>
                  </a:ext>
                </a:extLst>
              </a:tr>
            </a:tbl>
          </a:graphicData>
        </a:graphic>
      </p:graphicFrame>
      <p:graphicFrame>
        <p:nvGraphicFramePr>
          <p:cNvPr id="33" name="Tableau 32">
            <a:extLst>
              <a:ext uri="{FF2B5EF4-FFF2-40B4-BE49-F238E27FC236}">
                <a16:creationId xmlns:a16="http://schemas.microsoft.com/office/drawing/2014/main" id="{F1590FB1-3B23-DA4A-BA69-5235737140D9}"/>
              </a:ext>
            </a:extLst>
          </p:cNvPr>
          <p:cNvGraphicFramePr>
            <a:graphicFrameLocks noGrp="1"/>
          </p:cNvGraphicFramePr>
          <p:nvPr>
            <p:extLst>
              <p:ext uri="{D42A27DB-BD31-4B8C-83A1-F6EECF244321}">
                <p14:modId xmlns:p14="http://schemas.microsoft.com/office/powerpoint/2010/main" val="3108793634"/>
              </p:ext>
            </p:extLst>
          </p:nvPr>
        </p:nvGraphicFramePr>
        <p:xfrm>
          <a:off x="412686" y="3568733"/>
          <a:ext cx="4933220" cy="2165536"/>
        </p:xfrm>
        <a:graphic>
          <a:graphicData uri="http://schemas.openxmlformats.org/drawingml/2006/table">
            <a:tbl>
              <a:tblPr firstRow="1" firstCol="1" bandRow="1"/>
              <a:tblGrid>
                <a:gridCol w="2266506">
                  <a:extLst>
                    <a:ext uri="{9D8B030D-6E8A-4147-A177-3AD203B41FA5}">
                      <a16:colId xmlns:a16="http://schemas.microsoft.com/office/drawing/2014/main" val="3846492149"/>
                    </a:ext>
                  </a:extLst>
                </a:gridCol>
                <a:gridCol w="2666714">
                  <a:extLst>
                    <a:ext uri="{9D8B030D-6E8A-4147-A177-3AD203B41FA5}">
                      <a16:colId xmlns:a16="http://schemas.microsoft.com/office/drawing/2014/main" val="2070262005"/>
                    </a:ext>
                  </a:extLst>
                </a:gridCol>
              </a:tblGrid>
              <a:tr h="0">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Opportunités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a:solidFill>
                            <a:srgbClr val="465A64"/>
                          </a:solidFill>
                          <a:effectLst/>
                          <a:latin typeface="+mn-lt"/>
                          <a:ea typeface="MS Mincho" panose="02020609040205080304" pitchFamily="49" charset="-128"/>
                          <a:cs typeface="Times New Roman" panose="02020603050405020304" pitchFamily="18" charset="0"/>
                        </a:rPr>
                        <a:t>Menaces</a:t>
                      </a:r>
                      <a:endParaRPr lang="fr-FR" sz="110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525585772"/>
                  </a:ext>
                </a:extLst>
              </a:tr>
              <a:tr h="215262">
                <a:tc>
                  <a:txBody>
                    <a:bodyPr/>
                    <a:lstStyle/>
                    <a:p>
                      <a:pPr marL="134938" lvl="0" indent="-123825" algn="l" defTabSz="457200" rtl="0" eaLnBrk="1" latinLnBrk="0" hangingPunct="1">
                        <a:lnSpc>
                          <a:spcPct val="75000"/>
                        </a:lnSpc>
                        <a:spcBef>
                          <a:spcPts val="200"/>
                        </a:spcBef>
                        <a:spcAft>
                          <a:spcPts val="4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France : Le taux d’activité des personnes de 15 à 64 ans est au plus haut depuis 1975</a:t>
                      </a:r>
                    </a:p>
                    <a:p>
                      <a:pPr marL="134938" lvl="0" indent="-123825" algn="l" defTabSz="457200" rtl="0" eaLnBrk="1" latinLnBrk="0" hangingPunct="1">
                        <a:lnSpc>
                          <a:spcPct val="75000"/>
                        </a:lnSpc>
                        <a:spcBef>
                          <a:spcPts val="200"/>
                        </a:spcBef>
                        <a:spcAft>
                          <a:spcPts val="400"/>
                        </a:spcAft>
                        <a:buClr>
                          <a:schemeClr val="accent6"/>
                        </a:buClr>
                        <a:buFont typeface="Arial" panose="020B0604020202020204" pitchFamily="34" charset="0"/>
                        <a:buChar char="•"/>
                        <a:tabLst/>
                      </a:pPr>
                      <a:r>
                        <a:rPr lang="fr-FR" sz="1100" kern="1200" dirty="0">
                          <a:solidFill>
                            <a:schemeClr val="tx1"/>
                          </a:solidFill>
                          <a:latin typeface="+mn-lt"/>
                          <a:ea typeface="+mn-ea"/>
                          <a:cs typeface="+mn-cs"/>
                        </a:rPr>
                        <a:t>France : La participation des seniors et des femmes au marché du travail ne cesse de croître depuis le début des années 2000</a:t>
                      </a: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75000"/>
                        </a:lnSpc>
                        <a:spcBef>
                          <a:spcPts val="200"/>
                        </a:spcBef>
                        <a:spcAft>
                          <a:spcPts val="4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 taux d’activité national encore inférieur à la moyenne UE</a:t>
                      </a:r>
                    </a:p>
                    <a:p>
                      <a:pPr marL="134938" lvl="0" indent="-123825" algn="l" defTabSz="457200" rtl="0" eaLnBrk="1" latinLnBrk="0" hangingPunct="1">
                        <a:lnSpc>
                          <a:spcPct val="75000"/>
                        </a:lnSpc>
                        <a:spcBef>
                          <a:spcPts val="200"/>
                        </a:spcBef>
                        <a:spcAft>
                          <a:spcPts val="4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Un rapport inactifs / actifs en hausse (France et BFC)</a:t>
                      </a:r>
                    </a:p>
                    <a:p>
                      <a:pPr marL="134938" marR="0" lvl="0" indent="-123825" algn="l" defTabSz="457200" rtl="0" eaLnBrk="1" fontAlgn="auto" latinLnBrk="0" hangingPunct="1">
                        <a:lnSpc>
                          <a:spcPct val="75000"/>
                        </a:lnSpc>
                        <a:spcBef>
                          <a:spcPts val="200"/>
                        </a:spcBef>
                        <a:spcAft>
                          <a:spcPts val="400"/>
                        </a:spcAft>
                        <a:buClr>
                          <a:srgbClr val="FF0000"/>
                        </a:buClr>
                        <a:buSzTx/>
                        <a:buFont typeface="Arial" panose="020B0604020202020204" pitchFamily="34" charset="0"/>
                        <a:buChar char="•"/>
                        <a:tabLst/>
                        <a:defRPr/>
                      </a:pPr>
                      <a:r>
                        <a:rPr lang="fr-FR" sz="1100" kern="1200" dirty="0">
                          <a:solidFill>
                            <a:schemeClr val="tx1"/>
                          </a:solidFill>
                          <a:latin typeface="+mn-lt"/>
                          <a:ea typeface="+mn-ea"/>
                          <a:cs typeface="+mn-cs"/>
                        </a:rPr>
                        <a:t>Un taux d’emploi des jeunes préoccupant (France et BFC)</a:t>
                      </a:r>
                    </a:p>
                    <a:p>
                      <a:pPr marL="134938" lvl="0" indent="-123825" algn="l" defTabSz="457200" rtl="0" eaLnBrk="1" latinLnBrk="0" hangingPunct="1">
                        <a:lnSpc>
                          <a:spcPct val="75000"/>
                        </a:lnSpc>
                        <a:spcBef>
                          <a:spcPts val="200"/>
                        </a:spcBef>
                        <a:spcAft>
                          <a:spcPts val="4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Ne pas réussir l’insertion des jeunes dans la vie active</a:t>
                      </a:r>
                    </a:p>
                    <a:p>
                      <a:pPr marL="134938" lvl="0" indent="-123825" algn="l" defTabSz="457200" rtl="0" eaLnBrk="1" latinLnBrk="0" hangingPunct="1">
                        <a:lnSpc>
                          <a:spcPct val="75000"/>
                        </a:lnSpc>
                        <a:spcBef>
                          <a:spcPts val="200"/>
                        </a:spcBef>
                        <a:spcAft>
                          <a:spcPts val="4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Tendance à la concentration des emplois dans les agglomérations</a:t>
                      </a:r>
                    </a:p>
                    <a:p>
                      <a:pPr marL="134938" lvl="0" indent="-123825" algn="l" defTabSz="457200" rtl="0" eaLnBrk="1" latinLnBrk="0" hangingPunct="1">
                        <a:lnSpc>
                          <a:spcPct val="75000"/>
                        </a:lnSpc>
                        <a:spcBef>
                          <a:spcPts val="200"/>
                        </a:spcBef>
                        <a:spcAft>
                          <a:spcPts val="4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Des projets d’embauche en baisse dans l’industrie</a:t>
                      </a:r>
                    </a:p>
                  </a:txBody>
                  <a:tcPr marL="68580" marR="68580" marT="36000" marB="36195">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3094909756"/>
                  </a:ext>
                </a:extLst>
              </a:tr>
            </a:tbl>
          </a:graphicData>
        </a:graphic>
      </p:graphicFrame>
      <p:sp>
        <p:nvSpPr>
          <p:cNvPr id="14" name="Espace réservé du pied de page 3">
            <a:extLst>
              <a:ext uri="{FF2B5EF4-FFF2-40B4-BE49-F238E27FC236}">
                <a16:creationId xmlns:a16="http://schemas.microsoft.com/office/drawing/2014/main" id="{6FE05BF7-3341-2D4F-AE3C-0EC46C101FE3}"/>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spTree>
    <p:extLst>
      <p:ext uri="{BB962C8B-B14F-4D97-AF65-F5344CB8AC3E}">
        <p14:creationId xmlns:p14="http://schemas.microsoft.com/office/powerpoint/2010/main" val="2417462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R</a:t>
            </a:r>
            <a:r>
              <a:rPr lang="fr-FR" sz="4200" spc="-165">
                <a:solidFill>
                  <a:srgbClr val="465A64"/>
                </a:solidFill>
                <a:latin typeface="+mj-lt"/>
              </a:rPr>
              <a:t>epères et éclairages économiques</a:t>
            </a:r>
          </a:p>
          <a:p>
            <a:pPr>
              <a:lnSpc>
                <a:spcPct val="70000"/>
              </a:lnSpc>
            </a:pPr>
            <a:r>
              <a:rPr lang="fr-FR" sz="2400" spc="-165">
                <a:solidFill>
                  <a:srgbClr val="465A64"/>
                </a:solidFill>
                <a:latin typeface="+mj-lt"/>
              </a:rPr>
              <a:t>Création de richesse</a:t>
            </a:r>
          </a:p>
        </p:txBody>
      </p:sp>
      <p:sp>
        <p:nvSpPr>
          <p:cNvPr id="16" name="Espace réservé du numéro de diapositive 15"/>
          <p:cNvSpPr>
            <a:spLocks noGrp="1"/>
          </p:cNvSpPr>
          <p:nvPr>
            <p:ph type="sldNum" sz="quarter" idx="11"/>
          </p:nvPr>
        </p:nvSpPr>
        <p:spPr/>
        <p:txBody>
          <a:bodyPr/>
          <a:lstStyle/>
          <a:p>
            <a:fld id="{8ECEC30E-1258-054F-B60D-80152FB12A9F}" type="slidenum">
              <a:rPr lang="fr-FR" smtClean="0"/>
              <a:pPr/>
              <a:t>7</a:t>
            </a:fld>
            <a:endParaRPr lang="fr-FR"/>
          </a:p>
        </p:txBody>
      </p:sp>
      <p:grpSp>
        <p:nvGrpSpPr>
          <p:cNvPr id="20" name="Groupe 19">
            <a:extLst>
              <a:ext uri="{FF2B5EF4-FFF2-40B4-BE49-F238E27FC236}">
                <a16:creationId xmlns:a16="http://schemas.microsoft.com/office/drawing/2014/main" id="{8787239F-0ADC-2745-8346-5E1A62D574D3}"/>
              </a:ext>
            </a:extLst>
          </p:cNvPr>
          <p:cNvGrpSpPr/>
          <p:nvPr/>
        </p:nvGrpSpPr>
        <p:grpSpPr>
          <a:xfrm>
            <a:off x="411795" y="1290619"/>
            <a:ext cx="3973392" cy="5178763"/>
            <a:chOff x="1272134" y="1921733"/>
            <a:chExt cx="4332800" cy="4698079"/>
          </a:xfrm>
        </p:grpSpPr>
        <p:sp>
          <p:nvSpPr>
            <p:cNvPr id="21" name="ZoneTexte 20">
              <a:extLst>
                <a:ext uri="{FF2B5EF4-FFF2-40B4-BE49-F238E27FC236}">
                  <a16:creationId xmlns:a16="http://schemas.microsoft.com/office/drawing/2014/main" id="{2C88BE1F-E37D-634A-857B-A34135BC4D2C}"/>
                </a:ext>
              </a:extLst>
            </p:cNvPr>
            <p:cNvSpPr txBox="1"/>
            <p:nvPr/>
          </p:nvSpPr>
          <p:spPr>
            <a:xfrm>
              <a:off x="1272134" y="2252345"/>
              <a:ext cx="4332800" cy="4367467"/>
            </a:xfrm>
            <a:prstGeom prst="rect">
              <a:avLst/>
            </a:prstGeom>
            <a:solidFill>
              <a:schemeClr val="bg1"/>
            </a:solidFill>
          </p:spPr>
          <p:txBody>
            <a:bodyPr wrap="square" lIns="0" tIns="46800" rIns="0" rtlCol="0">
              <a:noAutofit/>
            </a:bodyPr>
            <a:lstStyle/>
            <a:p>
              <a:pPr marL="134938" indent="-123825">
                <a:lnSpc>
                  <a:spcPct val="80000"/>
                </a:lnSpc>
                <a:spcBef>
                  <a:spcPts val="200"/>
                </a:spcBef>
                <a:spcAft>
                  <a:spcPts val="900"/>
                </a:spcAft>
                <a:buClr>
                  <a:srgbClr val="FFD83A"/>
                </a:buClr>
                <a:buFont typeface="Arial" panose="020B0604020202020204" pitchFamily="34" charset="0"/>
                <a:buChar char="•"/>
              </a:pPr>
              <a:r>
                <a:rPr lang="fr-FR" sz="1100" dirty="0"/>
                <a:t>L’UE voit sa croissance ralentir dès 2018, mais reste en 2</a:t>
              </a:r>
              <a:r>
                <a:rPr lang="fr-FR" sz="1100" baseline="30000" dirty="0"/>
                <a:t>e</a:t>
              </a:r>
              <a:r>
                <a:rPr lang="fr-FR" sz="1100" dirty="0"/>
                <a:t> position mondiale (22% du PIB mondial ; États-Unis 24%, Chine 16%)</a:t>
              </a:r>
            </a:p>
            <a:p>
              <a:pPr marL="134938" indent="-123825">
                <a:lnSpc>
                  <a:spcPct val="80000"/>
                </a:lnSpc>
                <a:spcBef>
                  <a:spcPts val="200"/>
                </a:spcBef>
                <a:spcAft>
                  <a:spcPts val="900"/>
                </a:spcAft>
                <a:buClr>
                  <a:srgbClr val="FFD83A"/>
                </a:buClr>
                <a:buFont typeface="Arial" panose="020B0604020202020204" pitchFamily="34" charset="0"/>
                <a:buChar char="•"/>
              </a:pPr>
              <a:r>
                <a:rPr lang="fr-FR" sz="1100" dirty="0"/>
                <a:t>BFC 11</a:t>
              </a:r>
              <a:r>
                <a:rPr lang="fr-FR" sz="1100" baseline="30000" dirty="0"/>
                <a:t>e</a:t>
              </a:r>
              <a:r>
                <a:rPr lang="fr-FR" sz="1100" dirty="0"/>
                <a:t> région pour son PIB : 78 Mds€ en 2018</a:t>
              </a:r>
            </a:p>
            <a:p>
              <a:pPr marL="134938" indent="-123825">
                <a:lnSpc>
                  <a:spcPct val="80000"/>
                </a:lnSpc>
                <a:spcBef>
                  <a:spcPts val="200"/>
                </a:spcBef>
                <a:spcAft>
                  <a:spcPts val="900"/>
                </a:spcAft>
                <a:buClr>
                  <a:srgbClr val="FFD83A"/>
                </a:buClr>
                <a:buFont typeface="Arial" panose="020B0604020202020204" pitchFamily="34" charset="0"/>
                <a:buChar char="•"/>
              </a:pPr>
              <a:r>
                <a:rPr lang="fr-FR" sz="1100" dirty="0"/>
                <a:t>Un des plus bas PIB / </a:t>
              </a:r>
              <a:r>
                <a:rPr lang="fr-FR" sz="1100" dirty="0" err="1"/>
                <a:t>hab</a:t>
              </a:r>
              <a:r>
                <a:rPr lang="fr-FR" sz="1100" dirty="0"/>
                <a:t> : 28 000 € en 2018 (France de province 30 300)</a:t>
              </a:r>
            </a:p>
            <a:p>
              <a:pPr marL="134938" indent="-123825">
                <a:lnSpc>
                  <a:spcPct val="80000"/>
                </a:lnSpc>
                <a:spcBef>
                  <a:spcPts val="200"/>
                </a:spcBef>
                <a:spcAft>
                  <a:spcPts val="900"/>
                </a:spcAft>
                <a:buClr>
                  <a:srgbClr val="FFD83A"/>
                </a:buClr>
                <a:buFont typeface="Arial" panose="020B0604020202020204" pitchFamily="34" charset="0"/>
                <a:buChar char="•"/>
              </a:pPr>
              <a:r>
                <a:rPr lang="fr-FR" sz="1100" dirty="0"/>
                <a:t>Un des plus bas PIB / emploi (productivité apparente du travail) : moins de 72 000€ en 2018 (France de province 74 800)</a:t>
              </a:r>
            </a:p>
            <a:p>
              <a:pPr marL="134938" indent="-123825">
                <a:lnSpc>
                  <a:spcPct val="80000"/>
                </a:lnSpc>
                <a:spcBef>
                  <a:spcPts val="200"/>
                </a:spcBef>
                <a:spcAft>
                  <a:spcPts val="900"/>
                </a:spcAft>
                <a:buClr>
                  <a:srgbClr val="FFD83A"/>
                </a:buClr>
                <a:buFont typeface="Arial" panose="020B0604020202020204" pitchFamily="34" charset="0"/>
                <a:buChar char="•"/>
              </a:pPr>
              <a:r>
                <a:rPr lang="fr-FR" sz="1100" dirty="0"/>
                <a:t>Valeur ajoutée produite  par secteur en BFC:  plus importante  en agriculture et en industrie que la moyenne en France</a:t>
              </a:r>
            </a:p>
          </p:txBody>
        </p:sp>
        <p:sp>
          <p:nvSpPr>
            <p:cNvPr id="22" name="ZoneTexte 21">
              <a:extLst>
                <a:ext uri="{FF2B5EF4-FFF2-40B4-BE49-F238E27FC236}">
                  <a16:creationId xmlns:a16="http://schemas.microsoft.com/office/drawing/2014/main" id="{678E74F4-28FE-F849-9187-B35AA10CE124}"/>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latin typeface="+mj-lt"/>
              </a:endParaRPr>
            </a:p>
          </p:txBody>
        </p:sp>
      </p:grpSp>
      <p:sp>
        <p:nvSpPr>
          <p:cNvPr id="13" name="ZoneTexte 12">
            <a:extLst>
              <a:ext uri="{FF2B5EF4-FFF2-40B4-BE49-F238E27FC236}">
                <a16:creationId xmlns:a16="http://schemas.microsoft.com/office/drawing/2014/main" id="{A0678889-B1F4-974E-A2D1-C5EC53D8A643}"/>
              </a:ext>
            </a:extLst>
          </p:cNvPr>
          <p:cNvSpPr txBox="1"/>
          <p:nvPr/>
        </p:nvSpPr>
        <p:spPr>
          <a:xfrm>
            <a:off x="171025" y="404434"/>
            <a:ext cx="1008043" cy="553998"/>
          </a:xfrm>
          <a:prstGeom prst="rect">
            <a:avLst/>
          </a:prstGeom>
          <a:solidFill>
            <a:srgbClr val="00B05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Repères et éclairages économiques </a:t>
            </a:r>
          </a:p>
        </p:txBody>
      </p:sp>
      <p:sp>
        <p:nvSpPr>
          <p:cNvPr id="14" name="Espace réservé du pied de page 3">
            <a:extLst>
              <a:ext uri="{FF2B5EF4-FFF2-40B4-BE49-F238E27FC236}">
                <a16:creationId xmlns:a16="http://schemas.microsoft.com/office/drawing/2014/main" id="{BB7FE046-FB0E-9449-8B44-6ABA00F1C882}"/>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pic>
        <p:nvPicPr>
          <p:cNvPr id="5124" name="Image 70">
            <a:extLst>
              <a:ext uri="{FF2B5EF4-FFF2-40B4-BE49-F238E27FC236}">
                <a16:creationId xmlns:a16="http://schemas.microsoft.com/office/drawing/2014/main" id="{E8371D97-FD0C-F345-9657-AD53E72A06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45"/>
          <a:stretch/>
        </p:blipFill>
        <p:spPr bwMode="auto">
          <a:xfrm>
            <a:off x="5345809" y="1030819"/>
            <a:ext cx="4925870" cy="49659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F16510B7-98EE-7A4B-9999-FC1A80D05015}"/>
              </a:ext>
            </a:extLst>
          </p:cNvPr>
          <p:cNvSpPr>
            <a:spLocks noChangeArrowheads="1"/>
          </p:cNvSpPr>
          <p:nvPr/>
        </p:nvSpPr>
        <p:spPr bwMode="auto">
          <a:xfrm>
            <a:off x="7103102" y="6134174"/>
            <a:ext cx="1202573"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1" u="none" strike="noStrike" cap="none" normalizeH="0" baseline="3000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294</a:t>
            </a:r>
            <a:r>
              <a:rPr kumimoji="0" lang="fr-FR" altLang="fr-FR" sz="800" b="0" i="1" u="none" strike="noStrike" cap="none" normalizeH="0" baseline="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 PIB de la BFC en 2018</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sp>
        <p:nvSpPr>
          <p:cNvPr id="7" name="Rectangle 9">
            <a:extLst>
              <a:ext uri="{FF2B5EF4-FFF2-40B4-BE49-F238E27FC236}">
                <a16:creationId xmlns:a16="http://schemas.microsoft.com/office/drawing/2014/main" id="{F271E786-99EC-6348-BC64-F8765EC62E34}"/>
              </a:ext>
            </a:extLst>
          </p:cNvPr>
          <p:cNvSpPr>
            <a:spLocks noChangeArrowheads="1"/>
          </p:cNvSpPr>
          <p:nvPr/>
        </p:nvSpPr>
        <p:spPr bwMode="auto">
          <a:xfrm>
            <a:off x="7353822" y="6826997"/>
            <a:ext cx="2475357"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1" u="none" strike="noStrike" cap="none" normalizeH="0" baseline="3000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111</a:t>
            </a:r>
            <a:r>
              <a:rPr kumimoji="0" lang="fr-FR" altLang="fr-FR" sz="800" b="0" i="1" u="none" strike="noStrike" cap="none" normalizeH="0" baseline="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 PIB des régions en 2018 (par habitant et par emploi)</a:t>
            </a:r>
            <a:endParaRPr kumimoji="0" lang="fr-FR" altLang="fr-FR" sz="1600" b="0" i="0" u="none" strike="noStrike" cap="none" normalizeH="0" baseline="0">
              <a:ln>
                <a:noFill/>
              </a:ln>
              <a:solidFill>
                <a:schemeClr val="tx1"/>
              </a:solidFill>
              <a:effectLst/>
              <a:latin typeface="Arial" panose="020B0604020202020204" pitchFamily="34" charset="0"/>
            </a:endParaRPr>
          </a:p>
        </p:txBody>
      </p:sp>
      <p:sp>
        <p:nvSpPr>
          <p:cNvPr id="9" name="Rectangle 12">
            <a:extLst>
              <a:ext uri="{FF2B5EF4-FFF2-40B4-BE49-F238E27FC236}">
                <a16:creationId xmlns:a16="http://schemas.microsoft.com/office/drawing/2014/main" id="{EE6340D3-F7D7-AF42-A66C-DEA629864B16}"/>
              </a:ext>
            </a:extLst>
          </p:cNvPr>
          <p:cNvSpPr>
            <a:spLocks noChangeArrowheads="1"/>
          </p:cNvSpPr>
          <p:nvPr/>
        </p:nvSpPr>
        <p:spPr bwMode="auto">
          <a:xfrm>
            <a:off x="2943460" y="6818393"/>
            <a:ext cx="3597460"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1" u="none" strike="noStrike" cap="none" normalizeH="0" baseline="3000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111</a:t>
            </a:r>
            <a:r>
              <a:rPr kumimoji="0" lang="fr-FR" altLang="fr-FR" sz="800" b="0" i="1" u="none" strike="noStrike" cap="none" normalizeH="0" baseline="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 Structure de la valeur ajoutée brute des régions en 2018 (par secteur d’activité)</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9251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a:solidFill>
                  <a:srgbClr val="FFD83A"/>
                </a:solidFill>
                <a:latin typeface="+mj-lt"/>
              </a:rPr>
              <a:t>R</a:t>
            </a:r>
            <a:r>
              <a:rPr lang="fr-FR" sz="4200" spc="-165">
                <a:solidFill>
                  <a:srgbClr val="465A64"/>
                </a:solidFill>
                <a:latin typeface="+mj-lt"/>
              </a:rPr>
              <a:t>epères et éclairages économiques</a:t>
            </a:r>
          </a:p>
          <a:p>
            <a:pPr>
              <a:lnSpc>
                <a:spcPct val="70000"/>
              </a:lnSpc>
            </a:pPr>
            <a:r>
              <a:rPr lang="fr-FR" sz="2400" spc="-165">
                <a:solidFill>
                  <a:srgbClr val="465A64"/>
                </a:solidFill>
                <a:latin typeface="+mj-lt"/>
              </a:rPr>
              <a:t>Dynamique entrepreneuriale</a:t>
            </a:r>
          </a:p>
        </p:txBody>
      </p:sp>
      <p:sp>
        <p:nvSpPr>
          <p:cNvPr id="16" name="Espace réservé du numéro de diapositive 15"/>
          <p:cNvSpPr>
            <a:spLocks noGrp="1"/>
          </p:cNvSpPr>
          <p:nvPr>
            <p:ph type="sldNum" sz="quarter" idx="11"/>
          </p:nvPr>
        </p:nvSpPr>
        <p:spPr/>
        <p:txBody>
          <a:bodyPr/>
          <a:lstStyle/>
          <a:p>
            <a:fld id="{8ECEC30E-1258-054F-B60D-80152FB12A9F}" type="slidenum">
              <a:rPr lang="fr-FR" smtClean="0"/>
              <a:pPr/>
              <a:t>8</a:t>
            </a:fld>
            <a:endParaRPr lang="fr-FR"/>
          </a:p>
        </p:txBody>
      </p:sp>
      <p:grpSp>
        <p:nvGrpSpPr>
          <p:cNvPr id="20" name="Groupe 19">
            <a:extLst>
              <a:ext uri="{FF2B5EF4-FFF2-40B4-BE49-F238E27FC236}">
                <a16:creationId xmlns:a16="http://schemas.microsoft.com/office/drawing/2014/main" id="{8787239F-0ADC-2745-8346-5E1A62D574D3}"/>
              </a:ext>
            </a:extLst>
          </p:cNvPr>
          <p:cNvGrpSpPr/>
          <p:nvPr/>
        </p:nvGrpSpPr>
        <p:grpSpPr>
          <a:xfrm>
            <a:off x="410399" y="1290619"/>
            <a:ext cx="5150429" cy="5178763"/>
            <a:chOff x="1272134" y="1921733"/>
            <a:chExt cx="4332800" cy="4698079"/>
          </a:xfrm>
        </p:grpSpPr>
        <p:sp>
          <p:nvSpPr>
            <p:cNvPr id="21" name="ZoneTexte 20">
              <a:extLst>
                <a:ext uri="{FF2B5EF4-FFF2-40B4-BE49-F238E27FC236}">
                  <a16:creationId xmlns:a16="http://schemas.microsoft.com/office/drawing/2014/main" id="{2C88BE1F-E37D-634A-857B-A34135BC4D2C}"/>
                </a:ext>
              </a:extLst>
            </p:cNvPr>
            <p:cNvSpPr txBox="1"/>
            <p:nvPr/>
          </p:nvSpPr>
          <p:spPr>
            <a:xfrm>
              <a:off x="1272134" y="2252345"/>
              <a:ext cx="4332800" cy="4367467"/>
            </a:xfrm>
            <a:prstGeom prst="rect">
              <a:avLst/>
            </a:prstGeom>
            <a:solidFill>
              <a:schemeClr val="bg1"/>
            </a:solidFill>
          </p:spPr>
          <p:txBody>
            <a:bodyPr wrap="square" lIns="0" tIns="46800" rIns="0" rtlCol="0">
              <a:noAutofit/>
            </a:bodyPr>
            <a:lstStyle/>
            <a:p>
              <a:pPr marL="11113">
                <a:lnSpc>
                  <a:spcPct val="75000"/>
                </a:lnSpc>
                <a:spcBef>
                  <a:spcPts val="200"/>
                </a:spcBef>
                <a:spcAft>
                  <a:spcPts val="300"/>
                </a:spcAft>
                <a:buClr>
                  <a:srgbClr val="FFD83A"/>
                </a:buClr>
              </a:pPr>
              <a:r>
                <a:rPr lang="fr-FR" sz="1100" b="1" dirty="0"/>
                <a:t>Dynamique entrepreneuriale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24 200 créations en 2020 (activités marchandes non agricoles) ; en hausse régulière depuis 2015</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Taux  de création en forte hausse en 2020 (14% en un an), et plus qu’en France (+12%)</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Créations dans l’industrie (2020) : 1 700, en hausse (rythme récent : +10 points / France)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Créations de microentreprises en forte hausse depuis 2018 : 16 500 en 2020 (62% des créations) ; aux dépens des créations classiques (-15%)</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Artisanat: + 42,5% d’entreprise en 10 ans</a:t>
              </a:r>
            </a:p>
            <a:p>
              <a:pPr marL="11113">
                <a:lnSpc>
                  <a:spcPct val="75000"/>
                </a:lnSpc>
                <a:spcBef>
                  <a:spcPts val="200"/>
                </a:spcBef>
                <a:spcAft>
                  <a:spcPts val="300"/>
                </a:spcAft>
                <a:buClr>
                  <a:srgbClr val="FFD83A"/>
                </a:buClr>
              </a:pPr>
              <a:endParaRPr lang="fr-FR" sz="1100" b="1" dirty="0"/>
            </a:p>
            <a:p>
              <a:pPr marL="11113">
                <a:lnSpc>
                  <a:spcPct val="75000"/>
                </a:lnSpc>
                <a:spcBef>
                  <a:spcPts val="200"/>
                </a:spcBef>
                <a:spcAft>
                  <a:spcPts val="300"/>
                </a:spcAft>
                <a:buClr>
                  <a:srgbClr val="FFD83A"/>
                </a:buClr>
              </a:pPr>
              <a:r>
                <a:rPr lang="fr-FR" sz="1100" b="1" dirty="0"/>
                <a:t>Défaillances </a:t>
              </a:r>
              <a:r>
                <a:rPr lang="fr-FR" sz="1100" i="1" dirty="0">
                  <a:solidFill>
                    <a:srgbClr val="FF0000"/>
                  </a:solidFill>
                </a:rPr>
                <a:t>2020 : année exceptionnelle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1 250 entreprises en BFC en 2020</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-36% en un an (France -39%), notamment Industrie (-46%) et Services aux particuliers (‑44%)</a:t>
              </a:r>
            </a:p>
          </p:txBody>
        </p:sp>
        <p:sp>
          <p:nvSpPr>
            <p:cNvPr id="22" name="ZoneTexte 21">
              <a:extLst>
                <a:ext uri="{FF2B5EF4-FFF2-40B4-BE49-F238E27FC236}">
                  <a16:creationId xmlns:a16="http://schemas.microsoft.com/office/drawing/2014/main" id="{678E74F4-28FE-F849-9187-B35AA10CE124}"/>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latin typeface="+mj-lt"/>
              </a:endParaRPr>
            </a:p>
          </p:txBody>
        </p:sp>
      </p:grpSp>
      <p:sp>
        <p:nvSpPr>
          <p:cNvPr id="13" name="ZoneTexte 12">
            <a:extLst>
              <a:ext uri="{FF2B5EF4-FFF2-40B4-BE49-F238E27FC236}">
                <a16:creationId xmlns:a16="http://schemas.microsoft.com/office/drawing/2014/main" id="{A0678889-B1F4-974E-A2D1-C5EC53D8A643}"/>
              </a:ext>
            </a:extLst>
          </p:cNvPr>
          <p:cNvSpPr txBox="1"/>
          <p:nvPr/>
        </p:nvSpPr>
        <p:spPr>
          <a:xfrm>
            <a:off x="171025" y="404434"/>
            <a:ext cx="1008043" cy="553998"/>
          </a:xfrm>
          <a:prstGeom prst="rect">
            <a:avLst/>
          </a:prstGeom>
          <a:solidFill>
            <a:srgbClr val="00B05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Repères et éclairages économiques </a:t>
            </a:r>
          </a:p>
        </p:txBody>
      </p:sp>
      <p:sp>
        <p:nvSpPr>
          <p:cNvPr id="14" name="Espace réservé du pied de page 3">
            <a:extLst>
              <a:ext uri="{FF2B5EF4-FFF2-40B4-BE49-F238E27FC236}">
                <a16:creationId xmlns:a16="http://schemas.microsoft.com/office/drawing/2014/main" id="{ADBFB377-B1DD-DE4B-825A-23ACAC166412}"/>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pic>
        <p:nvPicPr>
          <p:cNvPr id="2052" name="Image 12">
            <a:extLst>
              <a:ext uri="{FF2B5EF4-FFF2-40B4-BE49-F238E27FC236}">
                <a16:creationId xmlns:a16="http://schemas.microsoft.com/office/drawing/2014/main" id="{4829D868-BD27-4619-867E-E9EF5E8EAD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84"/>
          <a:stretch/>
        </p:blipFill>
        <p:spPr bwMode="auto">
          <a:xfrm>
            <a:off x="1028700" y="4054622"/>
            <a:ext cx="3572539" cy="29961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4FB07535-B6F2-4100-BB93-9A28EE114D71}"/>
              </a:ext>
            </a:extLst>
          </p:cNvPr>
          <p:cNvSpPr>
            <a:spLocks noChangeArrowheads="1"/>
          </p:cNvSpPr>
          <p:nvPr/>
        </p:nvSpPr>
        <p:spPr bwMode="auto">
          <a:xfrm>
            <a:off x="944551" y="7162043"/>
            <a:ext cx="2680930"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1" u="none" strike="noStrike" cap="none" normalizeH="0" baseline="30000" dirty="0">
                <a:ln>
                  <a:noFill/>
                </a:ln>
                <a:solidFill>
                  <a:srgbClr val="1F497D"/>
                </a:solidFill>
                <a:effectLst/>
                <a:latin typeface="Calibri" panose="020F0502020204030204" pitchFamily="34" charset="0"/>
                <a:ea typeface="MS Mincho" panose="02020609040205080304" pitchFamily="49" charset="-128"/>
                <a:cs typeface="Calibri" panose="020F0502020204030204" pitchFamily="34" charset="0"/>
              </a:rPr>
              <a:t>273</a:t>
            </a:r>
            <a:r>
              <a:rPr kumimoji="0" lang="fr-FR" altLang="fr-FR" sz="800" b="0" i="1" u="none" strike="noStrike" cap="none" normalizeH="0" baseline="0" dirty="0">
                <a:ln>
                  <a:noFill/>
                </a:ln>
                <a:solidFill>
                  <a:srgbClr val="1F497D"/>
                </a:solidFill>
                <a:effectLst/>
                <a:latin typeface="Calibri" panose="020F0502020204030204" pitchFamily="34" charset="0"/>
                <a:ea typeface="MS Mincho" panose="02020609040205080304" pitchFamily="49" charset="-128"/>
                <a:cs typeface="Calibri" panose="020F0502020204030204" pitchFamily="34" charset="0"/>
              </a:rPr>
              <a:t> Les créations d’entreprises en BFC entre 2010 et 2020</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sp>
        <p:nvSpPr>
          <p:cNvPr id="7" name="Rectangle 10">
            <a:extLst>
              <a:ext uri="{FF2B5EF4-FFF2-40B4-BE49-F238E27FC236}">
                <a16:creationId xmlns:a16="http://schemas.microsoft.com/office/drawing/2014/main" id="{8AD444C3-9CAE-448B-B31D-A9CA8814B3E2}"/>
              </a:ext>
            </a:extLst>
          </p:cNvPr>
          <p:cNvSpPr>
            <a:spLocks noChangeArrowheads="1"/>
          </p:cNvSpPr>
          <p:nvPr/>
        </p:nvSpPr>
        <p:spPr bwMode="auto">
          <a:xfrm>
            <a:off x="0" y="3190875"/>
            <a:ext cx="10691813"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900" b="0" i="1" u="none" strike="noStrike" cap="none" normalizeH="0" baseline="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60" name="Image 13">
            <a:extLst>
              <a:ext uri="{FF2B5EF4-FFF2-40B4-BE49-F238E27FC236}">
                <a16:creationId xmlns:a16="http://schemas.microsoft.com/office/drawing/2014/main" id="{5FE50EAD-152B-435E-B163-1862887692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440"/>
          <a:stretch/>
        </p:blipFill>
        <p:spPr bwMode="auto">
          <a:xfrm>
            <a:off x="5767914" y="865240"/>
            <a:ext cx="3895200" cy="327414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4">
            <a:extLst>
              <a:ext uri="{FF2B5EF4-FFF2-40B4-BE49-F238E27FC236}">
                <a16:creationId xmlns:a16="http://schemas.microsoft.com/office/drawing/2014/main" id="{49E6B10A-8EA1-46B2-A0EB-4466725471A7}"/>
              </a:ext>
            </a:extLst>
          </p:cNvPr>
          <p:cNvSpPr>
            <a:spLocks noChangeArrowheads="1"/>
          </p:cNvSpPr>
          <p:nvPr/>
        </p:nvSpPr>
        <p:spPr bwMode="auto">
          <a:xfrm rot="10800000" flipV="1">
            <a:off x="7084447" y="4177378"/>
            <a:ext cx="2208143"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1" u="none" strike="noStrike" cap="none" normalizeH="0" baseline="3000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273</a:t>
            </a:r>
            <a:r>
              <a:rPr kumimoji="0" lang="fr-FR" altLang="fr-FR" sz="800" b="0" i="1" u="none" strike="noStrike" cap="none" normalizeH="0" baseline="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 Évolution par secteur du nombre de créations d’entreprises entre 2019 et 2020 en BFC</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graphicFrame>
        <p:nvGraphicFramePr>
          <p:cNvPr id="15" name="Tableau 14">
            <a:extLst>
              <a:ext uri="{FF2B5EF4-FFF2-40B4-BE49-F238E27FC236}">
                <a16:creationId xmlns:a16="http://schemas.microsoft.com/office/drawing/2014/main" id="{E6813EAA-E99F-4866-A313-D290B92BE064}"/>
              </a:ext>
            </a:extLst>
          </p:cNvPr>
          <p:cNvGraphicFramePr>
            <a:graphicFrameLocks noGrp="1"/>
          </p:cNvGraphicFramePr>
          <p:nvPr>
            <p:extLst>
              <p:ext uri="{D42A27DB-BD31-4B8C-83A1-F6EECF244321}">
                <p14:modId xmlns:p14="http://schemas.microsoft.com/office/powerpoint/2010/main" val="918987199"/>
              </p:ext>
            </p:extLst>
          </p:nvPr>
        </p:nvGraphicFramePr>
        <p:xfrm>
          <a:off x="5439449" y="4625207"/>
          <a:ext cx="4934110" cy="1194558"/>
        </p:xfrm>
        <a:graphic>
          <a:graphicData uri="http://schemas.openxmlformats.org/drawingml/2006/table">
            <a:tbl>
              <a:tblPr firstRow="1" firstCol="1" bandRow="1"/>
              <a:tblGrid>
                <a:gridCol w="2653859">
                  <a:extLst>
                    <a:ext uri="{9D8B030D-6E8A-4147-A177-3AD203B41FA5}">
                      <a16:colId xmlns:a16="http://schemas.microsoft.com/office/drawing/2014/main" val="2927450741"/>
                    </a:ext>
                  </a:extLst>
                </a:gridCol>
                <a:gridCol w="2280251">
                  <a:extLst>
                    <a:ext uri="{9D8B030D-6E8A-4147-A177-3AD203B41FA5}">
                      <a16:colId xmlns:a16="http://schemas.microsoft.com/office/drawing/2014/main" val="1004348677"/>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Forces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Faiblesses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3295295594"/>
                  </a:ext>
                </a:extLst>
              </a:tr>
              <a:tr h="370679">
                <a:tc>
                  <a:txBody>
                    <a:bodyPr/>
                    <a:lstStyle/>
                    <a:p>
                      <a:pPr marL="134938" marR="0" lvl="0" indent="-123825" algn="l" defTabSz="457200" rtl="0" eaLnBrk="1" fontAlgn="auto" latinLnBrk="0" hangingPunct="1">
                        <a:lnSpc>
                          <a:spcPct val="80000"/>
                        </a:lnSpc>
                        <a:spcBef>
                          <a:spcPts val="200"/>
                        </a:spcBef>
                        <a:spcAft>
                          <a:spcPts val="400"/>
                        </a:spcAft>
                        <a:buClr>
                          <a:schemeClr val="accent6"/>
                        </a:buClr>
                        <a:buSzTx/>
                        <a:buFont typeface="Arial" panose="020B0604020202020204" pitchFamily="34" charset="0"/>
                        <a:buChar char="•"/>
                        <a:tabLst/>
                        <a:defRPr/>
                      </a:pPr>
                      <a:r>
                        <a:rPr lang="fr-FR" sz="1100" dirty="0"/>
                        <a:t>Un artisanat très présent en BFC, en lien certainement avec la ruralité de la région</a:t>
                      </a:r>
                    </a:p>
                    <a:p>
                      <a:pPr marL="134938" marR="0" lvl="0" indent="-123825" algn="l" defTabSz="457200" rtl="0" eaLnBrk="1" fontAlgn="auto" latinLnBrk="0" hangingPunct="1">
                        <a:lnSpc>
                          <a:spcPct val="80000"/>
                        </a:lnSpc>
                        <a:spcBef>
                          <a:spcPts val="200"/>
                        </a:spcBef>
                        <a:spcAft>
                          <a:spcPts val="400"/>
                        </a:spcAft>
                        <a:buClr>
                          <a:schemeClr val="accent6"/>
                        </a:buClr>
                        <a:buSzTx/>
                        <a:buFont typeface="Arial" panose="020B0604020202020204" pitchFamily="34" charset="0"/>
                        <a:buChar char="•"/>
                        <a:tabLst/>
                        <a:defRPr/>
                      </a:pPr>
                      <a:r>
                        <a:rPr lang="fr-FR" sz="1100" dirty="0"/>
                        <a:t>Un taux de création d’entreprises supérieur au niveau national</a:t>
                      </a:r>
                    </a:p>
                    <a:p>
                      <a:pPr marL="134938" marR="0" lvl="0" indent="-123825" algn="l" defTabSz="457200" rtl="0" eaLnBrk="1" fontAlgn="auto" latinLnBrk="0" hangingPunct="1">
                        <a:lnSpc>
                          <a:spcPct val="80000"/>
                        </a:lnSpc>
                        <a:spcBef>
                          <a:spcPts val="200"/>
                        </a:spcBef>
                        <a:spcAft>
                          <a:spcPts val="400"/>
                        </a:spcAft>
                        <a:buClr>
                          <a:schemeClr val="accent6"/>
                        </a:buClr>
                        <a:buSzTx/>
                        <a:buFont typeface="Arial" panose="020B0604020202020204" pitchFamily="34" charset="0"/>
                        <a:buChar char="•"/>
                        <a:tabLst/>
                        <a:defRPr/>
                      </a:pPr>
                      <a:r>
                        <a:rPr lang="fr-FR" sz="1100" dirty="0"/>
                        <a:t>Une dynamique de création forte dans l’industrie (à vérifier dans l’avenir)</a:t>
                      </a: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80000"/>
                        </a:lnSpc>
                        <a:spcBef>
                          <a:spcPts val="200"/>
                        </a:spcBef>
                        <a:spcAft>
                          <a:spcPts val="400"/>
                        </a:spcAft>
                        <a:buClr>
                          <a:srgbClr val="FF0000"/>
                        </a:buClr>
                        <a:buFont typeface="Arial" panose="020B0604020202020204" pitchFamily="34" charset="0"/>
                        <a:buChar char="•"/>
                        <a:tabLst/>
                      </a:pPr>
                      <a:endParaRPr lang="fr-FR" sz="1100" kern="1200" dirty="0">
                        <a:solidFill>
                          <a:schemeClr val="tx1"/>
                        </a:solidFill>
                        <a:latin typeface="+mn-lt"/>
                        <a:ea typeface="+mn-ea"/>
                        <a:cs typeface="+mn-cs"/>
                      </a:endParaRP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248648041"/>
                  </a:ext>
                </a:extLst>
              </a:tr>
            </a:tbl>
          </a:graphicData>
        </a:graphic>
      </p:graphicFrame>
      <p:graphicFrame>
        <p:nvGraphicFramePr>
          <p:cNvPr id="18" name="Tableau 17">
            <a:extLst>
              <a:ext uri="{FF2B5EF4-FFF2-40B4-BE49-F238E27FC236}">
                <a16:creationId xmlns:a16="http://schemas.microsoft.com/office/drawing/2014/main" id="{E36BBAA4-7ACD-4D64-9F63-7BA84114D00B}"/>
              </a:ext>
            </a:extLst>
          </p:cNvPr>
          <p:cNvGraphicFramePr>
            <a:graphicFrameLocks noGrp="1"/>
          </p:cNvGraphicFramePr>
          <p:nvPr>
            <p:extLst>
              <p:ext uri="{D42A27DB-BD31-4B8C-83A1-F6EECF244321}">
                <p14:modId xmlns:p14="http://schemas.microsoft.com/office/powerpoint/2010/main" val="982605064"/>
              </p:ext>
            </p:extLst>
          </p:nvPr>
        </p:nvGraphicFramePr>
        <p:xfrm>
          <a:off x="5439449" y="5904617"/>
          <a:ext cx="4934110" cy="886329"/>
        </p:xfrm>
        <a:graphic>
          <a:graphicData uri="http://schemas.openxmlformats.org/drawingml/2006/table">
            <a:tbl>
              <a:tblPr firstRow="1" firstCol="1" bandRow="1"/>
              <a:tblGrid>
                <a:gridCol w="2684154">
                  <a:extLst>
                    <a:ext uri="{9D8B030D-6E8A-4147-A177-3AD203B41FA5}">
                      <a16:colId xmlns:a16="http://schemas.microsoft.com/office/drawing/2014/main" val="3846492149"/>
                    </a:ext>
                  </a:extLst>
                </a:gridCol>
                <a:gridCol w="2249956">
                  <a:extLst>
                    <a:ext uri="{9D8B030D-6E8A-4147-A177-3AD203B41FA5}">
                      <a16:colId xmlns:a16="http://schemas.microsoft.com/office/drawing/2014/main" val="2070262005"/>
                    </a:ext>
                  </a:extLst>
                </a:gridCol>
              </a:tblGrid>
              <a:tr h="0">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Opportunités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92D050"/>
                    </a:solidFill>
                  </a:tcPr>
                </a:tc>
                <a:tc>
                  <a:txBody>
                    <a:bodyPr/>
                    <a:lstStyle/>
                    <a:p>
                      <a:pPr algn="ctr"/>
                      <a:r>
                        <a:rPr lang="fr-FR" sz="1300" b="1" dirty="0">
                          <a:solidFill>
                            <a:srgbClr val="465A64"/>
                          </a:solidFill>
                          <a:effectLst/>
                          <a:latin typeface="+mn-lt"/>
                          <a:ea typeface="MS Mincho" panose="02020609040205080304" pitchFamily="49" charset="-128"/>
                          <a:cs typeface="Times New Roman" panose="02020603050405020304" pitchFamily="18" charset="0"/>
                        </a:rPr>
                        <a:t>Menaces</a:t>
                      </a:r>
                      <a:endParaRPr lang="fr-FR" sz="1100" dirty="0">
                        <a:solidFill>
                          <a:srgbClr val="465A64"/>
                        </a:solidFill>
                        <a:effectLst/>
                        <a:latin typeface="+mn-lt"/>
                        <a:ea typeface="MS Mincho" panose="02020609040205080304" pitchFamily="49" charset="-128"/>
                        <a:cs typeface="Times New Roman" panose="02020603050405020304" pitchFamily="18" charset="0"/>
                      </a:endParaRPr>
                    </a:p>
                  </a:txBody>
                  <a:tcPr marL="68580" marR="68580" marT="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rgbClr val="FF3737"/>
                    </a:solidFill>
                  </a:tcPr>
                </a:tc>
                <a:extLst>
                  <a:ext uri="{0D108BD9-81ED-4DB2-BD59-A6C34878D82A}">
                    <a16:rowId xmlns:a16="http://schemas.microsoft.com/office/drawing/2014/main" val="525585772"/>
                  </a:ext>
                </a:extLst>
              </a:tr>
              <a:tr h="215262">
                <a:tc>
                  <a:txBody>
                    <a:bodyPr/>
                    <a:lstStyle/>
                    <a:p>
                      <a:pPr marL="134938" marR="0" lvl="0" indent="-123825" algn="l" defTabSz="457200" rtl="0" eaLnBrk="1" fontAlgn="auto" latinLnBrk="0" hangingPunct="1">
                        <a:lnSpc>
                          <a:spcPct val="80000"/>
                        </a:lnSpc>
                        <a:spcBef>
                          <a:spcPts val="200"/>
                        </a:spcBef>
                        <a:spcAft>
                          <a:spcPts val="400"/>
                        </a:spcAft>
                        <a:buClr>
                          <a:schemeClr val="accent6"/>
                        </a:buClr>
                        <a:buSzTx/>
                        <a:buFont typeface="Arial" panose="020B0604020202020204" pitchFamily="34" charset="0"/>
                        <a:buChar char="•"/>
                        <a:tabLst/>
                        <a:defRPr/>
                      </a:pPr>
                      <a:r>
                        <a:rPr lang="fr-FR" sz="1100" dirty="0"/>
                        <a:t>Une dynamique dopée par la crise</a:t>
                      </a:r>
                    </a:p>
                    <a:p>
                      <a:pPr marL="134938" marR="0" lvl="0" indent="-123825" algn="l" defTabSz="457200" rtl="0" eaLnBrk="1" fontAlgn="auto" latinLnBrk="0" hangingPunct="1">
                        <a:lnSpc>
                          <a:spcPct val="80000"/>
                        </a:lnSpc>
                        <a:spcBef>
                          <a:spcPts val="200"/>
                        </a:spcBef>
                        <a:spcAft>
                          <a:spcPts val="400"/>
                        </a:spcAft>
                        <a:buClr>
                          <a:schemeClr val="accent6"/>
                        </a:buClr>
                        <a:buSzTx/>
                        <a:buFont typeface="Arial" panose="020B0604020202020204" pitchFamily="34" charset="0"/>
                        <a:buChar char="•"/>
                        <a:tabLst/>
                        <a:defRPr/>
                      </a:pPr>
                      <a:r>
                        <a:rPr lang="fr-FR" sz="1100" dirty="0"/>
                        <a:t>Des défaillances en forte régression sur fond de soutien à l’économie durant la crise</a:t>
                      </a:r>
                      <a:endParaRPr lang="fr-FR" sz="1100" kern="1200" dirty="0">
                        <a:solidFill>
                          <a:schemeClr val="tx1"/>
                        </a:solidFill>
                        <a:latin typeface="+mn-lt"/>
                        <a:ea typeface="+mn-ea"/>
                        <a:cs typeface="+mn-cs"/>
                      </a:endParaRPr>
                    </a:p>
                  </a:txBody>
                  <a:tcPr marL="68580" marR="68580" marT="36000" marB="0">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tc>
                  <a:txBody>
                    <a:bodyPr/>
                    <a:lstStyle/>
                    <a:p>
                      <a:pPr marL="134938" lvl="0" indent="-123825" algn="l" defTabSz="457200" rtl="0" eaLnBrk="1" latinLnBrk="0" hangingPunct="1">
                        <a:lnSpc>
                          <a:spcPct val="80000"/>
                        </a:lnSpc>
                        <a:spcBef>
                          <a:spcPts val="200"/>
                        </a:spcBef>
                        <a:spcAft>
                          <a:spcPts val="400"/>
                        </a:spcAft>
                        <a:buClr>
                          <a:srgbClr val="FF0000"/>
                        </a:buClr>
                        <a:buFont typeface="Arial" panose="020B0604020202020204" pitchFamily="34" charset="0"/>
                        <a:buChar char="•"/>
                        <a:tabLst/>
                      </a:pPr>
                      <a:r>
                        <a:rPr lang="fr-FR" sz="1100" kern="1200" dirty="0">
                          <a:solidFill>
                            <a:schemeClr val="tx1"/>
                          </a:solidFill>
                          <a:latin typeface="+mn-lt"/>
                          <a:ea typeface="+mn-ea"/>
                          <a:cs typeface="+mn-cs"/>
                        </a:rPr>
                        <a:t>Phénomène de rattrapage des défaillances après les mesures de soutien</a:t>
                      </a:r>
                    </a:p>
                    <a:p>
                      <a:pPr marL="134938" lvl="0" indent="-123825" algn="l" defTabSz="457200" rtl="0" eaLnBrk="1" latinLnBrk="0" hangingPunct="1">
                        <a:lnSpc>
                          <a:spcPct val="80000"/>
                        </a:lnSpc>
                        <a:spcBef>
                          <a:spcPts val="200"/>
                        </a:spcBef>
                        <a:spcAft>
                          <a:spcPts val="400"/>
                        </a:spcAft>
                        <a:buClr>
                          <a:srgbClr val="FF0000"/>
                        </a:buClr>
                        <a:buFont typeface="Arial" panose="020B0604020202020204" pitchFamily="34" charset="0"/>
                        <a:buChar char="•"/>
                        <a:tabLst/>
                      </a:pPr>
                      <a:endParaRPr lang="fr-FR" sz="1100" kern="1200" dirty="0">
                        <a:solidFill>
                          <a:schemeClr val="tx1"/>
                        </a:solidFill>
                        <a:latin typeface="+mn-lt"/>
                        <a:ea typeface="+mn-ea"/>
                        <a:cs typeface="+mn-cs"/>
                      </a:endParaRPr>
                    </a:p>
                  </a:txBody>
                  <a:tcPr marL="68580" marR="68580" marT="36000" marB="36195">
                    <a:lnL w="12700" cap="flat" cmpd="sng" algn="ctr">
                      <a:solidFill>
                        <a:srgbClr val="788F9B"/>
                      </a:solidFill>
                      <a:prstDash val="solid"/>
                      <a:round/>
                      <a:headEnd type="none" w="med" len="med"/>
                      <a:tailEnd type="none" w="med" len="med"/>
                    </a:lnL>
                    <a:lnR w="12700" cap="flat" cmpd="sng" algn="ctr">
                      <a:solidFill>
                        <a:srgbClr val="788F9B"/>
                      </a:solidFill>
                      <a:prstDash val="solid"/>
                      <a:round/>
                      <a:headEnd type="none" w="med" len="med"/>
                      <a:tailEnd type="none" w="med" len="med"/>
                    </a:lnR>
                    <a:lnT w="12700" cap="flat" cmpd="sng" algn="ctr">
                      <a:solidFill>
                        <a:srgbClr val="788F9B"/>
                      </a:solidFill>
                      <a:prstDash val="solid"/>
                      <a:round/>
                      <a:headEnd type="none" w="med" len="med"/>
                      <a:tailEnd type="none" w="med" len="med"/>
                    </a:lnT>
                    <a:lnB w="12700" cap="flat" cmpd="sng" algn="ctr">
                      <a:solidFill>
                        <a:srgbClr val="788F9B"/>
                      </a:solidFill>
                      <a:prstDash val="solid"/>
                      <a:round/>
                      <a:headEnd type="none" w="med" len="med"/>
                      <a:tailEnd type="none" w="med" len="med"/>
                    </a:lnB>
                    <a:solidFill>
                      <a:schemeClr val="bg1"/>
                    </a:solidFill>
                  </a:tcPr>
                </a:tc>
                <a:extLst>
                  <a:ext uri="{0D108BD9-81ED-4DB2-BD59-A6C34878D82A}">
                    <a16:rowId xmlns:a16="http://schemas.microsoft.com/office/drawing/2014/main" val="3094909756"/>
                  </a:ext>
                </a:extLst>
              </a:tr>
            </a:tbl>
          </a:graphicData>
        </a:graphic>
      </p:graphicFrame>
    </p:spTree>
    <p:extLst>
      <p:ext uri="{BB962C8B-B14F-4D97-AF65-F5344CB8AC3E}">
        <p14:creationId xmlns:p14="http://schemas.microsoft.com/office/powerpoint/2010/main" val="1470330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179069" y="106416"/>
            <a:ext cx="9092610" cy="1026307"/>
          </a:xfrm>
          <a:prstGeom prst="rect">
            <a:avLst/>
          </a:prstGeom>
          <a:noFill/>
        </p:spPr>
        <p:txBody>
          <a:bodyPr wrap="square" rtlCol="0" anchor="b" anchorCtr="0">
            <a:noAutofit/>
          </a:bodyPr>
          <a:lstStyle/>
          <a:p>
            <a:pPr>
              <a:lnSpc>
                <a:spcPct val="70000"/>
              </a:lnSpc>
            </a:pPr>
            <a:r>
              <a:rPr lang="fr-FR" sz="4200" spc="-165" dirty="0">
                <a:solidFill>
                  <a:srgbClr val="FFD83A"/>
                </a:solidFill>
                <a:latin typeface="+mj-lt"/>
              </a:rPr>
              <a:t>R</a:t>
            </a:r>
            <a:r>
              <a:rPr lang="fr-FR" sz="4200" spc="-165" dirty="0">
                <a:solidFill>
                  <a:srgbClr val="465A64"/>
                </a:solidFill>
                <a:latin typeface="+mj-lt"/>
              </a:rPr>
              <a:t>epères et éclairages économiques</a:t>
            </a:r>
          </a:p>
          <a:p>
            <a:pPr>
              <a:lnSpc>
                <a:spcPct val="70000"/>
              </a:lnSpc>
            </a:pPr>
            <a:r>
              <a:rPr lang="fr-FR" sz="2400" spc="-165" dirty="0">
                <a:solidFill>
                  <a:srgbClr val="465A64"/>
                </a:solidFill>
                <a:latin typeface="+mj-lt"/>
              </a:rPr>
              <a:t>Secteurs d’activité en BFC</a:t>
            </a:r>
          </a:p>
        </p:txBody>
      </p:sp>
      <p:sp>
        <p:nvSpPr>
          <p:cNvPr id="16" name="Espace réservé du numéro de diapositive 15"/>
          <p:cNvSpPr>
            <a:spLocks noGrp="1"/>
          </p:cNvSpPr>
          <p:nvPr>
            <p:ph type="sldNum" sz="quarter" idx="11"/>
          </p:nvPr>
        </p:nvSpPr>
        <p:spPr/>
        <p:txBody>
          <a:bodyPr/>
          <a:lstStyle/>
          <a:p>
            <a:fld id="{8ECEC30E-1258-054F-B60D-80152FB12A9F}" type="slidenum">
              <a:rPr lang="fr-FR" smtClean="0"/>
              <a:pPr/>
              <a:t>9</a:t>
            </a:fld>
            <a:endParaRPr lang="fr-FR"/>
          </a:p>
        </p:txBody>
      </p:sp>
      <p:sp>
        <p:nvSpPr>
          <p:cNvPr id="13" name="ZoneTexte 12">
            <a:extLst>
              <a:ext uri="{FF2B5EF4-FFF2-40B4-BE49-F238E27FC236}">
                <a16:creationId xmlns:a16="http://schemas.microsoft.com/office/drawing/2014/main" id="{A0678889-B1F4-974E-A2D1-C5EC53D8A643}"/>
              </a:ext>
            </a:extLst>
          </p:cNvPr>
          <p:cNvSpPr txBox="1"/>
          <p:nvPr/>
        </p:nvSpPr>
        <p:spPr>
          <a:xfrm>
            <a:off x="171025" y="404434"/>
            <a:ext cx="1008043" cy="553998"/>
          </a:xfrm>
          <a:prstGeom prst="rect">
            <a:avLst/>
          </a:prstGeom>
          <a:solidFill>
            <a:srgbClr val="00B050"/>
          </a:solidFill>
          <a:effectLst>
            <a:outerShdw blurRad="50800" dist="38100" dir="8100000" algn="tr" rotWithShape="0">
              <a:prstClr val="black">
                <a:alpha val="40000"/>
              </a:prstClr>
            </a:outerShdw>
          </a:effectLst>
        </p:spPr>
        <p:txBody>
          <a:bodyPr wrap="square" rtlCol="0">
            <a:spAutoFit/>
          </a:bodyPr>
          <a:lstStyle/>
          <a:p>
            <a:r>
              <a:rPr lang="fr-FR" sz="1000" i="1">
                <a:solidFill>
                  <a:schemeClr val="bg1"/>
                </a:solidFill>
              </a:rPr>
              <a:t>Repères et éclairages économiques </a:t>
            </a:r>
          </a:p>
        </p:txBody>
      </p:sp>
      <p:sp>
        <p:nvSpPr>
          <p:cNvPr id="17" name="Espace réservé du pied de page 3">
            <a:extLst>
              <a:ext uri="{FF2B5EF4-FFF2-40B4-BE49-F238E27FC236}">
                <a16:creationId xmlns:a16="http://schemas.microsoft.com/office/drawing/2014/main" id="{8BA0EAED-750B-014E-9EA2-54B2C26CC46F}"/>
              </a:ext>
            </a:extLst>
          </p:cNvPr>
          <p:cNvSpPr txBox="1">
            <a:spLocks/>
          </p:cNvSpPr>
          <p:nvPr/>
        </p:nvSpPr>
        <p:spPr>
          <a:xfrm>
            <a:off x="1028700" y="7050776"/>
            <a:ext cx="8263890" cy="402483"/>
          </a:xfrm>
          <a:prstGeom prst="rect">
            <a:avLst/>
          </a:prstGeom>
        </p:spPr>
        <p:txBody>
          <a:bodyPr anchor="ctr"/>
          <a:lstStyle>
            <a:defPPr>
              <a:defRPr lang="fr-FR"/>
            </a:defPPr>
            <a:lvl1pPr marL="0" algn="ctr" defTabSz="914400" rtl="0" eaLnBrk="1" latinLnBrk="0" hangingPunct="1">
              <a:defRPr kumimoji="0" lang="fr-FR" sz="800" b="1" i="0" u="none" strike="noStrike" kern="1200" cap="all" spc="600" normalizeH="0" baseline="0" noProof="0" dirty="0" smtClean="0">
                <a:ln>
                  <a:noFill/>
                </a:ln>
                <a:solidFill>
                  <a:srgbClr val="AEBEC4"/>
                </a:solidFill>
                <a:effectLst/>
                <a:uLnTx/>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0"/>
              <a:t>Panorama pour le SRDEII 2022-2027 - </a:t>
            </a:r>
            <a:r>
              <a:rPr lang="fr-FR" sz="900" spc="0">
                <a:solidFill>
                  <a:srgbClr val="FF0000"/>
                </a:solidFill>
              </a:rPr>
              <a:t>contributions</a:t>
            </a:r>
          </a:p>
        </p:txBody>
      </p:sp>
      <p:grpSp>
        <p:nvGrpSpPr>
          <p:cNvPr id="20" name="Groupe 19">
            <a:extLst>
              <a:ext uri="{FF2B5EF4-FFF2-40B4-BE49-F238E27FC236}">
                <a16:creationId xmlns:a16="http://schemas.microsoft.com/office/drawing/2014/main" id="{8787239F-0ADC-2745-8346-5E1A62D574D3}"/>
              </a:ext>
            </a:extLst>
          </p:cNvPr>
          <p:cNvGrpSpPr/>
          <p:nvPr/>
        </p:nvGrpSpPr>
        <p:grpSpPr>
          <a:xfrm>
            <a:off x="171028" y="1132723"/>
            <a:ext cx="7133539" cy="5235425"/>
            <a:chOff x="1272134" y="1921733"/>
            <a:chExt cx="4332800" cy="4606241"/>
          </a:xfrm>
        </p:grpSpPr>
        <p:sp>
          <p:nvSpPr>
            <p:cNvPr id="21" name="ZoneTexte 20">
              <a:extLst>
                <a:ext uri="{FF2B5EF4-FFF2-40B4-BE49-F238E27FC236}">
                  <a16:creationId xmlns:a16="http://schemas.microsoft.com/office/drawing/2014/main" id="{2C88BE1F-E37D-634A-857B-A34135BC4D2C}"/>
                </a:ext>
              </a:extLst>
            </p:cNvPr>
            <p:cNvSpPr txBox="1"/>
            <p:nvPr/>
          </p:nvSpPr>
          <p:spPr>
            <a:xfrm>
              <a:off x="1272134" y="2252345"/>
              <a:ext cx="4332800" cy="4275629"/>
            </a:xfrm>
            <a:prstGeom prst="rect">
              <a:avLst/>
            </a:prstGeom>
            <a:solidFill>
              <a:schemeClr val="bg1"/>
            </a:solidFill>
          </p:spPr>
          <p:txBody>
            <a:bodyPr wrap="square" lIns="0" tIns="46800" rIns="0" rtlCol="0">
              <a:noAutofit/>
            </a:bodyPr>
            <a:lstStyle/>
            <a:p>
              <a:pPr marL="11113">
                <a:lnSpc>
                  <a:spcPct val="75000"/>
                </a:lnSpc>
                <a:spcBef>
                  <a:spcPts val="200"/>
                </a:spcBef>
                <a:spcAft>
                  <a:spcPts val="300"/>
                </a:spcAft>
                <a:buClr>
                  <a:srgbClr val="FFD83A"/>
                </a:buClr>
              </a:pPr>
              <a:r>
                <a:rPr lang="fr-FR" sz="1100" b="1" dirty="0"/>
                <a:t>Agriculture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2</a:t>
              </a:r>
              <a:r>
                <a:rPr lang="fr-FR" sz="1100" baseline="30000" dirty="0"/>
                <a:t>e</a:t>
              </a:r>
              <a:r>
                <a:rPr lang="fr-FR" sz="1100" dirty="0"/>
                <a:t> région agricole française en termes de valeur ajoutée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50 800 actifs permanents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Des exploitations agricoles qui s’agrandissent (65% sont « moyennes ou grandes » en 2000 ; 77% en 2016)</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Des SAU moyennes supérieures à la moyenne nationale (BFC : 119 ha ; France : 86 ha)</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Diminution du nombre d’exploitations : 93 600 en 1970, 26 400 en 2016</a:t>
              </a:r>
            </a:p>
            <a:p>
              <a:pPr marL="11113">
                <a:lnSpc>
                  <a:spcPct val="75000"/>
                </a:lnSpc>
                <a:spcBef>
                  <a:spcPts val="200"/>
                </a:spcBef>
                <a:spcAft>
                  <a:spcPts val="300"/>
                </a:spcAft>
                <a:buClr>
                  <a:srgbClr val="FFD83A"/>
                </a:buClr>
              </a:pPr>
              <a:r>
                <a:rPr lang="fr-FR" sz="1100" b="1" dirty="0"/>
                <a:t>Industrie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 1</a:t>
              </a:r>
              <a:r>
                <a:rPr lang="fr-FR" sz="1100" baseline="30000" dirty="0"/>
                <a:t>ère</a:t>
              </a:r>
              <a:r>
                <a:rPr lang="fr-FR" sz="1100" dirty="0"/>
                <a:t> région industrielle » (part de l’emploi salarié: 24% en 2020 ; France 16%), mais 10</a:t>
              </a:r>
              <a:r>
                <a:rPr lang="fr-FR" sz="1100" baseline="30000" dirty="0"/>
                <a:t>e</a:t>
              </a:r>
              <a:r>
                <a:rPr lang="fr-FR" sz="1100" dirty="0"/>
                <a:t> en effectifs bruts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7 700 établissements industriels, 172 000 salariés (2018)</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IAA : 1 060 établissements et 17 800 salariés (4,6% de la France, 2015)</a:t>
              </a:r>
            </a:p>
            <a:p>
              <a:pPr marL="11113">
                <a:lnSpc>
                  <a:spcPct val="75000"/>
                </a:lnSpc>
                <a:spcBef>
                  <a:spcPts val="200"/>
                </a:spcBef>
                <a:spcAft>
                  <a:spcPts val="300"/>
                </a:spcAft>
                <a:buClr>
                  <a:srgbClr val="FFD83A"/>
                </a:buClr>
              </a:pPr>
              <a:r>
                <a:rPr lang="fr-FR" sz="1100" b="1" dirty="0"/>
                <a:t>Construction</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sym typeface="Wingdings" panose="05000000000000000000" pitchFamily="2" charset="2"/>
                </a:rPr>
                <a:t>+36% de logements commencés entre 2020 et 2021</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sym typeface="Wingdings" panose="05000000000000000000" pitchFamily="2" charset="2"/>
                </a:rPr>
                <a:t>Des logements neufs plus orientés vers la location, et dont le prix moyen augmente</a:t>
              </a:r>
            </a:p>
            <a:p>
              <a:pPr marL="11113">
                <a:lnSpc>
                  <a:spcPct val="75000"/>
                </a:lnSpc>
                <a:spcBef>
                  <a:spcPts val="200"/>
                </a:spcBef>
                <a:spcAft>
                  <a:spcPts val="300"/>
                </a:spcAft>
                <a:buClr>
                  <a:srgbClr val="FFD83A"/>
                </a:buClr>
              </a:pPr>
              <a:r>
                <a:rPr lang="fr-FR" sz="1100" b="1" dirty="0"/>
                <a:t>Commerce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92 400 emplois (28% centre-ville ; 35% dans les zones commerciales; 36% sur le reste du territoire)</a:t>
              </a:r>
            </a:p>
            <a:p>
              <a:pPr marL="11113">
                <a:lnSpc>
                  <a:spcPct val="75000"/>
                </a:lnSpc>
                <a:spcBef>
                  <a:spcPts val="200"/>
                </a:spcBef>
                <a:spcAft>
                  <a:spcPts val="300"/>
                </a:spcAft>
                <a:buClr>
                  <a:srgbClr val="FFD83A"/>
                </a:buClr>
              </a:pPr>
              <a:r>
                <a:rPr lang="fr-FR" sz="1100" b="1" dirty="0"/>
                <a:t>Services marchands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la production accélère à nouveau (+4% en 2018 ; +3% en 2017 + 2% en 2016) </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Ralentissement de l’emploi : +2,4% en 2018 ; +3% en 2017</a:t>
              </a:r>
            </a:p>
            <a:p>
              <a:pPr marL="11113">
                <a:lnSpc>
                  <a:spcPct val="75000"/>
                </a:lnSpc>
                <a:spcBef>
                  <a:spcPts val="200"/>
                </a:spcBef>
                <a:spcAft>
                  <a:spcPts val="300"/>
                </a:spcAft>
                <a:buClr>
                  <a:srgbClr val="FFD83A"/>
                </a:buClr>
              </a:pPr>
              <a:r>
                <a:rPr lang="fr-FR" sz="1100" b="1" dirty="0"/>
                <a:t>Tourisme</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Une des régions les moins denses de France en termes de capacité d’accueil, avec 750 000 lits </a:t>
              </a:r>
            </a:p>
            <a:p>
              <a:pPr marL="11113">
                <a:lnSpc>
                  <a:spcPct val="75000"/>
                </a:lnSpc>
                <a:spcBef>
                  <a:spcPts val="200"/>
                </a:spcBef>
                <a:spcAft>
                  <a:spcPts val="300"/>
                </a:spcAft>
                <a:buClr>
                  <a:srgbClr val="FFD83A"/>
                </a:buClr>
              </a:pPr>
              <a:r>
                <a:rPr lang="fr-FR" sz="1100" b="1" dirty="0"/>
                <a:t>Transport de voyageurs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Le transport intérieur de voyageurs diminue (-0,2% en 2018, après une hausse générale depuis 2013 (+ 1,1%)</a:t>
              </a:r>
              <a:endParaRPr lang="fr-FR" sz="1100" dirty="0">
                <a:sym typeface="Wingdings" panose="05000000000000000000" pitchFamily="2" charset="2"/>
              </a:endParaRPr>
            </a:p>
            <a:p>
              <a:pPr marL="11113">
                <a:lnSpc>
                  <a:spcPct val="75000"/>
                </a:lnSpc>
                <a:spcBef>
                  <a:spcPts val="200"/>
                </a:spcBef>
                <a:spcAft>
                  <a:spcPts val="300"/>
                </a:spcAft>
                <a:buClr>
                  <a:srgbClr val="FFD83A"/>
                </a:buClr>
              </a:pPr>
              <a:r>
                <a:rPr lang="fr-FR" sz="1100" b="1" dirty="0"/>
                <a:t>Transport de marchandises</a:t>
              </a:r>
            </a:p>
            <a:p>
              <a:pPr marL="134938" indent="-123825">
                <a:lnSpc>
                  <a:spcPct val="75000"/>
                </a:lnSpc>
                <a:spcBef>
                  <a:spcPts val="200"/>
                </a:spcBef>
                <a:spcAft>
                  <a:spcPts val="300"/>
                </a:spcAft>
                <a:buClr>
                  <a:srgbClr val="FFD83A"/>
                </a:buClr>
                <a:buFont typeface="Arial" panose="020B0604020202020204" pitchFamily="34" charset="0"/>
                <a:buChar char="•"/>
              </a:pPr>
              <a:r>
                <a:rPr lang="fr-FR" sz="1100" dirty="0"/>
                <a:t>Le transport intérieur terrestre de marchandises est en hausse de 2,2% (2018/2017)</a:t>
              </a:r>
            </a:p>
            <a:p>
              <a:pPr marL="134938" indent="-123825">
                <a:lnSpc>
                  <a:spcPct val="75000"/>
                </a:lnSpc>
                <a:spcBef>
                  <a:spcPts val="200"/>
                </a:spcBef>
                <a:spcAft>
                  <a:spcPts val="300"/>
                </a:spcAft>
                <a:buClr>
                  <a:srgbClr val="FFD83A"/>
                </a:buClr>
                <a:buFont typeface="Arial" panose="020B0604020202020204" pitchFamily="34" charset="0"/>
                <a:buChar char="•"/>
              </a:pPr>
              <a:endParaRPr lang="fr-FR" sz="1100" dirty="0">
                <a:highlight>
                  <a:srgbClr val="FFFF00"/>
                </a:highlight>
              </a:endParaRPr>
            </a:p>
          </p:txBody>
        </p:sp>
        <p:sp>
          <p:nvSpPr>
            <p:cNvPr id="22" name="ZoneTexte 21">
              <a:extLst>
                <a:ext uri="{FF2B5EF4-FFF2-40B4-BE49-F238E27FC236}">
                  <a16:creationId xmlns:a16="http://schemas.microsoft.com/office/drawing/2014/main" id="{678E74F4-28FE-F849-9187-B35AA10CE124}"/>
                </a:ext>
              </a:extLst>
            </p:cNvPr>
            <p:cNvSpPr txBox="1"/>
            <p:nvPr/>
          </p:nvSpPr>
          <p:spPr>
            <a:xfrm>
              <a:off x="1272134" y="1921733"/>
              <a:ext cx="4332800" cy="279210"/>
            </a:xfrm>
            <a:prstGeom prst="rect">
              <a:avLst/>
            </a:prstGeom>
            <a:solidFill>
              <a:srgbClr val="FFD83A"/>
            </a:solidFill>
          </p:spPr>
          <p:txBody>
            <a:bodyPr wrap="square" rtlCol="0">
              <a:spAutoFit/>
            </a:bodyPr>
            <a:lstStyle/>
            <a:p>
              <a:pPr algn="just"/>
              <a:r>
                <a:rPr lang="fr-FR" sz="1400" b="1">
                  <a:solidFill>
                    <a:srgbClr val="263338"/>
                  </a:solidFill>
                </a:rPr>
                <a:t>Principales données</a:t>
              </a:r>
              <a:endParaRPr lang="fr-FR" sz="1400">
                <a:solidFill>
                  <a:srgbClr val="788F9B"/>
                </a:solidFill>
                <a:latin typeface="+mj-lt"/>
              </a:endParaRPr>
            </a:p>
          </p:txBody>
        </p:sp>
      </p:grpSp>
      <p:pic>
        <p:nvPicPr>
          <p:cNvPr id="11" name="Image 67">
            <a:extLst>
              <a:ext uri="{FF2B5EF4-FFF2-40B4-BE49-F238E27FC236}">
                <a16:creationId xmlns:a16="http://schemas.microsoft.com/office/drawing/2014/main" id="{337AE4C4-18AA-1848-A300-E9B43040FC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72"/>
          <a:stretch/>
        </p:blipFill>
        <p:spPr bwMode="auto">
          <a:xfrm>
            <a:off x="7216775" y="1690576"/>
            <a:ext cx="3475038" cy="384016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4311A-A8D4-A944-B72A-1037C39BD43F}"/>
              </a:ext>
            </a:extLst>
          </p:cNvPr>
          <p:cNvSpPr>
            <a:spLocks noChangeArrowheads="1"/>
          </p:cNvSpPr>
          <p:nvPr/>
        </p:nvSpPr>
        <p:spPr bwMode="auto">
          <a:xfrm>
            <a:off x="7766962" y="6056277"/>
            <a:ext cx="263491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800" b="0" i="1" u="none" strike="noStrike" cap="none" normalizeH="0" baseline="3000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111</a:t>
            </a:r>
            <a:r>
              <a:rPr kumimoji="0" lang="fr-FR" altLang="fr-FR" sz="800" b="0" i="1" u="none" strike="noStrike" cap="none" normalizeH="0" baseline="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 Répartition de l’emploi par secteur en 2019</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60688042"/>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E6FE09A2F8434694A71730AC40EFD2" ma:contentTypeVersion="2" ma:contentTypeDescription="Crée un document." ma:contentTypeScope="" ma:versionID="0f1ae656150c09460482c27ea70cae46">
  <xsd:schema xmlns:xsd="http://www.w3.org/2001/XMLSchema" xmlns:xs="http://www.w3.org/2001/XMLSchema" xmlns:p="http://schemas.microsoft.com/office/2006/metadata/properties" xmlns:ns2="eafc0fa5-c1c7-46d7-ae23-e55026f42f14" targetNamespace="http://schemas.microsoft.com/office/2006/metadata/properties" ma:root="true" ma:fieldsID="c754284cc986da5c37d97af571484dc5" ns2:_="">
    <xsd:import namespace="eafc0fa5-c1c7-46d7-ae23-e55026f42f1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fc0fa5-c1c7-46d7-ae23-e55026f42f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0D4663-97F0-41CB-8387-E410FF390F62}">
  <ds:schemaRefs>
    <ds:schemaRef ds:uri="http://purl.org/dc/elements/1.1/"/>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eafc0fa5-c1c7-46d7-ae23-e55026f42f14"/>
    <ds:schemaRef ds:uri="http://purl.org/dc/dcmitype/"/>
  </ds:schemaRefs>
</ds:datastoreItem>
</file>

<file path=customXml/itemProps2.xml><?xml version="1.0" encoding="utf-8"?>
<ds:datastoreItem xmlns:ds="http://schemas.openxmlformats.org/officeDocument/2006/customXml" ds:itemID="{087746A5-CDF2-4E72-82B1-93D066AF6E07}">
  <ds:schemaRefs>
    <ds:schemaRef ds:uri="eafc0fa5-c1c7-46d7-ae23-e55026f42f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B0F49F3-8B8A-442E-9260-782639F395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441</TotalTime>
  <Words>13197</Words>
  <Application>Microsoft Office PowerPoint</Application>
  <PresentationFormat>Personnalisé</PresentationFormat>
  <Paragraphs>1414</Paragraphs>
  <Slides>46</Slides>
  <Notes>42</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46</vt:i4>
      </vt:variant>
    </vt:vector>
  </HeadingPairs>
  <TitlesOfParts>
    <vt:vector size="54" baseType="lpstr">
      <vt:lpstr>Arial</vt:lpstr>
      <vt:lpstr>Calibri</vt:lpstr>
      <vt:lpstr>Calibri Light</vt:lpstr>
      <vt:lpstr>Cambria</vt:lpstr>
      <vt:lpstr>Courier New</vt:lpstr>
      <vt:lpstr>Police système Courant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ANTONY HOELL</dc:creator>
  <cp:lastModifiedBy>LAPOSTOLLE Chantal</cp:lastModifiedBy>
  <cp:revision>38</cp:revision>
  <cp:lastPrinted>2021-09-24T10:20:54Z</cp:lastPrinted>
  <dcterms:created xsi:type="dcterms:W3CDTF">2017-07-28T07:07:46Z</dcterms:created>
  <dcterms:modified xsi:type="dcterms:W3CDTF">2021-11-23T14:08:46Z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0x01010080E6FE09A2F8434694A71730AC40EFD2</vt:lpwstr>
  </property>
  <property fmtid="{D5CDD505-2E9C-101B-9397-08002B2CF9AE}" pid="3" name="Order">
    <vt:r8>73300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ies>
</file>